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410" r:id="rId3"/>
    <p:sldId id="407" r:id="rId4"/>
    <p:sldId id="472" r:id="rId5"/>
    <p:sldId id="406" r:id="rId6"/>
    <p:sldId id="474" r:id="rId7"/>
    <p:sldId id="476" r:id="rId8"/>
    <p:sldId id="477" r:id="rId9"/>
    <p:sldId id="478" r:id="rId10"/>
    <p:sldId id="501" r:id="rId11"/>
    <p:sldId id="502" r:id="rId12"/>
    <p:sldId id="473" r:id="rId13"/>
    <p:sldId id="496" r:id="rId14"/>
    <p:sldId id="500" r:id="rId15"/>
    <p:sldId id="507" r:id="rId16"/>
    <p:sldId id="508" r:id="rId17"/>
    <p:sldId id="509" r:id="rId18"/>
    <p:sldId id="510" r:id="rId19"/>
    <p:sldId id="511" r:id="rId20"/>
    <p:sldId id="512" r:id="rId21"/>
    <p:sldId id="513" r:id="rId22"/>
    <p:sldId id="480" r:id="rId23"/>
    <p:sldId id="459" r:id="rId24"/>
    <p:sldId id="481" r:id="rId25"/>
    <p:sldId id="488" r:id="rId26"/>
    <p:sldId id="489" r:id="rId27"/>
    <p:sldId id="484" r:id="rId28"/>
    <p:sldId id="485" r:id="rId29"/>
    <p:sldId id="452" r:id="rId30"/>
    <p:sldId id="483" r:id="rId31"/>
    <p:sldId id="466" r:id="rId32"/>
    <p:sldId id="486" r:id="rId33"/>
    <p:sldId id="487" r:id="rId34"/>
    <p:sldId id="490" r:id="rId35"/>
    <p:sldId id="491" r:id="rId36"/>
    <p:sldId id="394" r:id="rId37"/>
    <p:sldId id="503" r:id="rId38"/>
    <p:sldId id="504" r:id="rId39"/>
    <p:sldId id="505" r:id="rId40"/>
    <p:sldId id="506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07" autoAdjust="0"/>
    <p:restoredTop sz="94660"/>
  </p:normalViewPr>
  <p:slideViewPr>
    <p:cSldViewPr>
      <p:cViewPr>
        <p:scale>
          <a:sx n="80" d="100"/>
          <a:sy n="80" d="100"/>
        </p:scale>
        <p:origin x="-2568" y="-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1BF98-BD24-45AE-85BF-08B830499232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00DFC-F45B-48A5-9433-E65EC88DD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30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4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s://www.englishteachers.ru/shop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35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8352928" cy="3240360"/>
          </a:xfrm>
        </p:spPr>
        <p:txBody>
          <a:bodyPr>
            <a:normAutofit/>
          </a:bodyPr>
          <a:lstStyle/>
          <a:p>
            <a:r>
              <a:rPr lang="ru-RU" dirty="0" smtClean="0"/>
              <a:t>Эффективные средства для речевой разминки на уроке английского языка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5373216"/>
            <a:ext cx="3736504" cy="13205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Лектор: Буров Илья Михайлович, ведущий методист издательства «Титул»</a:t>
            </a:r>
            <a:endParaRPr lang="ru-RU" dirty="0"/>
          </a:p>
        </p:txBody>
      </p:sp>
      <p:pic>
        <p:nvPicPr>
          <p:cNvPr id="4" name="Рисунок 3" descr="TIT_Logo_kvadr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188640"/>
            <a:ext cx="2123728" cy="1300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Лексическая.</a:t>
            </a:r>
            <a:r>
              <a:rPr lang="ru-RU" dirty="0" smtClean="0"/>
              <a:t> В качестве лексической речевой разминки можно использовать игру «снежный ком», когда каждый ученик добавляет по одному слову к изначальному предложению. Учитель предлагает модель предложения и показывает пример: «A </a:t>
            </a:r>
            <a:r>
              <a:rPr lang="ru-RU" dirty="0" err="1" smtClean="0"/>
              <a:t>lady</a:t>
            </a:r>
            <a:r>
              <a:rPr lang="ru-RU" dirty="0" smtClean="0"/>
              <a:t> </a:t>
            </a:r>
            <a:r>
              <a:rPr lang="ru-RU" dirty="0" err="1" smtClean="0"/>
              <a:t>went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market</a:t>
            </a:r>
            <a:r>
              <a:rPr lang="ru-RU" dirty="0" smtClean="0"/>
              <a:t>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bought</a:t>
            </a:r>
            <a:r>
              <a:rPr lang="ru-RU" dirty="0" smtClean="0"/>
              <a:t>…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pumpkin</a:t>
            </a:r>
            <a:r>
              <a:rPr lang="ru-RU" dirty="0" smtClean="0"/>
              <a:t>”. Ученики продолжают добавлять по одному слову к предложению, повторяя при этом все предыдущие варианты. Задание способствует многократному повторению. Запоминание порядка слов в предложении, прошедшей формы неправильных глаголов (</a:t>
            </a:r>
            <a:r>
              <a:rPr lang="ru-RU" dirty="0" err="1" smtClean="0"/>
              <a:t>went</a:t>
            </a:r>
            <a:r>
              <a:rPr lang="ru-RU" dirty="0" smtClean="0"/>
              <a:t>, </a:t>
            </a:r>
            <a:r>
              <a:rPr lang="ru-RU" dirty="0" err="1" smtClean="0"/>
              <a:t>bought</a:t>
            </a:r>
            <a:r>
              <a:rPr lang="ru-RU" dirty="0" smtClean="0"/>
              <a:t>), отрабатывается лексика на определенную тему.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16632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Виды речевых разминок: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Грамматическая. </a:t>
            </a:r>
            <a:r>
              <a:rPr lang="ru-RU" dirty="0" smtClean="0"/>
              <a:t>Помогает закрепить определенную грамматическую тему. Работа может строиться в вопросно-ответной форме. Например, ученики встают в круг, бросают друг другу мяч и поочередно задают вопрос (допустим, изучили </a:t>
            </a:r>
            <a:r>
              <a:rPr lang="en-US" dirty="0" smtClean="0"/>
              <a:t>Present Perfect -</a:t>
            </a:r>
            <a:r>
              <a:rPr lang="ru-RU" dirty="0" smtClean="0"/>
              <a:t> «</a:t>
            </a:r>
            <a:r>
              <a:rPr lang="ru-RU" dirty="0" err="1" smtClean="0"/>
              <a:t>Have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ever</a:t>
            </a:r>
            <a:r>
              <a:rPr lang="en-US" dirty="0" smtClean="0"/>
              <a:t> .... been to London</a:t>
            </a:r>
            <a:r>
              <a:rPr lang="ru-RU" dirty="0" smtClean="0"/>
              <a:t>?»</a:t>
            </a:r>
            <a:r>
              <a:rPr lang="en-US" dirty="0" smtClean="0"/>
              <a:t>)</a:t>
            </a:r>
            <a:r>
              <a:rPr lang="ru-RU" dirty="0" smtClean="0"/>
              <a:t>; </a:t>
            </a:r>
          </a:p>
          <a:p>
            <a:r>
              <a:rPr lang="ru-RU" b="1" dirty="0" smtClean="0"/>
              <a:t>Диалоговая </a:t>
            </a:r>
            <a:r>
              <a:rPr lang="ru-RU" dirty="0" smtClean="0"/>
              <a:t>речевая разминка на английском языке помогает выработать навык формирования разных типов вопросов, а также краткого и лаконичного ответа. Учитель предлагает ученикам карточки с описанием ситуации и распределением ролей. 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78098"/>
          </a:xfrm>
        </p:spPr>
        <p:txBody>
          <a:bodyPr/>
          <a:lstStyle/>
          <a:p>
            <a:r>
              <a:rPr lang="ru-RU" b="1" dirty="0" smtClean="0"/>
              <a:t>Виды речевых разминок: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78098"/>
          </a:xfrm>
        </p:spPr>
        <p:txBody>
          <a:bodyPr/>
          <a:lstStyle/>
          <a:p>
            <a:r>
              <a:rPr lang="ru-RU" b="1" dirty="0" smtClean="0"/>
              <a:t>Виды речевых разминок: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363272" cy="54726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Речевая разминка для закрепления произносительных, лексических и грамматических навыков:</a:t>
            </a:r>
          </a:p>
          <a:p>
            <a:r>
              <a:rPr lang="ru-RU" dirty="0" smtClean="0"/>
              <a:t>беседа учителя с классом или учащихся с товарищами по классу по теме пройденного урока;</a:t>
            </a:r>
          </a:p>
          <a:p>
            <a:r>
              <a:rPr lang="ru-RU" dirty="0" smtClean="0"/>
              <a:t>толкование пословиц (</a:t>
            </a:r>
            <a:r>
              <a:rPr lang="ru-RU" dirty="0" err="1" smtClean="0"/>
              <a:t>Proverbs</a:t>
            </a:r>
            <a:r>
              <a:rPr lang="ru-RU" dirty="0" smtClean="0"/>
              <a:t>), цитат (</a:t>
            </a:r>
            <a:r>
              <a:rPr lang="ru-RU" dirty="0" err="1" smtClean="0"/>
              <a:t>Quotations</a:t>
            </a:r>
            <a:r>
              <a:rPr lang="ru-RU" dirty="0" smtClean="0"/>
              <a:t>)</a:t>
            </a:r>
          </a:p>
          <a:p>
            <a:r>
              <a:rPr lang="ru-RU" dirty="0" smtClean="0"/>
              <a:t>толкование значения слова или пословицы;</a:t>
            </a:r>
          </a:p>
          <a:p>
            <a:r>
              <a:rPr lang="ru-RU" dirty="0" smtClean="0"/>
              <a:t>подбор синонима, антонима;</a:t>
            </a:r>
          </a:p>
          <a:p>
            <a:r>
              <a:rPr lang="ru-RU" dirty="0" smtClean="0"/>
              <a:t>нахождение лишнего или общего слова;</a:t>
            </a:r>
          </a:p>
          <a:p>
            <a:r>
              <a:rPr lang="ru-RU" dirty="0" smtClean="0"/>
              <a:t>перефразирование.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Short Funny Sayings</a:t>
            </a:r>
            <a:endParaRPr lang="en-US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on a seafood diet. I see food, and I eat it.</a:t>
            </a:r>
            <a:endParaRPr lang="ru-RU" dirty="0" smtClean="0"/>
          </a:p>
          <a:p>
            <a:r>
              <a:rPr lang="en-US" dirty="0" smtClean="0"/>
              <a:t>I don't need a hair stylist, my pillow gives me a new hairstyle every morning.</a:t>
            </a:r>
          </a:p>
          <a:p>
            <a:r>
              <a:rPr lang="en-US" dirty="0" smtClean="0"/>
              <a:t>I'm not lazy, I'm just very relaxed.</a:t>
            </a:r>
          </a:p>
          <a:p>
            <a:r>
              <a:rPr lang="en-US" dirty="0" smtClean="0"/>
              <a:t>The road to success is always under construction.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48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При подготовке разминки:</a:t>
            </a:r>
          </a:p>
          <a:p>
            <a:r>
              <a:rPr lang="ru-RU" dirty="0" smtClean="0"/>
              <a:t>Необходимо тщательно подбирать материал для занятий, основываясь на оценке психологической и педагогической обстановки в классе. </a:t>
            </a:r>
          </a:p>
          <a:p>
            <a:r>
              <a:rPr lang="ru-RU" dirty="0" smtClean="0"/>
              <a:t>Упражнения должны способствовать развитию кругозора </a:t>
            </a:r>
            <a:r>
              <a:rPr lang="ru-RU" dirty="0" smtClean="0"/>
              <a:t>учащихся</a:t>
            </a:r>
            <a:r>
              <a:rPr lang="ru-RU" dirty="0" smtClean="0"/>
              <a:t> </a:t>
            </a:r>
            <a:r>
              <a:rPr lang="ru-RU" dirty="0" smtClean="0"/>
              <a:t>и пополнять их активный словарь. </a:t>
            </a:r>
          </a:p>
          <a:p>
            <a:r>
              <a:rPr lang="ru-RU" dirty="0" smtClean="0"/>
              <a:t>Следует выполнять упражнения регулярно, по несколько минут в начале занятия. </a:t>
            </a:r>
          </a:p>
          <a:p>
            <a:r>
              <a:rPr lang="ru-RU" dirty="0" smtClean="0"/>
              <a:t>Постепенно двигаться от простого к сложному. </a:t>
            </a:r>
          </a:p>
          <a:p>
            <a:r>
              <a:rPr lang="ru-RU" dirty="0" smtClean="0"/>
              <a:t>Давать </a:t>
            </a:r>
            <a:r>
              <a:rPr lang="ru-RU" dirty="0" smtClean="0"/>
              <a:t>учащимся </a:t>
            </a:r>
            <a:r>
              <a:rPr lang="ru-RU" dirty="0" smtClean="0"/>
              <a:t>возможность творчески выражаться, проявлять любопытство.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Речевая разминка</a:t>
            </a:r>
            <a:endParaRPr lang="ru-RU" dirty="0"/>
          </a:p>
        </p:txBody>
      </p:sp>
      <p:pic>
        <p:nvPicPr>
          <p:cNvPr id="8" name="Содержимое 7" descr="черепах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0076"/>
            <a:ext cx="8619463" cy="5193260"/>
          </a:xfrm>
        </p:spPr>
      </p:pic>
      <p:sp>
        <p:nvSpPr>
          <p:cNvPr id="32770" name="AutoShape 2" descr="https://get.wallhere.com/photo/wildlife-turtle-Tortoise-beautiful-background-reptile-fauna-vertebrate-close-up-macro-photography-emydidae-box-turtle-common-snapping-turtle-crawl-6276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https://get.wallhere.com/photo/wildlife-turtle-Tortoise-beautiful-background-reptile-fauna-vertebrate-close-up-macro-photography-emydidae-box-turtle-common-snapping-turtle-crawl-6276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s://get.wallhere.com/photo/wildlife-turtle-Tortoise-beautiful-background-reptile-fauna-vertebrate-close-up-macro-photography-emydidae-box-turtle-common-snapping-turtle-crawl-6276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https://get.wallhere.com/photo/wildlife-turtle-Tortoise-beautiful-background-reptile-fauna-vertebrate-close-up-macro-photography-emydidae-box-turtle-common-snapping-turtle-crawl-6276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1340768"/>
            <a:ext cx="5832648" cy="496855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черепах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0076"/>
            <a:ext cx="8619463" cy="5193260"/>
          </a:xfrm>
        </p:spPr>
      </p:pic>
      <p:sp>
        <p:nvSpPr>
          <p:cNvPr id="32770" name="AutoShape 2" descr="https://get.wallhere.com/photo/wildlife-turtle-Tortoise-beautiful-background-reptile-fauna-vertebrate-close-up-macro-photography-emydidae-box-turtle-common-snapping-turtle-crawl-6276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https://get.wallhere.com/photo/wildlife-turtle-Tortoise-beautiful-background-reptile-fauna-vertebrate-close-up-macro-photography-emydidae-box-turtle-common-snapping-turtle-crawl-6276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s://get.wallhere.com/photo/wildlife-turtle-Tortoise-beautiful-background-reptile-fauna-vertebrate-close-up-macro-photography-emydidae-box-turtle-common-snapping-turtle-crawl-6276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https://get.wallhere.com/photo/wildlife-turtle-Tortoise-beautiful-background-reptile-fauna-vertebrate-close-up-macro-photography-emydidae-box-turtle-common-snapping-turtle-crawl-6276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1340768"/>
            <a:ext cx="5112568" cy="496855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черепах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0076"/>
            <a:ext cx="8619463" cy="5193260"/>
          </a:xfrm>
        </p:spPr>
      </p:pic>
      <p:sp>
        <p:nvSpPr>
          <p:cNvPr id="32770" name="AutoShape 2" descr="https://get.wallhere.com/photo/wildlife-turtle-Tortoise-beautiful-background-reptile-fauna-vertebrate-close-up-macro-photography-emydidae-box-turtle-common-snapping-turtle-crawl-6276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https://get.wallhere.com/photo/wildlife-turtle-Tortoise-beautiful-background-reptile-fauna-vertebrate-close-up-macro-photography-emydidae-box-turtle-common-snapping-turtle-crawl-6276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s://get.wallhere.com/photo/wildlife-turtle-Tortoise-beautiful-background-reptile-fauna-vertebrate-close-up-macro-photography-emydidae-box-turtle-common-snapping-turtle-crawl-6276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https://get.wallhere.com/photo/wildlife-turtle-Tortoise-beautiful-background-reptile-fauna-vertebrate-close-up-macro-photography-emydidae-box-turtle-common-snapping-turtle-crawl-6276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электри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5" y="1023186"/>
            <a:ext cx="8091409" cy="5502158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-1251520"/>
            <a:ext cx="8640960" cy="496855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4941168"/>
            <a:ext cx="7128792" cy="19168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700808"/>
            <a:ext cx="3456384" cy="515719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электри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5" y="1023186"/>
            <a:ext cx="8091409" cy="5502158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-1251520"/>
            <a:ext cx="8640960" cy="496855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5373216"/>
            <a:ext cx="7128792" cy="14847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700808"/>
            <a:ext cx="3456384" cy="515719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Всегда ли нужна речевая разминка?</a:t>
            </a:r>
          </a:p>
          <a:p>
            <a:pPr>
              <a:buNone/>
            </a:pPr>
            <a:r>
              <a:rPr lang="ru-RU" dirty="0" smtClean="0"/>
              <a:t>Сколько по времени должна занимать речевая разминка?</a:t>
            </a:r>
          </a:p>
          <a:p>
            <a:pPr>
              <a:buNone/>
            </a:pPr>
            <a:r>
              <a:rPr lang="ru-RU" dirty="0" smtClean="0"/>
              <a:t>Сталкиваетесь ли Вы с трудностями при проведении речевой разминки? С какими?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электри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5" y="1023186"/>
            <a:ext cx="8091409" cy="5502158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-1251520"/>
            <a:ext cx="8640960" cy="496855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869160"/>
            <a:ext cx="8712968" cy="19888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электри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5" y="1023186"/>
            <a:ext cx="8091409" cy="550215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Речевая разминка </a:t>
            </a:r>
          </a:p>
        </p:txBody>
      </p:sp>
      <p:graphicFrame>
        <p:nvGraphicFramePr>
          <p:cNvPr id="1027" name="Object 5"/>
          <p:cNvGraphicFramePr>
            <a:graphicFrameLocks noChangeAspect="1"/>
          </p:cNvGraphicFramePr>
          <p:nvPr>
            <p:ph idx="1"/>
          </p:nvPr>
        </p:nvGraphicFramePr>
        <p:xfrm>
          <a:off x="251520" y="1124744"/>
          <a:ext cx="7853009" cy="5327650"/>
        </p:xfrm>
        <a:graphic>
          <a:graphicData uri="http://schemas.openxmlformats.org/presentationml/2006/ole">
            <p:oleObj spid="_x0000_s1027" name="Acrobat Document" r:id="rId3" imgW="12728520" imgH="8521560" progId="AcroExch.Document.11">
              <p:embed/>
            </p:oleObj>
          </a:graphicData>
        </a:graphic>
      </p:graphicFrame>
      <p:pic>
        <p:nvPicPr>
          <p:cNvPr id="1030" name="Picture 6" descr="https://www.englishteachers.ru/uploadedfiles/waresimgs/1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0"/>
            <a:ext cx="1763688" cy="2386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6984776" cy="5635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Речевая разминка</a:t>
            </a:r>
            <a:br>
              <a:rPr lang="ru-RU" sz="2400" dirty="0" smtClean="0"/>
            </a:br>
            <a:r>
              <a:rPr lang="ru-RU" sz="2400" dirty="0" smtClean="0"/>
              <a:t>направленная на развитие критического мышления</a:t>
            </a:r>
          </a:p>
        </p:txBody>
      </p:sp>
      <p:pic>
        <p:nvPicPr>
          <p:cNvPr id="399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51318"/>
          <a:stretch>
            <a:fillRect/>
          </a:stretch>
        </p:blipFill>
        <p:spPr>
          <a:xfrm>
            <a:off x="71438" y="1268760"/>
            <a:ext cx="4013379" cy="5328890"/>
          </a:xfrm>
          <a:noFill/>
        </p:spPr>
      </p:pic>
      <p:pic>
        <p:nvPicPr>
          <p:cNvPr id="3074" name="Picture 2" descr="https://www.englishteachers.ru/uploadedfiles/waresimgs/3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2207898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r="51318" b="68503"/>
          <a:stretch>
            <a:fillRect/>
          </a:stretch>
        </p:blipFill>
        <p:spPr>
          <a:xfrm>
            <a:off x="1115616" y="2348880"/>
            <a:ext cx="7128792" cy="2981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Использование песен</a:t>
            </a: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470025"/>
            <a:ext cx="7593012" cy="5257800"/>
          </a:xfrm>
          <a:noFill/>
        </p:spPr>
      </p:pic>
      <p:pic>
        <p:nvPicPr>
          <p:cNvPr id="52226" name="Picture 2" descr="https://www.englishteachers.ru/uploadedfiles/waresimgs/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2370" y="0"/>
            <a:ext cx="2001630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8898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872208" cy="2580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6162"/>
            <a:ext cx="3957064" cy="544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3" y="1377515"/>
            <a:ext cx="3985166" cy="548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Y:\Delo-New\Oblozhki\Titul\Big\Songs_2_4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15307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88640"/>
            <a:ext cx="7200800" cy="715963"/>
          </a:xfrm>
        </p:spPr>
        <p:txBody>
          <a:bodyPr>
            <a:noAutofit/>
          </a:bodyPr>
          <a:lstStyle/>
          <a:p>
            <a:pPr algn="ctr"/>
            <a:endParaRPr lang="en-US" sz="28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970637"/>
            <a:ext cx="4396506" cy="5887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2708" name="Picture 4" descr="http://www.titul.ru/central/pickup.php?s=www_titul_ru&amp;i=a15rpj3enkg88c1a1m7z5mta706p81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63688" cy="2442709"/>
          </a:xfrm>
          <a:prstGeom prst="rect">
            <a:avLst/>
          </a:prstGeom>
          <a:noFill/>
        </p:spPr>
      </p:pic>
      <p:pic>
        <p:nvPicPr>
          <p:cNvPr id="7271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2492896"/>
            <a:ext cx="453650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Соединительная линия уступом 13"/>
          <p:cNvCxnSpPr/>
          <p:nvPr/>
        </p:nvCxnSpPr>
        <p:spPr>
          <a:xfrm rot="10800000" flipV="1">
            <a:off x="6300192" y="6315670"/>
            <a:ext cx="438398" cy="35369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915816" y="6669360"/>
            <a:ext cx="32403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Eru7SB_065"/>
          <p:cNvPicPr>
            <a:picLocks noChangeAspect="1" noChangeArrowheads="1"/>
          </p:cNvPicPr>
          <p:nvPr/>
        </p:nvPicPr>
        <p:blipFill>
          <a:blip r:embed="rId2" cstate="print"/>
          <a:srcRect t="1655" r="8148"/>
          <a:stretch>
            <a:fillRect/>
          </a:stretch>
        </p:blipFill>
        <p:spPr bwMode="auto">
          <a:xfrm>
            <a:off x="2267744" y="692696"/>
            <a:ext cx="432048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https://www.englishteachers.ru/uploadedfiles/waresimgs/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0"/>
            <a:ext cx="1944216" cy="253519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1560" y="188640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Использование песен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Мозговой штурм в качестве речевой разминки</a:t>
            </a:r>
          </a:p>
        </p:txBody>
      </p:sp>
      <p:pic>
        <p:nvPicPr>
          <p:cNvPr id="368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709738"/>
            <a:ext cx="8229600" cy="4306887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Речевая разминка </a:t>
            </a:r>
            <a:r>
              <a:rPr lang="ru-RU" dirty="0" smtClean="0"/>
              <a:t>– важный этап урока иностранного языка, который помогает учителю вовлечь обучающихся в атмосферу иноязычного общения, заинтересовать их и настроить на предстоящий урок.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88640"/>
            <a:ext cx="6934200" cy="7159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4D4D4D"/>
                </a:solidFill>
                <a:latin typeface="Times New Roman" pitchFamily="18" charset="0"/>
                <a:cs typeface="Times New Roman" pitchFamily="18" charset="0"/>
              </a:rPr>
              <a:t>Речевая разминка направленная на развитие критического мышления</a:t>
            </a:r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2044" y="1179326"/>
            <a:ext cx="4266380" cy="5678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8" name="Picture 4" descr="http://www.titul.ru/central/pickup.php?s=www_titul_ru&amp;i=w06m8n9xf1980sp3ndxxkoagsjfz3hi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1475656" cy="1955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 b="76082"/>
          <a:stretch>
            <a:fillRect/>
          </a:stretch>
        </p:blipFill>
        <p:spPr bwMode="auto">
          <a:xfrm>
            <a:off x="1227375" y="1844824"/>
            <a:ext cx="791662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 Millennium English - 10</a:t>
            </a:r>
            <a:endParaRPr lang="ru-RU" smtClean="0"/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376" r="21376" b="34137"/>
          <a:stretch>
            <a:fillRect/>
          </a:stretch>
        </p:blipFill>
        <p:spPr>
          <a:xfrm>
            <a:off x="792163" y="520700"/>
            <a:ext cx="8351837" cy="6337300"/>
          </a:xfrm>
        </p:spPr>
      </p:pic>
      <p:pic>
        <p:nvPicPr>
          <p:cNvPr id="21508" name="Picture 2" descr="https://www.englishteachers.ru/uploadedfiles/waresimgs/3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874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dirty="0" smtClean="0"/>
              <a:t>Использование песен</a:t>
            </a:r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55875" y="1006475"/>
            <a:ext cx="4176713" cy="5773738"/>
          </a:xfrm>
          <a:noFill/>
        </p:spPr>
      </p:pic>
      <p:pic>
        <p:nvPicPr>
          <p:cNvPr id="5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475656" cy="2023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“Songs and Poems for School”</a:t>
            </a:r>
            <a:endParaRPr lang="ru-RU" dirty="0" smtClean="0"/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9592" y="908720"/>
            <a:ext cx="4103687" cy="5673725"/>
          </a:xfrm>
          <a:noFill/>
        </p:spPr>
      </p:pic>
      <p:pic>
        <p:nvPicPr>
          <p:cNvPr id="2662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60032" y="908720"/>
            <a:ext cx="4103688" cy="5640388"/>
          </a:xfrm>
          <a:noFill/>
        </p:spPr>
      </p:pic>
      <p:pic>
        <p:nvPicPr>
          <p:cNvPr id="5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1475656" cy="2023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4245097" cy="583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66599"/>
            <a:ext cx="4283967" cy="589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Y:\Delo-New\Oblozhki\Titul\Big\Songs_5_11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1475656" cy="2023161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110321"/>
            <a:ext cx="6307804" cy="6584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Речевые разминки направленные на общение с развитием критического мышления</a:t>
            </a:r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5795963" y="6069013"/>
            <a:ext cx="3348037" cy="10414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ru-RU" dirty="0" smtClean="0"/>
              <a:t>©Буров И.М.</a:t>
            </a: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813" y="1268413"/>
            <a:ext cx="833437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39552" y="1600200"/>
            <a:ext cx="8147248" cy="4525963"/>
          </a:xfrm>
        </p:spPr>
        <p:txBody>
          <a:bodyPr/>
          <a:lstStyle/>
          <a:p>
            <a:r>
              <a:rPr lang="ru-RU" dirty="0" smtClean="0"/>
              <a:t>Придерживаясь некоторых простых принципов, в урок возможно включать эффективные и интересные речевые разминки.</a:t>
            </a:r>
          </a:p>
          <a:p>
            <a:r>
              <a:rPr lang="ru-RU" dirty="0" smtClean="0"/>
              <a:t>Речевая разминка обязательно должна быть связана с уроком и темой затрагиваемой на уроке.</a:t>
            </a:r>
          </a:p>
          <a:p>
            <a:r>
              <a:rPr lang="ru-RU" dirty="0" smtClean="0"/>
              <a:t>Речевая разминка поможет дать тон уроку и настроить учащихся на работу.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ОЧЕНЬ СКОРО!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 descr="https://pp.userapi.com/c849124/v849124128/3d9d6/IVgsaxF9FI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08720"/>
            <a:ext cx="4385054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ИНТЕРНЕТ-МАГАЗИН</a:t>
            </a:r>
            <a:r>
              <a:rPr lang="en-US" dirty="0" smtClean="0">
                <a:hlinkClick r:id="rId2"/>
              </a:rPr>
              <a:t/>
            </a:r>
            <a:br>
              <a:rPr lang="en-US" dirty="0" smtClean="0">
                <a:hlinkClick r:id="rId2"/>
              </a:rPr>
            </a:br>
            <a:r>
              <a:rPr lang="en-US" dirty="0" smtClean="0">
                <a:hlinkClick r:id="rId2"/>
              </a:rPr>
              <a:t>https://www.englishteachers.ru/shop</a:t>
            </a:r>
            <a:r>
              <a:rPr lang="en-US" dirty="0" smtClean="0"/>
              <a:t> 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61442" name="Picture 2" descr="https://pp.userapi.com/c849236/v849236058/46e80/VjKCI2-_Es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4000" cy="4572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ОЧЕНЬ СКОРО!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Курсы повышения квалификации с выдачей удостоверения установленного образца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2466" name="Picture 2" descr="Картинки по запросу сертификат о повышении квалифик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84984"/>
            <a:ext cx="4536504" cy="3184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РЕЧЕВАЯ РАЗМИНКА </a:t>
            </a:r>
            <a:r>
              <a:rPr lang="ru-RU" dirty="0" smtClean="0"/>
              <a:t>(</a:t>
            </a:r>
            <a:r>
              <a:rPr lang="ru-RU" dirty="0" err="1" smtClean="0"/>
              <a:t>warm</a:t>
            </a:r>
            <a:r>
              <a:rPr lang="ru-RU" dirty="0" smtClean="0"/>
              <a:t> </a:t>
            </a:r>
            <a:r>
              <a:rPr lang="ru-RU" dirty="0" err="1" smtClean="0"/>
              <a:t>up</a:t>
            </a:r>
            <a:r>
              <a:rPr lang="ru-RU" dirty="0" smtClean="0"/>
              <a:t>) - Этап урока, на котором осуществляется </a:t>
            </a:r>
            <a:br>
              <a:rPr lang="ru-RU" dirty="0" smtClean="0"/>
            </a:br>
            <a:r>
              <a:rPr lang="ru-RU" dirty="0" smtClean="0"/>
              <a:t>подготовка к изучению основного </a:t>
            </a:r>
            <a:br>
              <a:rPr lang="ru-RU" dirty="0" smtClean="0"/>
            </a:br>
            <a:r>
              <a:rPr lang="ru-RU" dirty="0" smtClean="0"/>
              <a:t>материала. Включает ответы на вопросы, предварительное обсуждение</a:t>
            </a:r>
            <a:br>
              <a:rPr lang="ru-RU" dirty="0" smtClean="0"/>
            </a:br>
            <a:r>
              <a:rPr lang="ru-RU" dirty="0" smtClean="0"/>
              <a:t>темы, игровые задания.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b="1" dirty="0" smtClean="0"/>
              <a:t>«</a:t>
            </a:r>
            <a:r>
              <a:rPr lang="en-US" b="1" dirty="0" smtClean="0"/>
              <a:t>Read up</a:t>
            </a:r>
            <a:r>
              <a:rPr lang="ru-RU" b="1" dirty="0" smtClean="0"/>
              <a:t>!» </a:t>
            </a:r>
            <a:r>
              <a:rPr lang="ru-RU" dirty="0" smtClean="0"/>
              <a:t>на форуме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www.englishteachers.ru/forum/index.php?showforum=65</a:t>
            </a:r>
            <a:r>
              <a:rPr lang="ru-RU" sz="2800" dirty="0" smtClean="0"/>
              <a:t> 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429000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При выборе речевой разминки нужно придерживаться следующих правил: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Придумать такое начало урока, чтобы вызвать у учащихся желание говорить по-английски.</a:t>
            </a:r>
          </a:p>
          <a:p>
            <a:r>
              <a:rPr lang="ru-RU" dirty="0" smtClean="0"/>
              <a:t>Связать речевую разминку с задачами урока.</a:t>
            </a:r>
          </a:p>
          <a:p>
            <a:r>
              <a:rPr lang="ru-RU" dirty="0" smtClean="0"/>
              <a:t>Помнить, что речевая разминка, совершенно неподкрепленная последующим ходом урока, просто теряет смысл. Необходимо сделать так, чтобы речевая разминка не была «инородным телом».</a:t>
            </a:r>
          </a:p>
          <a:p>
            <a:r>
              <a:rPr lang="ru-RU" dirty="0" smtClean="0"/>
              <a:t>Желательно подготовить несколько вариантов речевой разминки. Избранный вариант будет зависеть от обстоятельств, с которыми столкнется учитель, входя в класс. Ученики могут быть усталыми, пассивными или, наоборот, излишне возбужденными.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Содержание и форма речевой разминки всегда будут зависеть от: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цели урока;</a:t>
            </a:r>
          </a:p>
          <a:p>
            <a:r>
              <a:rPr lang="ru-RU" dirty="0" smtClean="0"/>
              <a:t>ступени обучения;</a:t>
            </a:r>
          </a:p>
          <a:p>
            <a:r>
              <a:rPr lang="ru-RU" dirty="0" smtClean="0"/>
              <a:t>уровня знаний учащихся;</a:t>
            </a:r>
          </a:p>
          <a:p>
            <a:r>
              <a:rPr lang="ru-RU" dirty="0" smtClean="0"/>
              <a:t>содержания урока;</a:t>
            </a:r>
          </a:p>
          <a:p>
            <a:r>
              <a:rPr lang="ru-RU" dirty="0" smtClean="0"/>
              <a:t>значимых для учащихся событий и новостей в мире, стране, школе;</a:t>
            </a:r>
          </a:p>
          <a:p>
            <a:r>
              <a:rPr lang="ru-RU" dirty="0" smtClean="0"/>
              <a:t>особенностей физического и эмоционального состояния учащихся.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Соответствует или нет?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- What </a:t>
            </a:r>
            <a:r>
              <a:rPr lang="en-US" dirty="0" smtClean="0"/>
              <a:t>is the weather like today?</a:t>
            </a:r>
          </a:p>
          <a:p>
            <a:pPr>
              <a:buNone/>
            </a:pPr>
            <a:r>
              <a:rPr lang="en-US" dirty="0" smtClean="0"/>
              <a:t>- It </a:t>
            </a:r>
            <a:r>
              <a:rPr lang="en-US" dirty="0" smtClean="0"/>
              <a:t>is not fine.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- </a:t>
            </a:r>
            <a:r>
              <a:rPr lang="en-US" dirty="0" smtClean="0"/>
              <a:t>Is </a:t>
            </a:r>
            <a:r>
              <a:rPr lang="en-US" dirty="0" smtClean="0"/>
              <a:t>the sun shining?</a:t>
            </a:r>
          </a:p>
          <a:p>
            <a:pPr>
              <a:buNone/>
            </a:pPr>
            <a:r>
              <a:rPr lang="en-US" dirty="0" smtClean="0"/>
              <a:t>- No</a:t>
            </a:r>
            <a:r>
              <a:rPr lang="en-US" dirty="0" smtClean="0"/>
              <a:t>, it isn’t.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- </a:t>
            </a:r>
            <a:r>
              <a:rPr lang="en-US" dirty="0" smtClean="0"/>
              <a:t>Is </a:t>
            </a:r>
            <a:r>
              <a:rPr lang="en-US" dirty="0" smtClean="0"/>
              <a:t>it raining?</a:t>
            </a:r>
          </a:p>
          <a:p>
            <a:pPr>
              <a:buNone/>
            </a:pPr>
            <a:r>
              <a:rPr lang="en-US" dirty="0" smtClean="0"/>
              <a:t>- No</a:t>
            </a:r>
            <a:r>
              <a:rPr lang="en-US" dirty="0" smtClean="0"/>
              <a:t>, it isn’t, but it is going to rain.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Соответствует или нет?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</a:t>
            </a:r>
            <a:r>
              <a:rPr lang="en-US" dirty="0" smtClean="0"/>
              <a:t>What </a:t>
            </a:r>
            <a:r>
              <a:rPr lang="en-US" dirty="0" smtClean="0"/>
              <a:t>is your timetable for today?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en-US" dirty="0" smtClean="0"/>
              <a:t>We </a:t>
            </a:r>
            <a:r>
              <a:rPr lang="en-US" dirty="0" smtClean="0"/>
              <a:t>have English, </a:t>
            </a:r>
            <a:r>
              <a:rPr lang="en-US" dirty="0" err="1" smtClean="0"/>
              <a:t>Maths</a:t>
            </a:r>
            <a:r>
              <a:rPr lang="en-US" dirty="0" smtClean="0"/>
              <a:t>, Russian and Biology.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en-US" dirty="0" smtClean="0"/>
              <a:t>Have </a:t>
            </a:r>
            <a:r>
              <a:rPr lang="en-US" dirty="0" smtClean="0"/>
              <a:t>you done your English homework?</a:t>
            </a:r>
          </a:p>
          <a:p>
            <a:pPr>
              <a:buNone/>
            </a:pPr>
            <a:r>
              <a:rPr lang="ru-RU" smtClean="0"/>
              <a:t>- </a:t>
            </a:r>
            <a:r>
              <a:rPr lang="en-US" smtClean="0"/>
              <a:t>Yes</a:t>
            </a:r>
            <a:r>
              <a:rPr lang="en-US" dirty="0" smtClean="0"/>
              <a:t>, I have.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Соответствует или нет?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- Is the day longer today than yesterday?</a:t>
            </a:r>
          </a:p>
          <a:p>
            <a:pPr>
              <a:buNone/>
            </a:pPr>
            <a:r>
              <a:rPr lang="en-US" dirty="0" smtClean="0"/>
              <a:t>- Yes it is. It is longer today.</a:t>
            </a:r>
          </a:p>
          <a:p>
            <a:pPr>
              <a:buNone/>
            </a:pPr>
            <a:r>
              <a:rPr lang="en-US" dirty="0" smtClean="0"/>
              <a:t>- Are the days shorter in March or in February?</a:t>
            </a:r>
          </a:p>
          <a:p>
            <a:pPr>
              <a:buNone/>
            </a:pPr>
            <a:r>
              <a:rPr lang="en-US" dirty="0" smtClean="0"/>
              <a:t>- They are shorter in February.</a:t>
            </a:r>
          </a:p>
          <a:p>
            <a:pPr>
              <a:buNone/>
            </a:pPr>
            <a:r>
              <a:rPr lang="en-US" dirty="0" smtClean="0"/>
              <a:t>- When is it warmer in March or in April?</a:t>
            </a:r>
          </a:p>
          <a:p>
            <a:pPr>
              <a:buNone/>
            </a:pPr>
            <a:r>
              <a:rPr lang="en-US" dirty="0" smtClean="0"/>
              <a:t>- It is warmer in April.</a:t>
            </a:r>
          </a:p>
          <a:p>
            <a:pPr>
              <a:buNone/>
            </a:pPr>
            <a:r>
              <a:rPr lang="en-US" dirty="0" smtClean="0"/>
              <a:t>- Is it colder today than it was yesterday?</a:t>
            </a:r>
          </a:p>
          <a:p>
            <a:pPr>
              <a:buNone/>
            </a:pPr>
            <a:r>
              <a:rPr lang="en-US" dirty="0" smtClean="0"/>
              <a:t>- It is colder today.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1822</TotalTime>
  <Words>872</Words>
  <Application>Microsoft Office PowerPoint</Application>
  <PresentationFormat>Экран (4:3)</PresentationFormat>
  <Paragraphs>103</Paragraphs>
  <Slides>40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2" baseType="lpstr">
      <vt:lpstr>Тема Office</vt:lpstr>
      <vt:lpstr>Acrobat Document</vt:lpstr>
      <vt:lpstr>Эффективные средства для речевой разминки на уроке английского языка </vt:lpstr>
      <vt:lpstr>Слайд 2</vt:lpstr>
      <vt:lpstr>Слайд 3</vt:lpstr>
      <vt:lpstr>Слайд 4</vt:lpstr>
      <vt:lpstr>При выборе речевой разминки нужно придерживаться следующих правил:</vt:lpstr>
      <vt:lpstr>Содержание и форма речевой разминки всегда будут зависеть от: </vt:lpstr>
      <vt:lpstr>Соответствует или нет?</vt:lpstr>
      <vt:lpstr>Соответствует или нет?</vt:lpstr>
      <vt:lpstr>Соответствует или нет?</vt:lpstr>
      <vt:lpstr>Слайд 10</vt:lpstr>
      <vt:lpstr>Виды речевых разминок:</vt:lpstr>
      <vt:lpstr>Виды речевых разминок:</vt:lpstr>
      <vt:lpstr>Short Funny Sayings</vt:lpstr>
      <vt:lpstr>Слайд 14</vt:lpstr>
      <vt:lpstr>Речевая разминка</vt:lpstr>
      <vt:lpstr>Слайд 16</vt:lpstr>
      <vt:lpstr>Слайд 17</vt:lpstr>
      <vt:lpstr>Слайд 18</vt:lpstr>
      <vt:lpstr>Слайд 19</vt:lpstr>
      <vt:lpstr>Слайд 20</vt:lpstr>
      <vt:lpstr>Слайд 21</vt:lpstr>
      <vt:lpstr>Речевая разминка </vt:lpstr>
      <vt:lpstr>Речевая разминка направленная на развитие критического мышления</vt:lpstr>
      <vt:lpstr>Использование песен</vt:lpstr>
      <vt:lpstr>Слайд 25</vt:lpstr>
      <vt:lpstr>Слайд 26</vt:lpstr>
      <vt:lpstr>Слайд 27</vt:lpstr>
      <vt:lpstr>Слайд 28</vt:lpstr>
      <vt:lpstr>Мозговой штурм в качестве речевой разминки</vt:lpstr>
      <vt:lpstr>Речевая разминка направленная на развитие критического мышления</vt:lpstr>
      <vt:lpstr>New Millennium English - 10</vt:lpstr>
      <vt:lpstr>Использование песен</vt:lpstr>
      <vt:lpstr>“Songs and Poems for School”</vt:lpstr>
      <vt:lpstr>Слайд 34</vt:lpstr>
      <vt:lpstr>Речевые разминки направленные на общение с развитием критического мышления</vt:lpstr>
      <vt:lpstr>Рефлексия:</vt:lpstr>
      <vt:lpstr>ОЧЕНЬ СКОРО!</vt:lpstr>
      <vt:lpstr>ИНТЕРНЕТ-МАГАЗИН https://www.englishteachers.ru/shop  </vt:lpstr>
      <vt:lpstr>ОЧЕНЬ СКОРО!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средства  для итоговой аттестации  по английскому языку  в 4 , 9 (ОГЭ) и 11 (ЕГЭ) классах  (на примере пособий издательства «Титул»)</dc:title>
  <dc:creator>Ilya</dc:creator>
  <cp:lastModifiedBy>bim</cp:lastModifiedBy>
  <cp:revision>101</cp:revision>
  <dcterms:modified xsi:type="dcterms:W3CDTF">2018-08-09T06:27:48Z</dcterms:modified>
</cp:coreProperties>
</file>