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76" r:id="rId3"/>
    <p:sldId id="257" r:id="rId4"/>
    <p:sldId id="258" r:id="rId5"/>
    <p:sldId id="305" r:id="rId6"/>
    <p:sldId id="306" r:id="rId7"/>
    <p:sldId id="259" r:id="rId8"/>
    <p:sldId id="309" r:id="rId9"/>
    <p:sldId id="310" r:id="rId10"/>
    <p:sldId id="261" r:id="rId11"/>
    <p:sldId id="279" r:id="rId12"/>
    <p:sldId id="280" r:id="rId13"/>
    <p:sldId id="289" r:id="rId14"/>
    <p:sldId id="274" r:id="rId15"/>
    <p:sldId id="282" r:id="rId16"/>
    <p:sldId id="281" r:id="rId17"/>
    <p:sldId id="260" r:id="rId18"/>
    <p:sldId id="263" r:id="rId19"/>
    <p:sldId id="307" r:id="rId20"/>
    <p:sldId id="308" r:id="rId21"/>
    <p:sldId id="301" r:id="rId22"/>
    <p:sldId id="287" r:id="rId23"/>
    <p:sldId id="302" r:id="rId24"/>
    <p:sldId id="264" r:id="rId25"/>
    <p:sldId id="303" r:id="rId26"/>
    <p:sldId id="296" r:id="rId27"/>
    <p:sldId id="265" r:id="rId28"/>
    <p:sldId id="299" r:id="rId29"/>
    <p:sldId id="297" r:id="rId30"/>
    <p:sldId id="288" r:id="rId31"/>
    <p:sldId id="269" r:id="rId32"/>
    <p:sldId id="285" r:id="rId33"/>
    <p:sldId id="286" r:id="rId34"/>
    <p:sldId id="283" r:id="rId35"/>
    <p:sldId id="295" r:id="rId36"/>
    <p:sldId id="294" r:id="rId37"/>
    <p:sldId id="304" r:id="rId38"/>
    <p:sldId id="298" r:id="rId39"/>
    <p:sldId id="311" r:id="rId40"/>
    <p:sldId id="312" r:id="rId41"/>
    <p:sldId id="313" r:id="rId42"/>
    <p:sldId id="31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60"/>
  </p:normalViewPr>
  <p:slideViewPr>
    <p:cSldViewPr>
      <p:cViewPr>
        <p:scale>
          <a:sx n="60" d="100"/>
          <a:sy n="60" d="100"/>
        </p:scale>
        <p:origin x="-159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60D9E-35E7-4F51-875E-3DCECCC989EC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3D9BD-CB8B-4D1B-AA03-373044E007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9100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11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8045D-7B29-4C23-8351-05418E78A25F}" type="slidenum">
              <a:rPr lang="en-US"/>
              <a:pPr/>
              <a:t>22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lang="ru-RU" b="1" dirty="0" smtClean="0"/>
              <a:t>Развитие навыков говорения у учащихся 5-9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941168"/>
            <a:ext cx="4744616" cy="1752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Буров Илья Михайлович,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ведущий методист издательства «Титул»,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аспирант Университета Российской Академии Образования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кафедры методики преподавания иностранных языков.</a:t>
            </a:r>
          </a:p>
          <a:p>
            <a:endParaRPr lang="ru-RU" dirty="0"/>
          </a:p>
        </p:txBody>
      </p:sp>
      <p:pic>
        <p:nvPicPr>
          <p:cNvPr id="4" name="Picture 5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8640"/>
            <a:ext cx="2160240" cy="1314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обучения говорению в УМК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Happy English.ru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/>
              <a:t>Используется путь от языка к речи.</a:t>
            </a:r>
          </a:p>
          <a:p>
            <a:r>
              <a:rPr lang="ru-RU" dirty="0" smtClean="0"/>
              <a:t>опора на родной язык (с последним уменьшением доли использования родного языка);</a:t>
            </a:r>
          </a:p>
          <a:p>
            <a:r>
              <a:rPr lang="ru-RU" dirty="0" smtClean="0"/>
              <a:t>посильность, </a:t>
            </a:r>
            <a:r>
              <a:rPr lang="ru-RU" dirty="0" err="1" smtClean="0"/>
              <a:t>поэтапность</a:t>
            </a:r>
            <a:r>
              <a:rPr lang="ru-RU" dirty="0" smtClean="0"/>
              <a:t> формирования навыков;</a:t>
            </a:r>
          </a:p>
          <a:p>
            <a:r>
              <a:rPr lang="ru-RU" dirty="0" smtClean="0"/>
              <a:t>наглядность</a:t>
            </a:r>
          </a:p>
          <a:p>
            <a:r>
              <a:rPr lang="ru-RU" dirty="0" smtClean="0"/>
              <a:t>многократность повторения изученных языковых структур и речевых моделей;</a:t>
            </a:r>
          </a:p>
          <a:p>
            <a:r>
              <a:rPr lang="ru-RU" dirty="0" smtClean="0"/>
              <a:t>проблемные задания репродуктивного характера;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6934200" cy="715963"/>
          </a:xfrm>
        </p:spPr>
        <p:txBody>
          <a:bodyPr>
            <a:normAutofit/>
          </a:bodyPr>
          <a:lstStyle/>
          <a:p>
            <a:pPr algn="ctr"/>
            <a:endParaRPr lang="en-US" sz="3600" dirty="0">
              <a:solidFill>
                <a:srgbClr val="4D4D4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00808"/>
            <a:ext cx="3691581" cy="48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700808"/>
            <a:ext cx="3744416" cy="4824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4517" name="Picture 5" descr="http://www.titul.ru/central/pickup.php?s=www_titul_ru&amp;i=ylka5u1zrjcv45780we4py5tozunbpo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1561249" cy="206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42308" t="5970" b="25843"/>
          <a:stretch>
            <a:fillRect/>
          </a:stretch>
        </p:blipFill>
        <p:spPr bwMode="auto">
          <a:xfrm>
            <a:off x="4716016" y="0"/>
            <a:ext cx="4427984" cy="67431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1893"/>
            <a:ext cx="5095925" cy="67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84513"/>
            <a:ext cx="8862920" cy="2836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66" name="Picture 6" descr="https://www.englishteachers.ru/uploadedfiles/waresimgs/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35696" cy="2434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1646" y="-13578"/>
            <a:ext cx="5590754" cy="687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9144000" cy="328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titul.ru/central/pickup.php?s=www_titul_ru&amp;i=w06m8n9xf1980sp3ndxxkoagsjfz3hi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886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обучения говорению в УМК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Millennium English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>
                <a:latin typeface="Calibri" pitchFamily="34" charset="0"/>
              </a:rPr>
              <a:t>Введение лексики через контекст;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latin typeface="Calibri" pitchFamily="34" charset="0"/>
              </a:rPr>
              <a:t>Использование песен, рифмовок для введения структур и формирования фонетических навыков;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latin typeface="Calibri" pitchFamily="34" charset="0"/>
              </a:rPr>
              <a:t>Игры для тренировки лексики и структур;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latin typeface="Calibri" pitchFamily="34" charset="0"/>
              </a:rPr>
              <a:t>Изготовление поделок; </a:t>
            </a:r>
          </a:p>
          <a:p>
            <a:pPr>
              <a:lnSpc>
                <a:spcPct val="80000"/>
              </a:lnSpc>
            </a:pPr>
            <a:r>
              <a:rPr lang="ru-RU" dirty="0" err="1" smtClean="0">
                <a:latin typeface="Calibri" pitchFamily="34" charset="0"/>
              </a:rPr>
              <a:t>Персонализация</a:t>
            </a:r>
            <a:r>
              <a:rPr lang="ru-RU" dirty="0" smtClean="0">
                <a:latin typeface="Calibri" pitchFamily="34" charset="0"/>
              </a:rPr>
              <a:t>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Метод ситуационного анализа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 smtClean="0">
              <a:solidFill>
                <a:schemeClr val="bg1"/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0"/>
            <a:ext cx="4716016" cy="6760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89" name="Picture 5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75655" cy="2002211"/>
          </a:xfrm>
          <a:prstGeom prst="rect">
            <a:avLst/>
          </a:prstGeom>
          <a:noFill/>
        </p:spPr>
      </p:pic>
      <p:pic>
        <p:nvPicPr>
          <p:cNvPr id="4199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b="36987"/>
          <a:stretch>
            <a:fillRect/>
          </a:stretch>
        </p:blipFill>
        <p:spPr bwMode="auto">
          <a:xfrm>
            <a:off x="1691680" y="980727"/>
            <a:ext cx="6048672" cy="464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-34825"/>
            <a:ext cx="4880643" cy="667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30662" b="29030"/>
          <a:stretch>
            <a:fillRect/>
          </a:stretch>
        </p:blipFill>
        <p:spPr bwMode="auto">
          <a:xfrm>
            <a:off x="0" y="1484784"/>
            <a:ext cx="9257829" cy="5103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-1"/>
            <a:ext cx="1080120" cy="1465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говорения: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монологическая речь;</a:t>
            </a:r>
          </a:p>
          <a:p>
            <a:r>
              <a:rPr lang="ru-RU" dirty="0" smtClean="0"/>
              <a:t>диалогическая речь;</a:t>
            </a:r>
          </a:p>
          <a:p>
            <a:r>
              <a:rPr lang="ru-RU" dirty="0" err="1" smtClean="0"/>
              <a:t>полилогическая</a:t>
            </a:r>
            <a:r>
              <a:rPr lang="ru-RU" dirty="0" smtClean="0"/>
              <a:t> речь;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монологической речи: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вырабатываются языковые автоматизмы</a:t>
            </a:r>
          </a:p>
          <a:p>
            <a:r>
              <a:rPr lang="ru-RU" dirty="0" smtClean="0"/>
              <a:t>проходит обучение отбору языковых средств, соответствующих цели коммуникации</a:t>
            </a:r>
          </a:p>
          <a:p>
            <a:r>
              <a:rPr lang="ru-RU" dirty="0" smtClean="0"/>
              <a:t>направлена на развитие умений инициативной речи. Сознание говорящего концентрируется на содержании высказывания.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Развитие монологической речи в 5–7 классах предусматривает овладение следующими умениями:</a:t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кратко </a:t>
            </a:r>
            <a:r>
              <a:rPr lang="ru-RU" dirty="0" smtClean="0"/>
              <a:t>высказываться о фактах и событиях, используя такие коммуникативные типы речи, как описание, повествование и сообщение, а также эмоциональные и оценочные суждения;</a:t>
            </a:r>
          </a:p>
          <a:p>
            <a:r>
              <a:rPr lang="ru-RU" dirty="0" smtClean="0"/>
              <a:t>передавать содержание, основную мысль прочитанного с опорой на текст;</a:t>
            </a:r>
          </a:p>
          <a:p>
            <a:r>
              <a:rPr lang="ru-RU" dirty="0" smtClean="0"/>
              <a:t>делать сообщение в связи с прочитанным/ прослушанным текстом;</a:t>
            </a:r>
          </a:p>
          <a:p>
            <a:r>
              <a:rPr lang="ru-RU" dirty="0" smtClean="0"/>
              <a:t>Объём монологического высказывания – до 8 – 10 фраз.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вы видите трудности при обучению говорению на среднем этапе обучения?</a:t>
            </a:r>
          </a:p>
          <a:p>
            <a:r>
              <a:rPr lang="ru-RU" dirty="0" smtClean="0"/>
              <a:t>Что важно учитывать при обучении говорению в средней школе?</a:t>
            </a:r>
          </a:p>
          <a:p>
            <a:r>
              <a:rPr lang="ru-RU" dirty="0" smtClean="0"/>
              <a:t>Пользуетесь ли возможностями ОКП при обучении говорению?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Развитие монологической речи в 8–9 классах предусматривает овладение учащимися следующими умениями:</a:t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кратко </a:t>
            </a:r>
            <a:r>
              <a:rPr lang="ru-RU" dirty="0" smtClean="0"/>
              <a:t>высказываться о фактах и событиях, используя основные коммуникативные типы речи (описание, повествование, сообщение, характеристика), эмоциональные и оценочные суждения;</a:t>
            </a:r>
          </a:p>
          <a:p>
            <a:r>
              <a:rPr lang="ru-RU" dirty="0" smtClean="0"/>
              <a:t>передавать содержание, основную мысль прочитанного с опорой на текст;</a:t>
            </a:r>
          </a:p>
          <a:p>
            <a:r>
              <a:rPr lang="ru-RU" dirty="0" smtClean="0"/>
              <a:t>делать сообщение в связи с прочитанным текстом.</a:t>
            </a:r>
          </a:p>
          <a:p>
            <a:r>
              <a:rPr lang="ru-RU" dirty="0" smtClean="0"/>
              <a:t>выражать и аргументировать своё отношение к прочитанному/услышанному.</a:t>
            </a:r>
          </a:p>
          <a:p>
            <a:r>
              <a:rPr lang="ru-RU" dirty="0" smtClean="0"/>
              <a:t>Объём монологического высказывания – до 12 фраз.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29614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Метод ситуационного анализа</a:t>
            </a:r>
            <a:br>
              <a:rPr lang="ru-RU" sz="3200" b="1" dirty="0" smtClean="0"/>
            </a:br>
            <a:endParaRPr lang="ru-RU" sz="3200" b="1" dirty="0" smtClean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052736"/>
            <a:ext cx="4049381" cy="580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89" name="Picture 5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80728"/>
            <a:ext cx="1475655" cy="2002211"/>
          </a:xfrm>
          <a:prstGeom prst="rect">
            <a:avLst/>
          </a:prstGeom>
          <a:noFill/>
        </p:spPr>
      </p:pic>
      <p:pic>
        <p:nvPicPr>
          <p:cNvPr id="4199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1477" y="980728"/>
            <a:ext cx="4376667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9" y="0"/>
            <a:ext cx="4860032" cy="672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55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60848"/>
            <a:ext cx="9024759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http://www.titul.ru/central/pickup.php?s=www_titul_ru&amp;i=ylka5u1zrjcv45780we4py5tozunbpo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1475656" cy="1947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26627" name="Picture 2" descr="C:\Documents and Settings\alexeyvk\Рабочий стол\Проектная деятельность\HEru5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13" y="930275"/>
            <a:ext cx="6840537" cy="5684838"/>
          </a:xfrm>
          <a:noFill/>
        </p:spPr>
      </p:pic>
    </p:spTree>
    <p:extLst>
      <p:ext uri="{BB962C8B-B14F-4D97-AF65-F5344CB8AC3E}">
        <p14:creationId xmlns="" xmlns:p14="http://schemas.microsoft.com/office/powerpoint/2010/main" val="25017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диалогической речи: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устная форма общения;</a:t>
            </a:r>
          </a:p>
          <a:p>
            <a:r>
              <a:rPr lang="ru-RU" dirty="0" smtClean="0"/>
              <a:t>краткость;</a:t>
            </a:r>
          </a:p>
          <a:p>
            <a:r>
              <a:rPr lang="ru-RU" dirty="0" smtClean="0"/>
              <a:t>спонтанность (неожиданность);</a:t>
            </a:r>
          </a:p>
          <a:p>
            <a:r>
              <a:rPr lang="ru-RU" dirty="0" smtClean="0"/>
              <a:t>экспрессивность (использование разговорных формул, клише);</a:t>
            </a:r>
          </a:p>
          <a:p>
            <a:r>
              <a:rPr lang="ru-RU" dirty="0" smtClean="0"/>
              <a:t>свободное от строгих норм речи синтаксическое оформление высказывания.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22164"/>
            <a:ext cx="4355976" cy="623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52" y="1916832"/>
            <a:ext cx="88430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"/>
            <a:ext cx="1412729" cy="1916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https://www.englishteachers.ru/uploadedfiles/waresimgs/2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164549"/>
            <a:ext cx="21621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1878"/>
            <a:ext cx="4733156" cy="659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8682189" cy="298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7636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</a:t>
            </a:r>
            <a:r>
              <a:rPr lang="ru-RU" dirty="0" err="1" smtClean="0"/>
              <a:t>полилогической</a:t>
            </a:r>
            <a:r>
              <a:rPr lang="ru-RU" dirty="0" smtClean="0"/>
              <a:t> речи: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r>
              <a:rPr lang="ru-RU" dirty="0" smtClean="0"/>
              <a:t>включает элементы монолога и диалога;</a:t>
            </a:r>
          </a:p>
          <a:p>
            <a:r>
              <a:rPr lang="ru-RU" dirty="0" smtClean="0"/>
              <a:t>требует высокую концентрацию внимания;</a:t>
            </a:r>
          </a:p>
          <a:p>
            <a:r>
              <a:rPr lang="ru-RU" dirty="0" smtClean="0"/>
              <a:t>в учебных ситуациях максимально приближена к реальной жизни;</a:t>
            </a:r>
          </a:p>
          <a:p>
            <a:r>
              <a:rPr lang="ru-RU" dirty="0" smtClean="0"/>
              <a:t>привносит спонтанность в речь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Важно показать вариативность ответов: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060848"/>
            <a:ext cx="432048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068960"/>
            <a:ext cx="324036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3068960"/>
            <a:ext cx="324036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4365104"/>
            <a:ext cx="324036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483768" y="2132856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 like this book very much.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3068961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So do I.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306896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it about?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4365104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And I don’t.</a:t>
            </a:r>
            <a:endParaRPr lang="ru-RU" sz="28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771800" y="2708920"/>
            <a:ext cx="792088" cy="288032"/>
          </a:xfrm>
          <a:prstGeom prst="straightConnector1">
            <a:avLst/>
          </a:prstGeom>
          <a:ln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08104" y="2708920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644008" y="2708920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www.englishteachers.ru/uploadedfiles/waresimgs/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008654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39"/>
            <a:ext cx="4745732" cy="651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8706172" cy="1338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6008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обучения говорению в 5-9 классах: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Дальнейшее развитие навыков общения;</a:t>
            </a:r>
          </a:p>
          <a:p>
            <a:r>
              <a:rPr lang="ru-RU" dirty="0" smtClean="0"/>
              <a:t>Увеличение активного словарного запаса;</a:t>
            </a:r>
          </a:p>
          <a:p>
            <a:r>
              <a:rPr lang="ru-RU" dirty="0" smtClean="0"/>
              <a:t>Развитие умений спонтанной речи;</a:t>
            </a:r>
          </a:p>
          <a:p>
            <a:r>
              <a:rPr lang="ru-RU" dirty="0" smtClean="0"/>
              <a:t>Развитие умения строить высказывания логически;</a:t>
            </a:r>
          </a:p>
          <a:p>
            <a:r>
              <a:rPr lang="ru-RU" dirty="0" smtClean="0"/>
              <a:t>Развитие умений поддерживать обсуждаемую тему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100" y="0"/>
            <a:ext cx="4820050" cy="6741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1" name="Picture 3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678084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 t="55544" b="29502"/>
          <a:stretch>
            <a:fillRect/>
          </a:stretch>
        </p:blipFill>
        <p:spPr bwMode="auto">
          <a:xfrm>
            <a:off x="-1" y="2420888"/>
            <a:ext cx="9144001" cy="1912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Приемы обучению говорению: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445624" cy="51845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Описание;</a:t>
            </a:r>
          </a:p>
          <a:p>
            <a:r>
              <a:rPr lang="ru-RU" dirty="0" smtClean="0"/>
              <a:t>Найди отличие;</a:t>
            </a:r>
          </a:p>
          <a:p>
            <a:r>
              <a:rPr lang="ru-RU" dirty="0" smtClean="0"/>
              <a:t>Ролевая игра</a:t>
            </a:r>
          </a:p>
          <a:p>
            <a:r>
              <a:rPr lang="ru-RU" dirty="0" smtClean="0"/>
              <a:t>Имитационные модели;</a:t>
            </a:r>
          </a:p>
          <a:p>
            <a:r>
              <a:rPr lang="ru-RU" dirty="0" smtClean="0"/>
              <a:t>Информационный пробел;</a:t>
            </a:r>
          </a:p>
          <a:p>
            <a:r>
              <a:rPr lang="ru-RU" dirty="0" smtClean="0"/>
              <a:t>Мозговой штурм;</a:t>
            </a:r>
          </a:p>
          <a:p>
            <a:r>
              <a:rPr lang="ru-RU" dirty="0" smtClean="0"/>
              <a:t>Рассказывание историй;</a:t>
            </a:r>
          </a:p>
          <a:p>
            <a:r>
              <a:rPr lang="ru-RU" dirty="0" smtClean="0"/>
              <a:t>Интервью;</a:t>
            </a:r>
          </a:p>
          <a:p>
            <a:r>
              <a:rPr lang="ru-RU" dirty="0" smtClean="0"/>
              <a:t>Рассказывание историй;</a:t>
            </a:r>
          </a:p>
          <a:p>
            <a:r>
              <a:rPr lang="ru-RU" dirty="0" smtClean="0"/>
              <a:t>Завершение истории;</a:t>
            </a:r>
          </a:p>
          <a:p>
            <a:r>
              <a:rPr lang="ru-RU" dirty="0" smtClean="0"/>
              <a:t>Рассказ по картинкам;</a:t>
            </a:r>
          </a:p>
          <a:p>
            <a:r>
              <a:rPr lang="ru-RU" dirty="0" smtClean="0"/>
              <a:t>Дискуссии</a:t>
            </a:r>
          </a:p>
          <a:p>
            <a:r>
              <a:rPr lang="ru-RU" dirty="0" smtClean="0"/>
              <a:t>Прием «Горячий стул»;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6727" y="0"/>
            <a:ext cx="6997274" cy="5949280"/>
          </a:xfr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76862"/>
          <a:stretch>
            <a:fillRect/>
          </a:stretch>
        </p:blipFill>
        <p:spPr>
          <a:xfrm>
            <a:off x="0" y="3188288"/>
            <a:ext cx="9318969" cy="1833271"/>
          </a:xfrm>
          <a:prstGeom prst="rect">
            <a:avLst/>
          </a:prstGeom>
          <a:noFill/>
        </p:spPr>
      </p:pic>
      <p:pic>
        <p:nvPicPr>
          <p:cNvPr id="5" name="Picture 5" descr="http://www.titul.ru/central/pickup.php?s=www_titul_ru&amp;i=ylka5u1zrjcv45780we4py5tozunbpo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696" cy="2423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23288" y="99392"/>
            <a:ext cx="6581160" cy="6858000"/>
          </a:xfrm>
          <a:noFill/>
        </p:spPr>
      </p:pic>
      <p:pic>
        <p:nvPicPr>
          <p:cNvPr id="12290" name="Picture 2" descr="https://www.englishteachers.ru/uploadedfiles/waresimgs/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8044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84860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Метод ситуационного анализа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 smtClean="0">
              <a:solidFill>
                <a:schemeClr val="bg1"/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725"/>
            <a:ext cx="4695537" cy="6731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89" name="Picture 5" descr="https://www.englishteachers.ru/uploadedfiles/waresimgs/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47664" cy="2099915"/>
          </a:xfrm>
          <a:prstGeom prst="rect">
            <a:avLst/>
          </a:prstGeom>
          <a:noFill/>
        </p:spPr>
      </p:pic>
      <p:pic>
        <p:nvPicPr>
          <p:cNvPr id="4199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63514"/>
          <a:stretch>
            <a:fillRect/>
          </a:stretch>
        </p:blipFill>
        <p:spPr bwMode="auto">
          <a:xfrm>
            <a:off x="179512" y="2622723"/>
            <a:ext cx="8964488" cy="398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84225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88639"/>
            <a:ext cx="4862314" cy="663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363" y="2262804"/>
            <a:ext cx="9029453" cy="2966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8825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s://www.englishteachers.ru/uploadedfiles/waresimgs/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804" y="188640"/>
            <a:ext cx="165667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0555" y="548680"/>
            <a:ext cx="704831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20" y="2636912"/>
            <a:ext cx="878994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719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7467600" cy="4419600"/>
          </a:xfrm>
        </p:spPr>
        <p:txBody>
          <a:bodyPr/>
          <a:lstStyle/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49127"/>
            <a:ext cx="4572000" cy="633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47144"/>
          <a:stretch>
            <a:fillRect/>
          </a:stretch>
        </p:blipFill>
        <p:spPr bwMode="auto">
          <a:xfrm>
            <a:off x="971600" y="876363"/>
            <a:ext cx="8172400" cy="598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Ролевые игры</a:t>
            </a:r>
            <a:endParaRPr lang="ru-RU" sz="3200" dirty="0"/>
          </a:p>
        </p:txBody>
      </p:sp>
      <p:pic>
        <p:nvPicPr>
          <p:cNvPr id="3074" name="Picture 2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4" y="12771"/>
            <a:ext cx="1115615" cy="150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64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86800" cy="46413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Для развития навыков говорения необходимо:</a:t>
            </a:r>
          </a:p>
          <a:p>
            <a:r>
              <a:rPr lang="ru-RU" dirty="0" smtClean="0"/>
              <a:t>учитывать психологические особенности подростков;</a:t>
            </a:r>
          </a:p>
          <a:p>
            <a:r>
              <a:rPr lang="ru-RU" smtClean="0"/>
              <a:t>применять различные </a:t>
            </a:r>
            <a:r>
              <a:rPr lang="ru-RU" dirty="0" smtClean="0"/>
              <a:t>приемы обучения говорению;</a:t>
            </a:r>
          </a:p>
          <a:p>
            <a:r>
              <a:rPr lang="ru-RU" dirty="0" smtClean="0"/>
              <a:t>использовать все возможности УМК;</a:t>
            </a:r>
          </a:p>
          <a:p>
            <a:r>
              <a:rPr lang="ru-RU" dirty="0" smtClean="0"/>
              <a:t>применять ОКП, как современное средство;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51324/v851324725/4d149/xTFTwSRfE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трудности при обучении говорению: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ученики </a:t>
            </a:r>
            <a:r>
              <a:rPr lang="ru-RU" b="1" dirty="0" smtClean="0"/>
              <a:t>стесняются говорить</a:t>
            </a:r>
            <a:r>
              <a:rPr lang="ru-RU" dirty="0" smtClean="0"/>
              <a:t> на иностранном языке, боятся сделать ошибки, подвергнуться критике;</a:t>
            </a:r>
          </a:p>
          <a:p>
            <a:r>
              <a:rPr lang="ru-RU" dirty="0" smtClean="0"/>
              <a:t>учащиеся </a:t>
            </a:r>
            <a:r>
              <a:rPr lang="ru-RU" b="1" dirty="0" smtClean="0"/>
              <a:t>не понимают речевую задачу</a:t>
            </a:r>
            <a:r>
              <a:rPr lang="ru-RU" dirty="0" smtClean="0"/>
              <a:t>;</a:t>
            </a:r>
          </a:p>
          <a:p>
            <a:r>
              <a:rPr lang="ru-RU" dirty="0" smtClean="0"/>
              <a:t>у учащихся </a:t>
            </a:r>
            <a:r>
              <a:rPr lang="ru-RU" b="1" dirty="0" smtClean="0"/>
              <a:t>не хватает языковых и речевых средств</a:t>
            </a:r>
            <a:r>
              <a:rPr lang="ru-RU" dirty="0" smtClean="0"/>
              <a:t> для решения поставленной задачи;</a:t>
            </a:r>
          </a:p>
          <a:p>
            <a:r>
              <a:rPr lang="ru-RU" dirty="0" smtClean="0"/>
              <a:t>учащиеся </a:t>
            </a:r>
            <a:r>
              <a:rPr lang="ru-RU" b="1" dirty="0" smtClean="0"/>
              <a:t>не вовлекаются в коллективное обсуждение</a:t>
            </a:r>
            <a:r>
              <a:rPr lang="ru-RU" dirty="0" smtClean="0"/>
              <a:t> предмета урока по тем или иным причинам;</a:t>
            </a:r>
          </a:p>
          <a:p>
            <a:r>
              <a:rPr lang="ru-RU" dirty="0" smtClean="0"/>
              <a:t>учащиеся </a:t>
            </a:r>
            <a:r>
              <a:rPr lang="ru-RU" b="1" dirty="0" smtClean="0"/>
              <a:t>не выдерживают в необходимом количестве продолжительность общения</a:t>
            </a:r>
            <a:r>
              <a:rPr lang="ru-RU" dirty="0" smtClean="0"/>
              <a:t> на иностранном языке.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s://pp.userapi.com/c846120/v846120355/134e7c/-_GSszTPf9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https://pp.userapi.com/c851332/v851332063/4c1df/kn6_vYw3C0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08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https://pp.userapi.com/c845217/v845217393/131ec4/QHqJGqnQu6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Психологические особенности учащихся 5-9 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В период отрочества и юности </a:t>
            </a:r>
            <a:r>
              <a:rPr lang="ru-RU" b="1" dirty="0" smtClean="0"/>
              <a:t>усиливается значимость</a:t>
            </a:r>
            <a:r>
              <a:rPr lang="ru-RU" dirty="0" smtClean="0"/>
              <a:t> собственных ценно­стей, хотя подростки еще во многом подвержены внешним влия­ниям.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связи с развитием самосознания </a:t>
            </a:r>
            <a:r>
              <a:rPr lang="ru-RU" b="1" dirty="0" smtClean="0"/>
              <a:t>усложняется отно­шение</a:t>
            </a:r>
            <a:r>
              <a:rPr lang="ru-RU" dirty="0" smtClean="0"/>
              <a:t> к себе. Если в доподростковый период своего развития подростки судили о себе катего­рично, достаточно прямолинейно, то теперь — более тонко. Появляются неопределенные, амбивалентные оценочные суждения такого типа: </a:t>
            </a:r>
            <a:r>
              <a:rPr lang="ru-RU" i="1" dirty="0" smtClean="0"/>
              <a:t>«Я не хуже, но и не лучше других», «У меня плохой характер, но он меня устраивает»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Психологические особенности учащихся 5-9 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В 9-м классе </a:t>
            </a:r>
            <a:r>
              <a:rPr lang="ru-RU" b="1" dirty="0" smtClean="0"/>
              <a:t>возрастает тревожность</a:t>
            </a:r>
            <a:r>
              <a:rPr lang="ru-RU" dirty="0" smtClean="0"/>
              <a:t>, связанная с само­оценкой. Учащиеся чаще воспринимают относительно нейтральные ситуации как содержащие угрозу их представлениям о себе и из-за этого переживают страх, сильное волнение. Повышение уровня такого рода тревожности по сравнению с 8-м классом вызвано главным образом особым положением выпускного класса, предстоящими впереди экзаменами, отбором в 10-й класс и, возможно, началом нового жизненного пути.</a:t>
            </a:r>
          </a:p>
          <a:p>
            <a:r>
              <a:rPr lang="ru-RU" dirty="0" smtClean="0"/>
              <a:t>В этот период </a:t>
            </a:r>
            <a:r>
              <a:rPr lang="ru-RU" b="1" dirty="0" smtClean="0"/>
              <a:t>заканчивают формироваться</a:t>
            </a:r>
            <a:r>
              <a:rPr lang="ru-RU" dirty="0" smtClean="0"/>
              <a:t> основные навыки построения речи и коммуникативного поведения.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Каким может быть решение?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поправлять ошибки в конце диалога/монолога;</a:t>
            </a:r>
          </a:p>
          <a:p>
            <a:r>
              <a:rPr lang="ru-RU" dirty="0" smtClean="0"/>
              <a:t>ставить ясные задачи, давать точные пояснения к ним;</a:t>
            </a:r>
          </a:p>
          <a:p>
            <a:r>
              <a:rPr lang="ru-RU" dirty="0" smtClean="0"/>
              <a:t>показывать речевые клише и как их гармонично использовать в речи;</a:t>
            </a:r>
          </a:p>
          <a:p>
            <a:r>
              <a:rPr lang="ru-RU" dirty="0" smtClean="0"/>
              <a:t>темы для обсуждения должны быть актуальными и интересными для данной </a:t>
            </a:r>
            <a:r>
              <a:rPr lang="ru-RU" smtClean="0"/>
              <a:t>возрастной групп</a:t>
            </a:r>
            <a:r>
              <a:rPr lang="ru-RU"/>
              <a:t>ы</a:t>
            </a:r>
            <a:r>
              <a:rPr lang="ru-RU" smtClean="0"/>
              <a:t>;</a:t>
            </a:r>
            <a:endParaRPr lang="ru-RU" dirty="0" smtClean="0"/>
          </a:p>
          <a:p>
            <a:r>
              <a:rPr lang="ru-RU" dirty="0" smtClean="0"/>
              <a:t>расширять активный лексический запас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Критерии оценивания уровня развития навыков говорения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Оценка </a:t>
            </a:r>
            <a:r>
              <a:rPr lang="ru-RU" sz="3800" dirty="0" smtClean="0"/>
              <a:t>«</a:t>
            </a:r>
            <a:r>
              <a:rPr lang="ru-RU" sz="3800" b="1" dirty="0" smtClean="0"/>
              <a:t>5</a:t>
            </a:r>
            <a:r>
              <a:rPr lang="ru-RU" sz="3800" dirty="0" smtClean="0"/>
              <a:t>» ставится в том случае, если общение осуществилось, высказывания учащихся соответствовали поставленной коммуникативной задаче, и при этом их устная речь полностью соответствовала нормам иностранного языка в пределах программных требований для данного класса.</a:t>
            </a:r>
          </a:p>
          <a:p>
            <a:r>
              <a:rPr lang="ru-RU" sz="3800" dirty="0" smtClean="0"/>
              <a:t>Оценка «</a:t>
            </a:r>
            <a:r>
              <a:rPr lang="ru-RU" sz="3800" b="1" dirty="0" smtClean="0"/>
              <a:t>4</a:t>
            </a:r>
            <a:r>
              <a:rPr lang="ru-RU" sz="3800" dirty="0" smtClean="0"/>
              <a:t>» ставится в том случае если, если общение осуществилось, высказывания учащихся соответствовали поставленной коммуникативной задаче и при этом учащиеся выразили свои мысли на иностранном языке с незначительными отклонениями от языковых норм, а в остальном их устная речь соответствовала нормам иностранного языка в пределах программных требований для данного класса</a:t>
            </a:r>
            <a:r>
              <a:rPr lang="ru-RU" sz="3800" dirty="0" smtClean="0"/>
              <a:t>.</a:t>
            </a:r>
            <a:endParaRPr lang="ru-RU" sz="3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Критерии оценивания уровня развития навыков говорения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Оценка «</a:t>
            </a:r>
            <a:r>
              <a:rPr lang="ru-RU" sz="3800" b="1" dirty="0" smtClean="0"/>
              <a:t>3</a:t>
            </a:r>
            <a:r>
              <a:rPr lang="ru-RU" sz="3800" dirty="0" smtClean="0"/>
              <a:t>» ставится в том случае если, если общение осуществилось, высказывания учащихся соответствовали поставленной коммуникативной задаче и при этом учащиеся выразили свои мысли на иностранном языке с отклонениями от языковых норм, не мешающими, однако, понять содержание сказанного.</a:t>
            </a:r>
          </a:p>
          <a:p>
            <a:r>
              <a:rPr lang="ru-RU" sz="3800" dirty="0" smtClean="0"/>
              <a:t>Оценка «</a:t>
            </a:r>
            <a:r>
              <a:rPr lang="ru-RU" sz="3800" b="1" dirty="0" smtClean="0"/>
              <a:t>2</a:t>
            </a:r>
            <a:r>
              <a:rPr lang="ru-RU" sz="3800" dirty="0" smtClean="0"/>
              <a:t>» ставится в том случае если, если общение не осуществилось, или высказывания учащихся не соответствовали поставленной коммуникативной задаче, учащиеся слабо усвоили пройденный языковой материал и выразили свои мысли на иностранном языке с такими отклонениями от языковых норм, которые не позволяют понять содержание большей части сказанного</a:t>
            </a:r>
            <a:r>
              <a:rPr lang="ru-RU" sz="3800" dirty="0" smtClean="0"/>
              <a:t>.</a:t>
            </a:r>
            <a:endParaRPr lang="ru-RU" sz="3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</TotalTime>
  <Words>808</Words>
  <Application>Microsoft Office PowerPoint</Application>
  <PresentationFormat>Экран (4:3)</PresentationFormat>
  <Paragraphs>114</Paragraphs>
  <Slides>42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Развитие навыков говорения у учащихся 5-9 классов</vt:lpstr>
      <vt:lpstr>Слайд 2</vt:lpstr>
      <vt:lpstr>Задачи обучения говорению в 5-9 классах:</vt:lpstr>
      <vt:lpstr>Основные трудности при обучении говорению:</vt:lpstr>
      <vt:lpstr>Психологические особенности учащихся 5-9 классов</vt:lpstr>
      <vt:lpstr>Психологические особенности учащихся 5-9 классов</vt:lpstr>
      <vt:lpstr>Каким может быть решение?</vt:lpstr>
      <vt:lpstr>Критерии оценивания уровня развития навыков говорения </vt:lpstr>
      <vt:lpstr>Критерии оценивания уровня развития навыков говорения </vt:lpstr>
      <vt:lpstr>Система обучения говорению в УМК Happy English.ru:</vt:lpstr>
      <vt:lpstr>Слайд 11</vt:lpstr>
      <vt:lpstr> </vt:lpstr>
      <vt:lpstr>Слайд 13</vt:lpstr>
      <vt:lpstr>Система обучения говорению в УМК New Millennium English:</vt:lpstr>
      <vt:lpstr>Метод ситуационного анализа </vt:lpstr>
      <vt:lpstr> </vt:lpstr>
      <vt:lpstr>Формы говорения:</vt:lpstr>
      <vt:lpstr>Особенности монологической речи:</vt:lpstr>
      <vt:lpstr>Развитие монологической речи в 5–7 классах предусматривает овладение следующими умениями: </vt:lpstr>
      <vt:lpstr>Развитие монологической речи в 8–9 классах предусматривает овладение учащимися следующими умениями: </vt:lpstr>
      <vt:lpstr>Метод ситуационного анализа </vt:lpstr>
      <vt:lpstr>Слайд 22</vt:lpstr>
      <vt:lpstr>Слайд 23</vt:lpstr>
      <vt:lpstr>Особенности диалогической речи:</vt:lpstr>
      <vt:lpstr>Слайд 25</vt:lpstr>
      <vt:lpstr>Слайд 26</vt:lpstr>
      <vt:lpstr>Особенности полилогической речи:</vt:lpstr>
      <vt:lpstr> Важно показать вариативность ответов: </vt:lpstr>
      <vt:lpstr>Слайд 29</vt:lpstr>
      <vt:lpstr>Слайд 30</vt:lpstr>
      <vt:lpstr>Приемы обучению говорению:</vt:lpstr>
      <vt:lpstr>Слайд 32</vt:lpstr>
      <vt:lpstr>Слайд 33</vt:lpstr>
      <vt:lpstr>Метод ситуационного анализа </vt:lpstr>
      <vt:lpstr>Слайд 35</vt:lpstr>
      <vt:lpstr>Слайд 36</vt:lpstr>
      <vt:lpstr>Слайд 37</vt:lpstr>
      <vt:lpstr>Заключение: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навыков говорения у учащихся 5-9 классов</dc:title>
  <dc:creator>titul</dc:creator>
  <cp:lastModifiedBy>titul</cp:lastModifiedBy>
  <cp:revision>28</cp:revision>
  <dcterms:created xsi:type="dcterms:W3CDTF">2015-04-16T19:44:04Z</dcterms:created>
  <dcterms:modified xsi:type="dcterms:W3CDTF">2018-11-23T19:02:26Z</dcterms:modified>
</cp:coreProperties>
</file>