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373" r:id="rId3"/>
    <p:sldId id="347" r:id="rId4"/>
    <p:sldId id="349" r:id="rId5"/>
    <p:sldId id="352" r:id="rId6"/>
    <p:sldId id="351" r:id="rId7"/>
    <p:sldId id="331" r:id="rId8"/>
    <p:sldId id="332" r:id="rId9"/>
    <p:sldId id="339" r:id="rId10"/>
    <p:sldId id="368" r:id="rId11"/>
    <p:sldId id="340" r:id="rId12"/>
    <p:sldId id="341" r:id="rId13"/>
    <p:sldId id="342" r:id="rId14"/>
    <p:sldId id="343" r:id="rId15"/>
    <p:sldId id="344" r:id="rId16"/>
    <p:sldId id="348" r:id="rId17"/>
    <p:sldId id="350" r:id="rId18"/>
    <p:sldId id="353" r:id="rId19"/>
    <p:sldId id="354" r:id="rId20"/>
    <p:sldId id="355" r:id="rId21"/>
    <p:sldId id="356" r:id="rId22"/>
    <p:sldId id="357" r:id="rId23"/>
    <p:sldId id="358" r:id="rId24"/>
    <p:sldId id="359" r:id="rId25"/>
    <p:sldId id="360" r:id="rId26"/>
    <p:sldId id="361" r:id="rId27"/>
    <p:sldId id="363" r:id="rId28"/>
    <p:sldId id="364" r:id="rId29"/>
    <p:sldId id="365" r:id="rId30"/>
    <p:sldId id="366" r:id="rId31"/>
    <p:sldId id="369" r:id="rId32"/>
    <p:sldId id="370" r:id="rId33"/>
    <p:sldId id="371" r:id="rId34"/>
    <p:sldId id="372" r:id="rId35"/>
    <p:sldId id="367" r:id="rId36"/>
    <p:sldId id="346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6C7ED-76C9-463B-B6F7-166E02767FE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9F0C1-33B6-4C61-89EF-F6E01E90F2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2443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8206680" cy="1686049"/>
          </a:xfrm>
        </p:spPr>
        <p:txBody>
          <a:bodyPr>
            <a:noAutofit/>
          </a:bodyPr>
          <a:lstStyle/>
          <a:p>
            <a:r>
              <a:rPr lang="ru-RU" sz="3600" b="1" dirty="0"/>
              <a:t>Выявление потенциала учащихся и подготовка к всероссийской олимпиаде в 5-7 классах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5473" y="5517232"/>
            <a:ext cx="6400800" cy="96051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Буров Илья Михайлович,</a:t>
            </a:r>
            <a:br>
              <a:rPr lang="ru-RU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ведущий методист издательства «Титул»</a:t>
            </a:r>
            <a:endParaRPr lang="ru-RU" dirty="0"/>
          </a:p>
        </p:txBody>
      </p:sp>
      <p:pic>
        <p:nvPicPr>
          <p:cNvPr id="4" name="Рисунок 3" descr="Y:\Delo\ОГР\Буров\TIT_Logo_kvadrat.png"/>
          <p:cNvPicPr/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563888" y="116632"/>
            <a:ext cx="2383970" cy="15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6049"/>
            <a:ext cx="9144000" cy="628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27835" y="0"/>
            <a:ext cx="5049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Чтение с полным пониманием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6640786" y="1623849"/>
            <a:ext cx="2145863" cy="4931102"/>
          </a:xfrm>
          <a:custGeom>
            <a:avLst/>
            <a:gdLst>
              <a:gd name="connsiteX0" fmla="*/ 422166 w 2145863"/>
              <a:gd name="connsiteY0" fmla="*/ 110358 h 4931102"/>
              <a:gd name="connsiteX1" fmla="*/ 159407 w 2145863"/>
              <a:gd name="connsiteY1" fmla="*/ 131379 h 4931102"/>
              <a:gd name="connsiteX2" fmla="*/ 222469 w 2145863"/>
              <a:gd name="connsiteY2" fmla="*/ 677917 h 4931102"/>
              <a:gd name="connsiteX3" fmla="*/ 190938 w 2145863"/>
              <a:gd name="connsiteY3" fmla="*/ 2443654 h 4931102"/>
              <a:gd name="connsiteX4" fmla="*/ 159407 w 2145863"/>
              <a:gd name="connsiteY4" fmla="*/ 3337034 h 4931102"/>
              <a:gd name="connsiteX5" fmla="*/ 169917 w 2145863"/>
              <a:gd name="connsiteY5" fmla="*/ 4692868 h 4931102"/>
              <a:gd name="connsiteX6" fmla="*/ 1178911 w 2145863"/>
              <a:gd name="connsiteY6" fmla="*/ 4766441 h 4931102"/>
              <a:gd name="connsiteX7" fmla="*/ 1977697 w 2145863"/>
              <a:gd name="connsiteY7" fmla="*/ 4724399 h 4931102"/>
              <a:gd name="connsiteX8" fmla="*/ 2124842 w 2145863"/>
              <a:gd name="connsiteY8" fmla="*/ 4146330 h 4931102"/>
              <a:gd name="connsiteX9" fmla="*/ 2103821 w 2145863"/>
              <a:gd name="connsiteY9" fmla="*/ 2338551 h 4931102"/>
              <a:gd name="connsiteX10" fmla="*/ 2072290 w 2145863"/>
              <a:gd name="connsiteY10" fmla="*/ 1581806 h 4931102"/>
              <a:gd name="connsiteX11" fmla="*/ 2124842 w 2145863"/>
              <a:gd name="connsiteY11" fmla="*/ 940675 h 4931102"/>
              <a:gd name="connsiteX12" fmla="*/ 2040759 w 2145863"/>
              <a:gd name="connsiteY12" fmla="*/ 194441 h 4931102"/>
              <a:gd name="connsiteX13" fmla="*/ 1620345 w 2145863"/>
              <a:gd name="connsiteY13" fmla="*/ 15765 h 4931102"/>
              <a:gd name="connsiteX14" fmla="*/ 779517 w 2145863"/>
              <a:gd name="connsiteY14" fmla="*/ 99848 h 4931102"/>
              <a:gd name="connsiteX15" fmla="*/ 422166 w 2145863"/>
              <a:gd name="connsiteY15" fmla="*/ 110358 h 493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45863" h="4931102">
                <a:moveTo>
                  <a:pt x="422166" y="110358"/>
                </a:moveTo>
                <a:cubicBezTo>
                  <a:pt x="318814" y="115613"/>
                  <a:pt x="192690" y="36786"/>
                  <a:pt x="159407" y="131379"/>
                </a:cubicBezTo>
                <a:cubicBezTo>
                  <a:pt x="126124" y="225972"/>
                  <a:pt x="217214" y="292538"/>
                  <a:pt x="222469" y="677917"/>
                </a:cubicBezTo>
                <a:cubicBezTo>
                  <a:pt x="227724" y="1063296"/>
                  <a:pt x="201448" y="2000468"/>
                  <a:pt x="190938" y="2443654"/>
                </a:cubicBezTo>
                <a:cubicBezTo>
                  <a:pt x="180428" y="2886840"/>
                  <a:pt x="162911" y="2962165"/>
                  <a:pt x="159407" y="3337034"/>
                </a:cubicBezTo>
                <a:cubicBezTo>
                  <a:pt x="155904" y="3711903"/>
                  <a:pt x="0" y="4454634"/>
                  <a:pt x="169917" y="4692868"/>
                </a:cubicBezTo>
                <a:cubicBezTo>
                  <a:pt x="339834" y="4931102"/>
                  <a:pt x="877614" y="4761186"/>
                  <a:pt x="1178911" y="4766441"/>
                </a:cubicBezTo>
                <a:cubicBezTo>
                  <a:pt x="1480208" y="4771696"/>
                  <a:pt x="1820042" y="4827751"/>
                  <a:pt x="1977697" y="4724399"/>
                </a:cubicBezTo>
                <a:cubicBezTo>
                  <a:pt x="2135352" y="4621047"/>
                  <a:pt x="2103821" y="4543971"/>
                  <a:pt x="2124842" y="4146330"/>
                </a:cubicBezTo>
                <a:cubicBezTo>
                  <a:pt x="2145863" y="3748689"/>
                  <a:pt x="2112580" y="2765972"/>
                  <a:pt x="2103821" y="2338551"/>
                </a:cubicBezTo>
                <a:cubicBezTo>
                  <a:pt x="2095062" y="1911130"/>
                  <a:pt x="2068787" y="1814785"/>
                  <a:pt x="2072290" y="1581806"/>
                </a:cubicBezTo>
                <a:cubicBezTo>
                  <a:pt x="2075794" y="1348827"/>
                  <a:pt x="2130097" y="1171902"/>
                  <a:pt x="2124842" y="940675"/>
                </a:cubicBezTo>
                <a:cubicBezTo>
                  <a:pt x="2119587" y="709448"/>
                  <a:pt x="2124842" y="348593"/>
                  <a:pt x="2040759" y="194441"/>
                </a:cubicBezTo>
                <a:cubicBezTo>
                  <a:pt x="1956676" y="40289"/>
                  <a:pt x="1830552" y="31530"/>
                  <a:pt x="1620345" y="15765"/>
                </a:cubicBezTo>
                <a:cubicBezTo>
                  <a:pt x="1410138" y="0"/>
                  <a:pt x="979214" y="84082"/>
                  <a:pt x="779517" y="99848"/>
                </a:cubicBezTo>
                <a:cubicBezTo>
                  <a:pt x="579820" y="115614"/>
                  <a:pt x="525518" y="105103"/>
                  <a:pt x="422166" y="110358"/>
                </a:cubicBezTo>
                <a:close/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688229"/>
            <a:ext cx="3672408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Выдвижение гипотез, построение логической цепочки рассуждения</a:t>
            </a:r>
            <a:endParaRPr lang="ru-RU" sz="1800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1" y="0"/>
            <a:ext cx="4932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619672" cy="2276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3" y="0"/>
            <a:ext cx="5004048" cy="690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619672" cy="2276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3688229"/>
            <a:ext cx="3672408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Выбор вида чтения в зависимости от цели, выбор наиболее эффективных способов решения задач в зависимости от конкретных условий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75656" cy="2060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7" y="0"/>
            <a:ext cx="51480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23528" y="3645024"/>
            <a:ext cx="3312368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Анализ объектов, установление причинно-следственных связей,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установление логической цепи рассуждений, </a:t>
            </a:r>
            <a:r>
              <a:rPr lang="ru-RU" dirty="0" smtClean="0"/>
              <a:t>знаково-символические действия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547664" cy="2132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3645024"/>
            <a:ext cx="3672408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Анализ объектов, синтез (составление списка), самостоятельное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создание способа решения проблемы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4" y="0"/>
            <a:ext cx="49320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547664" cy="2132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3688229"/>
            <a:ext cx="3672408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Рефлексия, решение проблем творческого и поискового характера, знаково-символические действия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9" y="-2960"/>
            <a:ext cx="4860032" cy="686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Советы по подготовке к олимпиадам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Разумная </a:t>
            </a:r>
            <a:r>
              <a:rPr lang="ru-RU" sz="3400" dirty="0"/>
              <a:t>самостоятельность. Самые прочные знания это те, которые добываются собственными усилиями, в процессе работы с литературой при решении различных </a:t>
            </a:r>
            <a:r>
              <a:rPr lang="ru-RU" sz="3400" dirty="0" smtClean="0"/>
              <a:t>заданий, учитель выступает как помощник.</a:t>
            </a:r>
            <a:endParaRPr lang="ru-RU" sz="3400" dirty="0"/>
          </a:p>
          <a:p>
            <a:r>
              <a:rPr lang="ru-RU" sz="3400" dirty="0" smtClean="0"/>
              <a:t>Принцип </a:t>
            </a:r>
            <a:r>
              <a:rPr lang="ru-RU" sz="3400" dirty="0"/>
              <a:t>активности знаний - разбор олимпиадных заданий прошлых </a:t>
            </a:r>
            <a:r>
              <a:rPr lang="ru-RU" sz="3400" dirty="0" smtClean="0"/>
              <a:t>лет, участие в различных конкурсах, викторинах и олимпиадах.</a:t>
            </a:r>
          </a:p>
          <a:p>
            <a:r>
              <a:rPr lang="ru-RU" sz="3400" dirty="0" smtClean="0"/>
              <a:t>Принцип подбора правильного уровня </a:t>
            </a:r>
            <a:r>
              <a:rPr lang="ru-RU" sz="3400" dirty="0"/>
              <a:t>сложности </a:t>
            </a:r>
            <a:r>
              <a:rPr lang="ru-RU" sz="3400" dirty="0" smtClean="0"/>
              <a:t>с плавным переходом к </a:t>
            </a:r>
            <a:r>
              <a:rPr lang="ru-RU" sz="3400" dirty="0"/>
              <a:t>заданиям высокого уровня сложности.</a:t>
            </a:r>
          </a:p>
          <a:p>
            <a:r>
              <a:rPr lang="ru-RU" sz="3400" dirty="0" smtClean="0"/>
              <a:t>Индивидуальный </a:t>
            </a:r>
            <a:r>
              <a:rPr lang="ru-RU" sz="3400" dirty="0" smtClean="0"/>
              <a:t>подход к каждому учащемуся.</a:t>
            </a:r>
            <a:endParaRPr lang="ru-RU" sz="3400" dirty="0"/>
          </a:p>
          <a:p>
            <a:r>
              <a:rPr lang="ru-RU" sz="3400" dirty="0" err="1" smtClean="0"/>
              <a:t>Воспитальный</a:t>
            </a:r>
            <a:r>
              <a:rPr lang="ru-RU" sz="3400" dirty="0" smtClean="0"/>
              <a:t> </a:t>
            </a:r>
            <a:r>
              <a:rPr lang="ru-RU" sz="3400" dirty="0"/>
              <a:t>принцип. Считаю необходимым воспитать в </a:t>
            </a:r>
            <a:r>
              <a:rPr lang="ru-RU" sz="3400" dirty="0" err="1"/>
              <a:t>олимпиадниках</a:t>
            </a:r>
            <a:r>
              <a:rPr lang="ru-RU" sz="3400" dirty="0"/>
              <a:t> чувство здоровой </a:t>
            </a:r>
            <a:r>
              <a:rPr lang="ru-RU" sz="3400" dirty="0" err="1"/>
              <a:t>амбициозности</a:t>
            </a:r>
            <a:r>
              <a:rPr lang="ru-RU" sz="3400" dirty="0"/>
              <a:t>, стремления к победе.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564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выполнения олимпиадных заданий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1 шаг – первичный анализ.</a:t>
            </a:r>
            <a:r>
              <a:rPr lang="ru-RU" dirty="0"/>
              <a:t> Ребята, просмотрев работу, отмечают те задания, которые могут выполнить самостоятельно.</a:t>
            </a:r>
          </a:p>
          <a:p>
            <a:r>
              <a:rPr lang="ru-RU" b="1" dirty="0"/>
              <a:t>2 шаг – поиск справочного материала.</a:t>
            </a:r>
            <a:r>
              <a:rPr lang="ru-RU" dirty="0"/>
              <a:t> Дети, подбирают необходимый книги, журналы, пособия в школьной библиотеке и сети Интернет.</a:t>
            </a:r>
          </a:p>
          <a:p>
            <a:r>
              <a:rPr lang="ru-RU" b="1" dirty="0"/>
              <a:t>3 шаг – отбор информации.</a:t>
            </a:r>
            <a:r>
              <a:rPr lang="ru-RU" dirty="0"/>
              <a:t> Под моим руководством и при помощи родителей происходит отбор необходимого материала.</a:t>
            </a:r>
          </a:p>
          <a:p>
            <a:r>
              <a:rPr lang="ru-RU" b="1" dirty="0"/>
              <a:t>4 шаг – построение ответов.</a:t>
            </a:r>
            <a:r>
              <a:rPr lang="ru-RU" dirty="0"/>
              <a:t> Если олимпиада тестовая, то выбираем верный ответ из предложенных. Если олимпиада требует полного ответа – корректируем готовый ответ.</a:t>
            </a:r>
          </a:p>
          <a:p>
            <a:r>
              <a:rPr lang="ru-RU" b="1" dirty="0"/>
              <a:t>5 шаг – оформление работы.</a:t>
            </a:r>
            <a:endParaRPr lang="ru-RU" dirty="0"/>
          </a:p>
          <a:p>
            <a:r>
              <a:rPr lang="ru-RU" b="1" dirty="0"/>
              <a:t>6 шаг – сдача работы.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5616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521"/>
            <a:ext cx="4752527" cy="671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5082" t="41136" r="44018" b="8438"/>
          <a:stretch>
            <a:fillRect/>
          </a:stretch>
        </p:blipFill>
        <p:spPr bwMode="auto">
          <a:xfrm>
            <a:off x="179512" y="1484784"/>
            <a:ext cx="25998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55781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8640"/>
            <a:ext cx="4752528" cy="654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5082" t="41136" r="44018" b="8438"/>
          <a:stretch>
            <a:fillRect/>
          </a:stretch>
        </p:blipFill>
        <p:spPr bwMode="auto">
          <a:xfrm>
            <a:off x="395536" y="1484784"/>
            <a:ext cx="25998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16087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Сложно ли выделять учащихся, которые могут участвовать во всероссийских олимпиадах?</a:t>
            </a:r>
            <a:endParaRPr lang="ru-RU" dirty="0" smtClean="0"/>
          </a:p>
          <a:p>
            <a:r>
              <a:rPr lang="ru-RU" dirty="0" smtClean="0"/>
              <a:t>Насколько часто вы и ваши учащиеся участвуете в различных конкурсах и олимпиадах?</a:t>
            </a:r>
          </a:p>
          <a:p>
            <a:r>
              <a:rPr lang="ru-RU" dirty="0" smtClean="0"/>
              <a:t>Как вы выявляете потенциал </a:t>
            </a:r>
            <a:r>
              <a:rPr lang="ru-RU" smtClean="0"/>
              <a:t>у учащихся?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8640"/>
            <a:ext cx="4619619" cy="646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5082" t="41136" r="44018" b="8438"/>
          <a:stretch>
            <a:fillRect/>
          </a:stretch>
        </p:blipFill>
        <p:spPr bwMode="auto">
          <a:xfrm>
            <a:off x="179512" y="1484784"/>
            <a:ext cx="25998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80742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0"/>
            <a:ext cx="5016345" cy="657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5082" t="41136" r="44018" b="8438"/>
          <a:stretch>
            <a:fillRect/>
          </a:stretch>
        </p:blipFill>
        <p:spPr bwMode="auto">
          <a:xfrm>
            <a:off x="179512" y="1484784"/>
            <a:ext cx="25998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25245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7464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0"/>
            <a:ext cx="4814940" cy="661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0" y="1412775"/>
            <a:ext cx="2555776" cy="34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373187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9373" y="188640"/>
            <a:ext cx="4746286" cy="674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179512" y="1844824"/>
            <a:ext cx="2555776" cy="34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829844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8640"/>
            <a:ext cx="4645938" cy="6483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179512" y="1484784"/>
            <a:ext cx="2555776" cy="34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95441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0"/>
            <a:ext cx="4762350" cy="66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4742" t="19215" r="43641" b="28629"/>
          <a:stretch>
            <a:fillRect/>
          </a:stretch>
        </p:blipFill>
        <p:spPr bwMode="auto">
          <a:xfrm>
            <a:off x="0" y="1412775"/>
            <a:ext cx="2555776" cy="34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898101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Углубляем знания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Особое внимание стоит обратить на:</a:t>
            </a:r>
          </a:p>
          <a:p>
            <a:r>
              <a:rPr lang="ru-RU" dirty="0" smtClean="0"/>
              <a:t>грамматические навыки;</a:t>
            </a:r>
          </a:p>
          <a:p>
            <a:r>
              <a:rPr lang="ru-RU" dirty="0" err="1" smtClean="0"/>
              <a:t>социокультурные</a:t>
            </a:r>
            <a:r>
              <a:rPr lang="ru-RU" dirty="0" smtClean="0"/>
              <a:t> знания;</a:t>
            </a:r>
            <a:endParaRPr lang="ru-RU" dirty="0" smtClean="0"/>
          </a:p>
          <a:p>
            <a:r>
              <a:rPr lang="ru-RU" dirty="0" smtClean="0"/>
              <a:t>умения свободной коммуникации.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Дополнительная </a:t>
            </a:r>
            <a:br>
              <a:rPr lang="ru-RU" dirty="0" smtClean="0"/>
            </a:br>
            <a:r>
              <a:rPr lang="ru-RU" dirty="0" smtClean="0"/>
              <a:t>тренировка</a:t>
            </a:r>
            <a:endParaRPr lang="ru-RU" dirty="0"/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052513"/>
            <a:ext cx="4868863" cy="4525962"/>
          </a:xfrm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5437188"/>
            <a:ext cx="5435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 descr="Y:\Delo-New\Oblozhki\Titul\Small\Slovohotov_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1268413"/>
            <a:ext cx="2592388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388" cy="1143000"/>
          </a:xfrm>
        </p:spPr>
        <p:txBody>
          <a:bodyPr/>
          <a:lstStyle/>
          <a:p>
            <a:r>
              <a:rPr lang="en-US" smtClean="0"/>
              <a:t>Lexical and grammar traps</a:t>
            </a:r>
            <a:endParaRPr lang="ru-RU" smtClean="0"/>
          </a:p>
        </p:txBody>
      </p:sp>
      <p:pic>
        <p:nvPicPr>
          <p:cNvPr id="307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628775"/>
            <a:ext cx="6970713" cy="4525963"/>
          </a:xfrm>
        </p:spPr>
      </p:pic>
      <p:pic>
        <p:nvPicPr>
          <p:cNvPr id="30724" name="Picture 3" descr="Y:\Delo-New\Oblozhki\Titul\Small\Slovohot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0"/>
            <a:ext cx="18351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388" cy="1143000"/>
          </a:xfrm>
        </p:spPr>
        <p:txBody>
          <a:bodyPr/>
          <a:lstStyle/>
          <a:p>
            <a:r>
              <a:rPr lang="en-US" smtClean="0"/>
              <a:t>Lexical and grammar traps</a:t>
            </a:r>
            <a:endParaRPr lang="ru-RU" smtClean="0"/>
          </a:p>
        </p:txBody>
      </p:sp>
      <p:pic>
        <p:nvPicPr>
          <p:cNvPr id="31747" name="Picture 3" descr="Y:\Delo-New\Oblozhki\Titul\Small\Slovohot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8175" y="1268413"/>
            <a:ext cx="4745038" cy="4525962"/>
          </a:xfrm>
        </p:spPr>
      </p:pic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5942013"/>
            <a:ext cx="45180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Олимпиадное движение – это часть большой и серьезной работы по развитию талантов, интеллекта и одаренности. С точки зрения педагогов, олимпиада – это эксперимент, в рамках которого одаренные дети помогают педагогам проанализировать свою деятельность по предмету.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точки зрения одаренных детей, олимпиада – это возможность продемонстрировать свои знания, сравнить свои успехи с успехами сверстников.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1973576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388" cy="1143000"/>
          </a:xfrm>
        </p:spPr>
        <p:txBody>
          <a:bodyPr/>
          <a:lstStyle/>
          <a:p>
            <a:r>
              <a:rPr lang="en-US" smtClean="0"/>
              <a:t>Lexical and grammar traps</a:t>
            </a:r>
            <a:endParaRPr lang="ru-RU" smtClean="0"/>
          </a:p>
        </p:txBody>
      </p:sp>
      <p:pic>
        <p:nvPicPr>
          <p:cNvPr id="32771" name="Picture 3" descr="Y:\Delo-New\Oblozhki\Titul\Small\Slovohot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196975"/>
            <a:ext cx="5472112" cy="2051050"/>
          </a:xfrm>
        </p:spPr>
      </p:pic>
      <p:pic>
        <p:nvPicPr>
          <p:cNvPr id="3277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7238" y="3213100"/>
            <a:ext cx="528161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76550" y="4052888"/>
            <a:ext cx="6267450" cy="280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s636830.vk.me/v636830776/b7e8/Gv6l0mDfT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8663"/>
            <a:ext cx="4271750" cy="59993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s636830.vk.me/v636830776/b7f2/bowOaTVNfj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27" b="12432"/>
          <a:stretch/>
        </p:blipFill>
        <p:spPr bwMode="auto">
          <a:xfrm>
            <a:off x="4546744" y="2603404"/>
            <a:ext cx="4380931" cy="42545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Reader_5_6_cover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21566" y="0"/>
            <a:ext cx="1722434" cy="236462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5" name="Пятиугольник 4"/>
          <p:cNvSpPr/>
          <p:nvPr/>
        </p:nvSpPr>
        <p:spPr>
          <a:xfrm rot="1794863">
            <a:off x="4106539" y="1568116"/>
            <a:ext cx="2664296" cy="1155326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Поисковое чтение</a:t>
            </a:r>
          </a:p>
        </p:txBody>
      </p:sp>
      <p:sp>
        <p:nvSpPr>
          <p:cNvPr id="6" name="Полилиния 5"/>
          <p:cNvSpPr/>
          <p:nvPr/>
        </p:nvSpPr>
        <p:spPr>
          <a:xfrm>
            <a:off x="4440621" y="3713656"/>
            <a:ext cx="4148082" cy="3265213"/>
          </a:xfrm>
          <a:custGeom>
            <a:avLst/>
            <a:gdLst>
              <a:gd name="connsiteX0" fmla="*/ 593834 w 4148082"/>
              <a:gd name="connsiteY0" fmla="*/ 143641 h 3265213"/>
              <a:gd name="connsiteX1" fmla="*/ 268013 w 4148082"/>
              <a:gd name="connsiteY1" fmla="*/ 143641 h 3265213"/>
              <a:gd name="connsiteX2" fmla="*/ 110358 w 4148082"/>
              <a:gd name="connsiteY2" fmla="*/ 868854 h 3265213"/>
              <a:gd name="connsiteX3" fmla="*/ 152400 w 4148082"/>
              <a:gd name="connsiteY3" fmla="*/ 2245710 h 3265213"/>
              <a:gd name="connsiteX4" fmla="*/ 331076 w 4148082"/>
              <a:gd name="connsiteY4" fmla="*/ 3033985 h 3265213"/>
              <a:gd name="connsiteX5" fmla="*/ 2138855 w 4148082"/>
              <a:gd name="connsiteY5" fmla="*/ 3086537 h 3265213"/>
              <a:gd name="connsiteX6" fmla="*/ 3599793 w 4148082"/>
              <a:gd name="connsiteY6" fmla="*/ 3012965 h 3265213"/>
              <a:gd name="connsiteX7" fmla="*/ 4104289 w 4148082"/>
              <a:gd name="connsiteY7" fmla="*/ 1573047 h 3265213"/>
              <a:gd name="connsiteX8" fmla="*/ 3337034 w 4148082"/>
              <a:gd name="connsiteY8" fmla="*/ 238234 h 3265213"/>
              <a:gd name="connsiteX9" fmla="*/ 2117834 w 4148082"/>
              <a:gd name="connsiteY9" fmla="*/ 143641 h 3265213"/>
              <a:gd name="connsiteX10" fmla="*/ 593834 w 4148082"/>
              <a:gd name="connsiteY10" fmla="*/ 143641 h 3265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48082" h="3265213">
                <a:moveTo>
                  <a:pt x="593834" y="143641"/>
                </a:moveTo>
                <a:cubicBezTo>
                  <a:pt x="285531" y="143641"/>
                  <a:pt x="348592" y="22772"/>
                  <a:pt x="268013" y="143641"/>
                </a:cubicBezTo>
                <a:cubicBezTo>
                  <a:pt x="187434" y="264510"/>
                  <a:pt x="129627" y="518509"/>
                  <a:pt x="110358" y="868854"/>
                </a:cubicBezTo>
                <a:cubicBezTo>
                  <a:pt x="91089" y="1219199"/>
                  <a:pt x="115614" y="1884855"/>
                  <a:pt x="152400" y="2245710"/>
                </a:cubicBezTo>
                <a:cubicBezTo>
                  <a:pt x="189186" y="2606565"/>
                  <a:pt x="0" y="2893847"/>
                  <a:pt x="331076" y="3033985"/>
                </a:cubicBezTo>
                <a:cubicBezTo>
                  <a:pt x="662152" y="3174123"/>
                  <a:pt x="1594069" y="3090040"/>
                  <a:pt x="2138855" y="3086537"/>
                </a:cubicBezTo>
                <a:cubicBezTo>
                  <a:pt x="2683641" y="3083034"/>
                  <a:pt x="3272221" y="3265213"/>
                  <a:pt x="3599793" y="3012965"/>
                </a:cubicBezTo>
                <a:cubicBezTo>
                  <a:pt x="3927365" y="2760717"/>
                  <a:pt x="4148082" y="2035502"/>
                  <a:pt x="4104289" y="1573047"/>
                </a:cubicBezTo>
                <a:cubicBezTo>
                  <a:pt x="4060496" y="1110592"/>
                  <a:pt x="3668110" y="476468"/>
                  <a:pt x="3337034" y="238234"/>
                </a:cubicBezTo>
                <a:cubicBezTo>
                  <a:pt x="3005958" y="0"/>
                  <a:pt x="2578537" y="161158"/>
                  <a:pt x="2117834" y="143641"/>
                </a:cubicBezTo>
                <a:cubicBezTo>
                  <a:pt x="1657131" y="126124"/>
                  <a:pt x="902137" y="143641"/>
                  <a:pt x="593834" y="143641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589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2076" t="18500" r="33869" b="17451"/>
          <a:stretch>
            <a:fillRect/>
          </a:stretch>
        </p:blipFill>
        <p:spPr bwMode="auto">
          <a:xfrm>
            <a:off x="2267744" y="620688"/>
            <a:ext cx="5274808" cy="557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Reader_7_8_cover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43419" cy="266800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7944" r="28335" b="1938"/>
          <a:stretch>
            <a:fillRect/>
          </a:stretch>
        </p:blipFill>
        <p:spPr bwMode="auto">
          <a:xfrm>
            <a:off x="3275856" y="0"/>
            <a:ext cx="543850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Reader_7_8_cover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43419" cy="266800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7944" r="28335"/>
          <a:stretch>
            <a:fillRect/>
          </a:stretch>
        </p:blipFill>
        <p:spPr bwMode="auto">
          <a:xfrm>
            <a:off x="0" y="332656"/>
            <a:ext cx="4420171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32290" r="28416"/>
          <a:stretch>
            <a:fillRect/>
          </a:stretch>
        </p:blipFill>
        <p:spPr bwMode="auto">
          <a:xfrm>
            <a:off x="4355976" y="334888"/>
            <a:ext cx="4558980" cy="652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Потенциал есть во всех учащихся и его нужно успеть разглядеть на самых ранних порах;</a:t>
            </a:r>
          </a:p>
          <a:p>
            <a:r>
              <a:rPr lang="ru-RU" dirty="0" smtClean="0"/>
              <a:t>Потенциальных </a:t>
            </a:r>
            <a:r>
              <a:rPr lang="ru-RU" dirty="0" err="1" smtClean="0"/>
              <a:t>олимпиадников</a:t>
            </a:r>
            <a:r>
              <a:rPr lang="ru-RU" dirty="0" smtClean="0"/>
              <a:t> выделяют не в ходе контрольных работ, а в ходе выполнения творческих и интересных заданий;</a:t>
            </a:r>
          </a:p>
          <a:p>
            <a:r>
              <a:rPr lang="ru-RU" dirty="0" smtClean="0"/>
              <a:t>К олимпиадам необходимо готовить грамотно и уделять этому достаточно времени и внимания.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6250" t="4430" r="12592" b="5081"/>
          <a:stretch>
            <a:fillRect/>
          </a:stretch>
        </p:blipFill>
        <p:spPr bwMode="auto">
          <a:xfrm>
            <a:off x="0" y="548680"/>
            <a:ext cx="5888352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l="13650" t="10600" r="15476" b="14120"/>
          <a:stretch>
            <a:fillRect/>
          </a:stretch>
        </p:blipFill>
        <p:spPr bwMode="auto">
          <a:xfrm>
            <a:off x="2627784" y="3068962"/>
            <a:ext cx="5707678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Издательство «Титул» в соцсетях</a:t>
            </a:r>
            <a:endParaRPr lang="ru-RU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15491" t="14800" r="15476" b="10760"/>
          <a:stretch>
            <a:fillRect/>
          </a:stretch>
        </p:blipFill>
        <p:spPr bwMode="auto">
          <a:xfrm>
            <a:off x="4283968" y="1196752"/>
            <a:ext cx="4860032" cy="3275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 психологов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Все </a:t>
            </a:r>
            <a:r>
              <a:rPr lang="ru-RU" sz="2400" dirty="0"/>
              <a:t>дети наделены с рождения определенными задатками и способностями. Однако не все они развиваются. Нераскрытые возможности постепенно угасают вследствие невостребованной.</a:t>
            </a:r>
          </a:p>
          <a:p>
            <a:r>
              <a:rPr lang="ru-RU" sz="2400" dirty="0" smtClean="0"/>
              <a:t>Процент </a:t>
            </a:r>
            <a:r>
              <a:rPr lang="ru-RU" sz="2400" dirty="0"/>
              <a:t>одаренных с годами резко снижается: если в 10-летнем возрасте их примерно 60‑70 %, то к четырнадцати годам — 30‑40 %, а к семнадцати — только 15‑20 %.</a:t>
            </a:r>
          </a:p>
          <a:p>
            <a:r>
              <a:rPr lang="ru-RU" sz="2400" dirty="0" smtClean="0"/>
              <a:t>Интеллектуальное </a:t>
            </a:r>
            <a:r>
              <a:rPr lang="ru-RU" sz="2400" dirty="0"/>
              <a:t>развитие к 5,5 годам имеет положительное ускорение, которое сменяется отрицательным, а к 12 годам в основном завершается. К 8 годам достигается 90% развития интеллекта.</a:t>
            </a:r>
          </a:p>
          <a:p>
            <a:r>
              <a:rPr lang="ru-RU" sz="2400" b="1" dirty="0"/>
              <a:t>Любому обществу нужны одарённые люди, и задача общества состоит в том, чтобы рассмотреть и развить способности всех его представителей.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114973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Исследование </a:t>
            </a:r>
            <a:r>
              <a:rPr lang="ru-RU" dirty="0"/>
              <a:t>Розенталя и </a:t>
            </a:r>
            <a:r>
              <a:rPr lang="ru-RU" dirty="0" smtClean="0"/>
              <a:t>Джекобсона </a:t>
            </a:r>
            <a:r>
              <a:rPr lang="ru-RU" dirty="0"/>
              <a:t>(1968)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Ученые взяли самую обычную начальну</a:t>
            </a:r>
            <a:r>
              <a:rPr lang="ru-RU" dirty="0"/>
              <a:t>ю</a:t>
            </a:r>
            <a:r>
              <a:rPr lang="ru-RU" dirty="0" smtClean="0"/>
              <a:t> школу рабочего района;</a:t>
            </a:r>
          </a:p>
          <a:p>
            <a:r>
              <a:rPr lang="ru-RU" dirty="0" smtClean="0"/>
              <a:t>Случайным образом назвали ряд учащихся, которые «прошли тестирование на будущий потенциал»;</a:t>
            </a:r>
          </a:p>
          <a:p>
            <a:r>
              <a:rPr lang="ru-RU" dirty="0" smtClean="0"/>
              <a:t>В итоге в 1-2 классах такие учащиеся проявили себя с лучшей стороны, поскольку в них стали вкладывать усилия учителя.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3001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/>
              <a:t>Диагностика успешности обучения –  обязательное условие работы учителя сегодня</a:t>
            </a:r>
            <a:r>
              <a:rPr lang="ru-RU" sz="2700" dirty="0"/>
              <a:t/>
            </a:r>
            <a:br>
              <a:rPr lang="ru-RU" sz="27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необходимо </a:t>
            </a:r>
            <a:r>
              <a:rPr lang="ru-RU" dirty="0"/>
              <a:t>сместить акценты с контроля соответствия знаний, умений, навыков учащихся на контроль индивидуальной динамики продвижения каждого ученика;</a:t>
            </a:r>
          </a:p>
          <a:p>
            <a:r>
              <a:rPr lang="ru-RU" dirty="0"/>
              <a:t>контроль должен быть совместной деятельностью учителя и ученика, учащиеся должны быть полноправными субъектами контролирующей деятельности. Одним из проявлений такой деятельности должно быть </a:t>
            </a:r>
            <a:r>
              <a:rPr lang="ru-RU" dirty="0" err="1"/>
              <a:t>самооценивание</a:t>
            </a:r>
            <a:r>
              <a:rPr lang="ru-RU" dirty="0"/>
              <a:t> продвижения по предмету;</a:t>
            </a:r>
          </a:p>
          <a:p>
            <a:r>
              <a:rPr lang="ru-RU" dirty="0"/>
              <a:t>необходимо существенно усилить диагностическую функцию контроля, использовать результаты контроля как основу дифференцированной работы по предмету.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211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3619" y="176495"/>
            <a:ext cx="8348276" cy="147002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Серия пособий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Метапредметный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портфель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(А.Е. Казеичева)</a:t>
            </a:r>
            <a:endParaRPr lang="ru-RU" sz="28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2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759" y="2063873"/>
            <a:ext cx="2025372" cy="2887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1937" y="2362558"/>
            <a:ext cx="1944357" cy="282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9587" y="2362558"/>
            <a:ext cx="2025372" cy="282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9"/>
            <a:ext cx="2104849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7888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746"/>
    </mc:Choice>
    <mc:Fallback>
      <p:transition spd="slow" advTm="57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 smtClean="0"/>
              <a:t>Метапредметный портфель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352928" cy="4873752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предназначен </a:t>
            </a:r>
            <a:r>
              <a:rPr lang="ru-RU" u="sng" dirty="0" smtClean="0"/>
              <a:t>для формирования метапредметных умений</a:t>
            </a:r>
            <a:r>
              <a:rPr lang="ru-RU" dirty="0" smtClean="0"/>
              <a:t> и </a:t>
            </a:r>
            <a:r>
              <a:rPr lang="ru-RU" u="sng" dirty="0" smtClean="0"/>
              <a:t>мониторинга достижения метапредметных результатов </a:t>
            </a:r>
            <a:r>
              <a:rPr lang="ru-RU" dirty="0" smtClean="0"/>
              <a:t>методом портфолио;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содержит </a:t>
            </a:r>
            <a:r>
              <a:rPr lang="ru-RU" dirty="0" smtClean="0">
                <a:solidFill>
                  <a:srgbClr val="FF0000"/>
                </a:solidFill>
              </a:rPr>
              <a:t>только метапредметные задания на английском языке</a:t>
            </a:r>
            <a:r>
              <a:rPr lang="ru-RU" dirty="0" smtClean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тематическому содержанию и языковому наполнению </a:t>
            </a:r>
            <a:r>
              <a:rPr lang="ru-RU" u="sng" dirty="0" smtClean="0"/>
              <a:t>соответствует Примерной программе </a:t>
            </a:r>
            <a:r>
              <a:rPr lang="ru-RU" dirty="0" smtClean="0"/>
              <a:t>по иностранному языку для начальной школы; </a:t>
            </a:r>
          </a:p>
          <a:p>
            <a:pPr>
              <a:defRPr/>
            </a:pPr>
            <a:r>
              <a:rPr lang="ru-RU" dirty="0" smtClean="0"/>
              <a:t>может использоваться </a:t>
            </a:r>
            <a:r>
              <a:rPr lang="ru-RU" dirty="0" smtClean="0">
                <a:solidFill>
                  <a:srgbClr val="FF0000"/>
                </a:solidFill>
              </a:rPr>
              <a:t>с любым учебником </a:t>
            </a:r>
            <a:r>
              <a:rPr lang="ru-RU" dirty="0" smtClean="0"/>
              <a:t>английского языка для начальной школы;</a:t>
            </a:r>
          </a:p>
          <a:p>
            <a:pPr>
              <a:defRPr/>
            </a:pPr>
            <a:r>
              <a:rPr lang="ru-RU" dirty="0" smtClean="0"/>
              <a:t>включает </a:t>
            </a:r>
            <a:r>
              <a:rPr lang="ru-RU" dirty="0" smtClean="0">
                <a:solidFill>
                  <a:srgbClr val="FF0000"/>
                </a:solidFill>
              </a:rPr>
              <a:t>подробные методические рекомендации </a:t>
            </a:r>
            <a:r>
              <a:rPr lang="ru-RU" dirty="0" smtClean="0"/>
              <a:t>для педагога.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73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88048"/>
            <a:ext cx="7308304" cy="566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32" y="3"/>
            <a:ext cx="1619673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127776" y="2910542"/>
            <a:ext cx="2016224" cy="243914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Умение строить высказывание в письменной форме, ИКТ-компетенция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593</Words>
  <Application>Microsoft Office PowerPoint</Application>
  <PresentationFormat>Экран (4:3)</PresentationFormat>
  <Paragraphs>62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Выявление потенциала учащихся и подготовка к всероссийской олимпиаде в 5-7 классах</vt:lpstr>
      <vt:lpstr>Слайд 2</vt:lpstr>
      <vt:lpstr>Слайд 3</vt:lpstr>
      <vt:lpstr>Статистика психологов</vt:lpstr>
      <vt:lpstr>Исследование Розенталя и Джекобсона (1968)</vt:lpstr>
      <vt:lpstr>Диагностика успешности обучения –  обязательное условие работы учителя сегодня </vt:lpstr>
      <vt:lpstr>Серия пособий “Метапредметный портфель”  (А.Е. Казеичева)</vt:lpstr>
      <vt:lpstr>Метапредметный портфель</vt:lpstr>
      <vt:lpstr>Умение строить высказывание в письменной форме, ИКТ-компетенция</vt:lpstr>
      <vt:lpstr>Слайд 10</vt:lpstr>
      <vt:lpstr>Выдвижение гипотез, построение логической цепочки рассуждения</vt:lpstr>
      <vt:lpstr>Выбор вида чтения в зависимости от цели, выбор наиболее эффективных способов решения задач в зависимости от конкретных условий</vt:lpstr>
      <vt:lpstr>Слайд 13</vt:lpstr>
      <vt:lpstr>Слайд 14</vt:lpstr>
      <vt:lpstr>Слайд 15</vt:lpstr>
      <vt:lpstr>Советы по подготовке к олимпиадам</vt:lpstr>
      <vt:lpstr>Принципы выполнения олимпиадных заданий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Углубляем знания учащихся</vt:lpstr>
      <vt:lpstr>Дополнительная  тренировка</vt:lpstr>
      <vt:lpstr>Lexical and grammar traps</vt:lpstr>
      <vt:lpstr>Lexical and grammar traps</vt:lpstr>
      <vt:lpstr>Lexical and grammar traps</vt:lpstr>
      <vt:lpstr>Слайд 31</vt:lpstr>
      <vt:lpstr>Слайд 32</vt:lpstr>
      <vt:lpstr>Слайд 33</vt:lpstr>
      <vt:lpstr>Слайд 34</vt:lpstr>
      <vt:lpstr>Рефлексия</vt:lpstr>
      <vt:lpstr>Издательство «Титул» в соцсетях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Модернизация содержания и технологий, направленных на достижение предметных, метапредметных  и личностных результатов  в рамках учебного предмета «Иностранный язык» (английский)  с учетом требований ФГОС</dc:title>
  <dc:creator>Ilya</dc:creator>
  <cp:lastModifiedBy>bim</cp:lastModifiedBy>
  <cp:revision>75</cp:revision>
  <dcterms:modified xsi:type="dcterms:W3CDTF">2018-02-20T06:33:14Z</dcterms:modified>
</cp:coreProperties>
</file>