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3"/>
  </p:notesMasterIdLst>
  <p:sldIdLst>
    <p:sldId id="256" r:id="rId2"/>
    <p:sldId id="257" r:id="rId3"/>
    <p:sldId id="273" r:id="rId4"/>
    <p:sldId id="330" r:id="rId5"/>
    <p:sldId id="259" r:id="rId6"/>
    <p:sldId id="286" r:id="rId7"/>
    <p:sldId id="287" r:id="rId8"/>
    <p:sldId id="288" r:id="rId9"/>
    <p:sldId id="289" r:id="rId10"/>
    <p:sldId id="291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292" r:id="rId20"/>
    <p:sldId id="293" r:id="rId21"/>
    <p:sldId id="301" r:id="rId22"/>
    <p:sldId id="302" r:id="rId23"/>
    <p:sldId id="297" r:id="rId24"/>
    <p:sldId id="260" r:id="rId25"/>
    <p:sldId id="305" r:id="rId26"/>
    <p:sldId id="306" r:id="rId27"/>
    <p:sldId id="307" r:id="rId28"/>
    <p:sldId id="308" r:id="rId29"/>
    <p:sldId id="309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10" r:id="rId40"/>
    <p:sldId id="320" r:id="rId41"/>
    <p:sldId id="298" r:id="rId42"/>
    <p:sldId id="299" r:id="rId43"/>
    <p:sldId id="321" r:id="rId44"/>
    <p:sldId id="322" r:id="rId45"/>
    <p:sldId id="355" r:id="rId46"/>
    <p:sldId id="356" r:id="rId47"/>
    <p:sldId id="357" r:id="rId48"/>
    <p:sldId id="358" r:id="rId49"/>
    <p:sldId id="359" r:id="rId50"/>
    <p:sldId id="360" r:id="rId51"/>
    <p:sldId id="361" r:id="rId52"/>
    <p:sldId id="362" r:id="rId53"/>
    <p:sldId id="363" r:id="rId54"/>
    <p:sldId id="364" r:id="rId55"/>
    <p:sldId id="265" r:id="rId56"/>
    <p:sldId id="365" r:id="rId57"/>
    <p:sldId id="266" r:id="rId58"/>
    <p:sldId id="267" r:id="rId59"/>
    <p:sldId id="370" r:id="rId60"/>
    <p:sldId id="371" r:id="rId61"/>
    <p:sldId id="372" r:id="rId62"/>
    <p:sldId id="373" r:id="rId63"/>
    <p:sldId id="374" r:id="rId64"/>
    <p:sldId id="375" r:id="rId65"/>
    <p:sldId id="274" r:id="rId66"/>
    <p:sldId id="275" r:id="rId67"/>
    <p:sldId id="276" r:id="rId68"/>
    <p:sldId id="366" r:id="rId69"/>
    <p:sldId id="367" r:id="rId70"/>
    <p:sldId id="368" r:id="rId71"/>
    <p:sldId id="279" r:id="rId72"/>
    <p:sldId id="280" r:id="rId73"/>
    <p:sldId id="281" r:id="rId74"/>
    <p:sldId id="282" r:id="rId75"/>
    <p:sldId id="283" r:id="rId76"/>
    <p:sldId id="284" r:id="rId77"/>
    <p:sldId id="285" r:id="rId78"/>
    <p:sldId id="272" r:id="rId79"/>
    <p:sldId id="304" r:id="rId80"/>
    <p:sldId id="261" r:id="rId81"/>
    <p:sldId id="262" r:id="rId82"/>
    <p:sldId id="263" r:id="rId83"/>
    <p:sldId id="264" r:id="rId84"/>
    <p:sldId id="329" r:id="rId85"/>
    <p:sldId id="331" r:id="rId86"/>
    <p:sldId id="332" r:id="rId87"/>
    <p:sldId id="333" r:id="rId88"/>
    <p:sldId id="334" r:id="rId89"/>
    <p:sldId id="335" r:id="rId90"/>
    <p:sldId id="336" r:id="rId91"/>
    <p:sldId id="337" r:id="rId92"/>
    <p:sldId id="338" r:id="rId93"/>
    <p:sldId id="269" r:id="rId94"/>
    <p:sldId id="339" r:id="rId95"/>
    <p:sldId id="340" r:id="rId96"/>
    <p:sldId id="341" r:id="rId97"/>
    <p:sldId id="342" r:id="rId98"/>
    <p:sldId id="343" r:id="rId99"/>
    <p:sldId id="344" r:id="rId100"/>
    <p:sldId id="303" r:id="rId101"/>
    <p:sldId id="369" r:id="rId10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6892B1-9860-4DEF-9DE8-38915EDD6614}" type="doc">
      <dgm:prSet loTypeId="urn:microsoft.com/office/officeart/2005/8/layout/process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661F59-FA98-4C2A-9222-4F857A6B171E}">
      <dgm:prSet phldrT="[Текст]"/>
      <dgm:spPr/>
      <dgm:t>
        <a:bodyPr/>
        <a:lstStyle/>
        <a:p>
          <a:r>
            <a:rPr lang="ru-RU" dirty="0" smtClean="0"/>
            <a:t>ФГОС</a:t>
          </a:r>
          <a:endParaRPr lang="ru-RU" dirty="0"/>
        </a:p>
      </dgm:t>
    </dgm:pt>
    <dgm:pt modelId="{BE2A9625-57B6-4A22-BA63-FA70B35299A5}" type="parTrans" cxnId="{0B063906-09FE-452B-B536-C5F0AC910992}">
      <dgm:prSet/>
      <dgm:spPr/>
      <dgm:t>
        <a:bodyPr/>
        <a:lstStyle/>
        <a:p>
          <a:endParaRPr lang="ru-RU"/>
        </a:p>
      </dgm:t>
    </dgm:pt>
    <dgm:pt modelId="{28226BBF-9A35-4FE1-9143-6F2081EE27D6}" type="sibTrans" cxnId="{0B063906-09FE-452B-B536-C5F0AC910992}">
      <dgm:prSet/>
      <dgm:spPr/>
      <dgm:t>
        <a:bodyPr/>
        <a:lstStyle/>
        <a:p>
          <a:endParaRPr lang="ru-RU"/>
        </a:p>
      </dgm:t>
    </dgm:pt>
    <dgm:pt modelId="{FB402C8E-7BA6-4310-9FF5-C281EB03EF17}">
      <dgm:prSet phldrT="[Текст]"/>
      <dgm:spPr/>
      <dgm:t>
        <a:bodyPr/>
        <a:lstStyle/>
        <a:p>
          <a:r>
            <a:rPr lang="ru-RU" dirty="0" smtClean="0"/>
            <a:t>Системно-деятельностный подход</a:t>
          </a:r>
          <a:endParaRPr lang="ru-RU" dirty="0"/>
        </a:p>
      </dgm:t>
    </dgm:pt>
    <dgm:pt modelId="{B7AC8E76-745F-4428-8AF4-8B94781984A0}" type="parTrans" cxnId="{041D966E-3BE7-4D72-AE0C-B815E6916B35}">
      <dgm:prSet/>
      <dgm:spPr/>
      <dgm:t>
        <a:bodyPr/>
        <a:lstStyle/>
        <a:p>
          <a:endParaRPr lang="ru-RU"/>
        </a:p>
      </dgm:t>
    </dgm:pt>
    <dgm:pt modelId="{E4E24201-6F04-426E-83D1-3DF4DD86B75B}" type="sibTrans" cxnId="{041D966E-3BE7-4D72-AE0C-B815E6916B35}">
      <dgm:prSet/>
      <dgm:spPr/>
      <dgm:t>
        <a:bodyPr/>
        <a:lstStyle/>
        <a:p>
          <a:endParaRPr lang="ru-RU"/>
        </a:p>
      </dgm:t>
    </dgm:pt>
    <dgm:pt modelId="{84D502F3-36E6-4C09-80E7-5C0369A1BF99}">
      <dgm:prSet phldrT="[Текст]" custT="1"/>
      <dgm:spPr/>
      <dgm:t>
        <a:bodyPr/>
        <a:lstStyle/>
        <a:p>
          <a:r>
            <a:rPr lang="ru-RU" sz="2400" dirty="0" smtClean="0"/>
            <a:t>Парадигма ЗУН (знания-умения-навыки) </a:t>
          </a:r>
          <a:endParaRPr lang="ru-RU" sz="2400" dirty="0"/>
        </a:p>
      </dgm:t>
    </dgm:pt>
    <dgm:pt modelId="{8BE86958-51CE-4288-8B32-355396C42607}" type="parTrans" cxnId="{F0B2606A-6E2A-48A7-9D12-8D40F3E98E83}">
      <dgm:prSet/>
      <dgm:spPr/>
      <dgm:t>
        <a:bodyPr/>
        <a:lstStyle/>
        <a:p>
          <a:endParaRPr lang="ru-RU"/>
        </a:p>
      </dgm:t>
    </dgm:pt>
    <dgm:pt modelId="{69A4E561-0DB6-4FF5-B0B8-B6D1BE312F32}" type="sibTrans" cxnId="{F0B2606A-6E2A-48A7-9D12-8D40F3E98E83}">
      <dgm:prSet/>
      <dgm:spPr/>
      <dgm:t>
        <a:bodyPr/>
        <a:lstStyle/>
        <a:p>
          <a:endParaRPr lang="ru-RU"/>
        </a:p>
      </dgm:t>
    </dgm:pt>
    <dgm:pt modelId="{A859509B-75BF-476C-A7DE-5AAEB607C289}">
      <dgm:prSet phldrT="[Текст]" custT="1"/>
      <dgm:spPr/>
      <dgm:t>
        <a:bodyPr/>
        <a:lstStyle/>
        <a:p>
          <a:r>
            <a:rPr lang="ru-RU" sz="2400" dirty="0" smtClean="0"/>
            <a:t>Развитие личности обучающегося</a:t>
          </a:r>
        </a:p>
        <a:p>
          <a:r>
            <a:rPr lang="ru-RU" sz="2400" dirty="0" smtClean="0"/>
            <a:t>Достижение личностных, метапредметных (формирование УУД) и предметных результатов</a:t>
          </a:r>
          <a:endParaRPr lang="ru-RU" sz="2400" dirty="0"/>
        </a:p>
      </dgm:t>
    </dgm:pt>
    <dgm:pt modelId="{A52E4E54-5561-444F-8FA8-6123397161D7}" type="parTrans" cxnId="{742B7F4E-347F-430A-96B3-FFD068AC252E}">
      <dgm:prSet/>
      <dgm:spPr/>
      <dgm:t>
        <a:bodyPr/>
        <a:lstStyle/>
        <a:p>
          <a:endParaRPr lang="ru-RU"/>
        </a:p>
      </dgm:t>
    </dgm:pt>
    <dgm:pt modelId="{035990CD-0BD3-4E7D-B25D-B940FC269AC7}" type="sibTrans" cxnId="{742B7F4E-347F-430A-96B3-FFD068AC252E}">
      <dgm:prSet/>
      <dgm:spPr/>
      <dgm:t>
        <a:bodyPr/>
        <a:lstStyle/>
        <a:p>
          <a:endParaRPr lang="ru-RU"/>
        </a:p>
      </dgm:t>
    </dgm:pt>
    <dgm:pt modelId="{BFA543EE-0853-4302-8999-FC86AF4D0A13}" type="pres">
      <dgm:prSet presAssocID="{D26892B1-9860-4DEF-9DE8-38915EDD66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C72EAA-6974-4391-9C5C-2B0299D04B14}" type="pres">
      <dgm:prSet presAssocID="{A859509B-75BF-476C-A7DE-5AAEB607C289}" presName="boxAndChildren" presStyleCnt="0"/>
      <dgm:spPr/>
    </dgm:pt>
    <dgm:pt modelId="{6857BB2E-165D-41E1-82C4-EC9745953D2C}" type="pres">
      <dgm:prSet presAssocID="{A859509B-75BF-476C-A7DE-5AAEB607C289}" presName="parentTextBox" presStyleLbl="node1" presStyleIdx="0" presStyleCnt="3" custScaleY="109676"/>
      <dgm:spPr/>
      <dgm:t>
        <a:bodyPr/>
        <a:lstStyle/>
        <a:p>
          <a:endParaRPr lang="ru-RU"/>
        </a:p>
      </dgm:t>
    </dgm:pt>
    <dgm:pt modelId="{EA1C2D4E-0172-40AD-8ED0-42EEFC5497AF}" type="pres">
      <dgm:prSet presAssocID="{69A4E561-0DB6-4FF5-B0B8-B6D1BE312F32}" presName="sp" presStyleCnt="0"/>
      <dgm:spPr/>
    </dgm:pt>
    <dgm:pt modelId="{5BF9F39D-9D39-4486-8E4E-71425907BD13}" type="pres">
      <dgm:prSet presAssocID="{84D502F3-36E6-4C09-80E7-5C0369A1BF99}" presName="arrowAndChildren" presStyleCnt="0"/>
      <dgm:spPr/>
    </dgm:pt>
    <dgm:pt modelId="{6791E774-88D0-42FA-BF5D-9DA10C0B2DC9}" type="pres">
      <dgm:prSet presAssocID="{84D502F3-36E6-4C09-80E7-5C0369A1BF99}" presName="parentTextArrow" presStyleLbl="node1" presStyleIdx="1" presStyleCnt="3" custScaleY="95893"/>
      <dgm:spPr/>
      <dgm:t>
        <a:bodyPr/>
        <a:lstStyle/>
        <a:p>
          <a:endParaRPr lang="ru-RU"/>
        </a:p>
      </dgm:t>
    </dgm:pt>
    <dgm:pt modelId="{120B9A60-8C3E-4431-8172-B8D7079F18D6}" type="pres">
      <dgm:prSet presAssocID="{28226BBF-9A35-4FE1-9143-6F2081EE27D6}" presName="sp" presStyleCnt="0"/>
      <dgm:spPr/>
    </dgm:pt>
    <dgm:pt modelId="{B726A161-93CA-485D-9E4D-9C6F6AE789E2}" type="pres">
      <dgm:prSet presAssocID="{D7661F59-FA98-4C2A-9222-4F857A6B171E}" presName="arrowAndChildren" presStyleCnt="0"/>
      <dgm:spPr/>
    </dgm:pt>
    <dgm:pt modelId="{5EA78557-3376-4481-AA08-738D82860B2F}" type="pres">
      <dgm:prSet presAssocID="{D7661F59-FA98-4C2A-9222-4F857A6B171E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AC13983B-37D2-4330-A4FE-197A45453C29}" type="pres">
      <dgm:prSet presAssocID="{D7661F59-FA98-4C2A-9222-4F857A6B171E}" presName="arrow" presStyleLbl="node1" presStyleIdx="2" presStyleCnt="3" custScaleY="75444"/>
      <dgm:spPr/>
      <dgm:t>
        <a:bodyPr/>
        <a:lstStyle/>
        <a:p>
          <a:endParaRPr lang="ru-RU"/>
        </a:p>
      </dgm:t>
    </dgm:pt>
    <dgm:pt modelId="{C769099E-012F-4AD0-8BCD-EDA077B1653A}" type="pres">
      <dgm:prSet presAssocID="{D7661F59-FA98-4C2A-9222-4F857A6B171E}" presName="descendantArrow" presStyleCnt="0"/>
      <dgm:spPr/>
    </dgm:pt>
    <dgm:pt modelId="{791F8102-DBC1-4F98-9DC3-0BEC0DDACFA8}" type="pres">
      <dgm:prSet presAssocID="{FB402C8E-7BA6-4310-9FF5-C281EB03EF17}" presName="childTextArrow" presStyleLbl="fgAccFollowNode1" presStyleIdx="0" presStyleCnt="1" custScaleY="60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523D23-782E-42AE-BAE2-9D133E0E6B00}" type="presOf" srcId="{D26892B1-9860-4DEF-9DE8-38915EDD6614}" destId="{BFA543EE-0853-4302-8999-FC86AF4D0A13}" srcOrd="0" destOrd="0" presId="urn:microsoft.com/office/officeart/2005/8/layout/process4"/>
    <dgm:cxn modelId="{E6CF5D60-8BCC-4FDC-8767-B2A9F2C74CE3}" type="presOf" srcId="{D7661F59-FA98-4C2A-9222-4F857A6B171E}" destId="{AC13983B-37D2-4330-A4FE-197A45453C29}" srcOrd="1" destOrd="0" presId="urn:microsoft.com/office/officeart/2005/8/layout/process4"/>
    <dgm:cxn modelId="{041D966E-3BE7-4D72-AE0C-B815E6916B35}" srcId="{D7661F59-FA98-4C2A-9222-4F857A6B171E}" destId="{FB402C8E-7BA6-4310-9FF5-C281EB03EF17}" srcOrd="0" destOrd="0" parTransId="{B7AC8E76-745F-4428-8AF4-8B94781984A0}" sibTransId="{E4E24201-6F04-426E-83D1-3DF4DD86B75B}"/>
    <dgm:cxn modelId="{F0B2606A-6E2A-48A7-9D12-8D40F3E98E83}" srcId="{D26892B1-9860-4DEF-9DE8-38915EDD6614}" destId="{84D502F3-36E6-4C09-80E7-5C0369A1BF99}" srcOrd="1" destOrd="0" parTransId="{8BE86958-51CE-4288-8B32-355396C42607}" sibTransId="{69A4E561-0DB6-4FF5-B0B8-B6D1BE312F32}"/>
    <dgm:cxn modelId="{A75A0CCC-BBFD-4952-982E-3DEA03A38460}" type="presOf" srcId="{FB402C8E-7BA6-4310-9FF5-C281EB03EF17}" destId="{791F8102-DBC1-4F98-9DC3-0BEC0DDACFA8}" srcOrd="0" destOrd="0" presId="urn:microsoft.com/office/officeart/2005/8/layout/process4"/>
    <dgm:cxn modelId="{5A67FA1C-902A-4F18-A57C-BF457E80594E}" type="presOf" srcId="{84D502F3-36E6-4C09-80E7-5C0369A1BF99}" destId="{6791E774-88D0-42FA-BF5D-9DA10C0B2DC9}" srcOrd="0" destOrd="0" presId="urn:microsoft.com/office/officeart/2005/8/layout/process4"/>
    <dgm:cxn modelId="{D24FE2B5-596A-46E4-AF05-93B5907269C3}" type="presOf" srcId="{A859509B-75BF-476C-A7DE-5AAEB607C289}" destId="{6857BB2E-165D-41E1-82C4-EC9745953D2C}" srcOrd="0" destOrd="0" presId="urn:microsoft.com/office/officeart/2005/8/layout/process4"/>
    <dgm:cxn modelId="{E2DEBA92-5FE3-4A34-8B25-54FF6D48C59D}" type="presOf" srcId="{D7661F59-FA98-4C2A-9222-4F857A6B171E}" destId="{5EA78557-3376-4481-AA08-738D82860B2F}" srcOrd="0" destOrd="0" presId="urn:microsoft.com/office/officeart/2005/8/layout/process4"/>
    <dgm:cxn modelId="{742B7F4E-347F-430A-96B3-FFD068AC252E}" srcId="{D26892B1-9860-4DEF-9DE8-38915EDD6614}" destId="{A859509B-75BF-476C-A7DE-5AAEB607C289}" srcOrd="2" destOrd="0" parTransId="{A52E4E54-5561-444F-8FA8-6123397161D7}" sibTransId="{035990CD-0BD3-4E7D-B25D-B940FC269AC7}"/>
    <dgm:cxn modelId="{0B063906-09FE-452B-B536-C5F0AC910992}" srcId="{D26892B1-9860-4DEF-9DE8-38915EDD6614}" destId="{D7661F59-FA98-4C2A-9222-4F857A6B171E}" srcOrd="0" destOrd="0" parTransId="{BE2A9625-57B6-4A22-BA63-FA70B35299A5}" sibTransId="{28226BBF-9A35-4FE1-9143-6F2081EE27D6}"/>
    <dgm:cxn modelId="{F0521FDF-1F2A-46E5-AB9A-0EEE4A421A84}" type="presParOf" srcId="{BFA543EE-0853-4302-8999-FC86AF4D0A13}" destId="{72C72EAA-6974-4391-9C5C-2B0299D04B14}" srcOrd="0" destOrd="0" presId="urn:microsoft.com/office/officeart/2005/8/layout/process4"/>
    <dgm:cxn modelId="{CE6A9B87-6376-4364-9BAD-22AA608C113D}" type="presParOf" srcId="{72C72EAA-6974-4391-9C5C-2B0299D04B14}" destId="{6857BB2E-165D-41E1-82C4-EC9745953D2C}" srcOrd="0" destOrd="0" presId="urn:microsoft.com/office/officeart/2005/8/layout/process4"/>
    <dgm:cxn modelId="{A13F8AD1-A252-4811-A3A2-98402A67E247}" type="presParOf" srcId="{BFA543EE-0853-4302-8999-FC86AF4D0A13}" destId="{EA1C2D4E-0172-40AD-8ED0-42EEFC5497AF}" srcOrd="1" destOrd="0" presId="urn:microsoft.com/office/officeart/2005/8/layout/process4"/>
    <dgm:cxn modelId="{2C199F96-98C9-4317-9D2E-D50704B306E3}" type="presParOf" srcId="{BFA543EE-0853-4302-8999-FC86AF4D0A13}" destId="{5BF9F39D-9D39-4486-8E4E-71425907BD13}" srcOrd="2" destOrd="0" presId="urn:microsoft.com/office/officeart/2005/8/layout/process4"/>
    <dgm:cxn modelId="{BD6308F1-B8A2-4F63-8994-4B0905BEF151}" type="presParOf" srcId="{5BF9F39D-9D39-4486-8E4E-71425907BD13}" destId="{6791E774-88D0-42FA-BF5D-9DA10C0B2DC9}" srcOrd="0" destOrd="0" presId="urn:microsoft.com/office/officeart/2005/8/layout/process4"/>
    <dgm:cxn modelId="{98DF8BE7-F99F-4994-881F-D8349252DA88}" type="presParOf" srcId="{BFA543EE-0853-4302-8999-FC86AF4D0A13}" destId="{120B9A60-8C3E-4431-8172-B8D7079F18D6}" srcOrd="3" destOrd="0" presId="urn:microsoft.com/office/officeart/2005/8/layout/process4"/>
    <dgm:cxn modelId="{10AE7055-F30E-4827-8041-DE06E7BC714F}" type="presParOf" srcId="{BFA543EE-0853-4302-8999-FC86AF4D0A13}" destId="{B726A161-93CA-485D-9E4D-9C6F6AE789E2}" srcOrd="4" destOrd="0" presId="urn:microsoft.com/office/officeart/2005/8/layout/process4"/>
    <dgm:cxn modelId="{E554DFF5-BDEE-4651-8E8C-47381BF75D07}" type="presParOf" srcId="{B726A161-93CA-485D-9E4D-9C6F6AE789E2}" destId="{5EA78557-3376-4481-AA08-738D82860B2F}" srcOrd="0" destOrd="0" presId="urn:microsoft.com/office/officeart/2005/8/layout/process4"/>
    <dgm:cxn modelId="{FAAB54C7-AFA4-4655-B7E1-E3BC1F7373E0}" type="presParOf" srcId="{B726A161-93CA-485D-9E4D-9C6F6AE789E2}" destId="{AC13983B-37D2-4330-A4FE-197A45453C29}" srcOrd="1" destOrd="0" presId="urn:microsoft.com/office/officeart/2005/8/layout/process4"/>
    <dgm:cxn modelId="{8D397204-3DF9-4E13-9F70-ECEF7FA40E76}" type="presParOf" srcId="{B726A161-93CA-485D-9E4D-9C6F6AE789E2}" destId="{C769099E-012F-4AD0-8BCD-EDA077B1653A}" srcOrd="2" destOrd="0" presId="urn:microsoft.com/office/officeart/2005/8/layout/process4"/>
    <dgm:cxn modelId="{98558D92-3552-4448-A2F2-9A6E01394B97}" type="presParOf" srcId="{C769099E-012F-4AD0-8BCD-EDA077B1653A}" destId="{791F8102-DBC1-4F98-9DC3-0BEC0DDACFA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57BB2E-165D-41E1-82C4-EC9745953D2C}">
      <dsp:nvSpPr>
        <dsp:cNvPr id="0" name=""/>
        <dsp:cNvSpPr/>
      </dsp:nvSpPr>
      <dsp:spPr>
        <a:xfrm>
          <a:off x="0" y="3709891"/>
          <a:ext cx="6552728" cy="15613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Развитие личности обучающегося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Достижение личностных, метапредметных (формирование УУД) и предметных результатов</a:t>
          </a:r>
          <a:endParaRPr lang="ru-RU" sz="2400" kern="1200" dirty="0"/>
        </a:p>
      </dsp:txBody>
      <dsp:txXfrm>
        <a:off x="0" y="3709891"/>
        <a:ext cx="6552728" cy="1561391"/>
      </dsp:txXfrm>
    </dsp:sp>
    <dsp:sp modelId="{6791E774-88D0-42FA-BF5D-9DA10C0B2DC9}">
      <dsp:nvSpPr>
        <dsp:cNvPr id="0" name=""/>
        <dsp:cNvSpPr/>
      </dsp:nvSpPr>
      <dsp:spPr>
        <a:xfrm rot="10800000">
          <a:off x="0" y="1631612"/>
          <a:ext cx="6552728" cy="2099633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Парадигма ЗУН (знания-умения-навыки) </a:t>
          </a:r>
          <a:endParaRPr lang="ru-RU" sz="2400" kern="1200" dirty="0"/>
        </a:p>
      </dsp:txBody>
      <dsp:txXfrm rot="10800000">
        <a:off x="0" y="1631612"/>
        <a:ext cx="6552728" cy="2099633"/>
      </dsp:txXfrm>
    </dsp:sp>
    <dsp:sp modelId="{AC13983B-37D2-4330-A4FE-197A45453C29}">
      <dsp:nvSpPr>
        <dsp:cNvPr id="0" name=""/>
        <dsp:cNvSpPr/>
      </dsp:nvSpPr>
      <dsp:spPr>
        <a:xfrm rot="10800000">
          <a:off x="0" y="1076"/>
          <a:ext cx="6552728" cy="165189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ФГОС</a:t>
          </a:r>
          <a:endParaRPr lang="ru-RU" sz="2000" kern="1200" dirty="0"/>
        </a:p>
      </dsp:txBody>
      <dsp:txXfrm>
        <a:off x="0" y="1076"/>
        <a:ext cx="6552728" cy="579813"/>
      </dsp:txXfrm>
    </dsp:sp>
    <dsp:sp modelId="{791F8102-DBC1-4F98-9DC3-0BEC0DDACFA8}">
      <dsp:nvSpPr>
        <dsp:cNvPr id="0" name=""/>
        <dsp:cNvSpPr/>
      </dsp:nvSpPr>
      <dsp:spPr>
        <a:xfrm>
          <a:off x="0" y="630649"/>
          <a:ext cx="6552728" cy="3949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29210" rIns="163576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Системно-деятельностный подход</a:t>
          </a:r>
          <a:endParaRPr lang="ru-RU" sz="2300" kern="1200" dirty="0"/>
        </a:p>
      </dsp:txBody>
      <dsp:txXfrm>
        <a:off x="0" y="630649"/>
        <a:ext cx="6552728" cy="394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6C7ED-76C9-463B-B6F7-166E02767FE4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9F0C1-33B6-4C61-89EF-F6E01E90F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4E6BE-527C-4CF4-A1AC-7AD0F1CBC83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1879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0942D-6F16-4579-94F5-6702329FD396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891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.preemstvennost.ru/arkhiv/year-2015/50-nomer-8-04-2015/945-formirovanie-universalnykh-uchebnykh-dejstvij-na-urokakh-inostrannogo-yazyka-v-usloviyakh-realizatsii-fgos" TargetMode="External"/><Relationship Id="rId2" Type="http://schemas.openxmlformats.org/officeDocument/2006/relationships/hyperlink" Target="http://www.ug.ru/method_article/260" TargetMode="Externa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73.png"/><Relationship Id="rId2" Type="http://schemas.openxmlformats.org/officeDocument/2006/relationships/hyperlink" Target="http://www.titu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y.webinar.ru/record/945336" TargetMode="External"/><Relationship Id="rId2" Type="http://schemas.openxmlformats.org/officeDocument/2006/relationships/hyperlink" Target="https://my.webinar.ru/record/87686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y.webinar.ru/record/890430" TargetMode="External"/><Relationship Id="rId2" Type="http://schemas.openxmlformats.org/officeDocument/2006/relationships/hyperlink" Target="https://my.webinar.ru/record/893598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fgos-ovz.herzen.spb.ru/wp-content/uploads/2015/02/&#1055;&#1088;&#1080;&#1082;&#1072;&#1079;-1598-&#1086;&#1090;-19.12.2014.pdf" TargetMode="External"/><Relationship Id="rId3" Type="http://schemas.openxmlformats.org/officeDocument/2006/relationships/hyperlink" Target="http://&#1084;&#1080;&#1085;&#1086;&#1073;&#1088;&#1085;&#1072;&#1091;&#1082;&#1080;.&#1088;&#1092;/%D0%B4%D0%BE%D0%BA%D1%83%D0%BC%D0%B5%D0%BD%D1%82%D1%8B/922" TargetMode="External"/><Relationship Id="rId7" Type="http://schemas.openxmlformats.org/officeDocument/2006/relationships/hyperlink" Target="http://&#1084;&#1080;&#1085;&#1086;&#1073;&#1088;&#1085;&#1072;&#1091;&#1082;&#1080;.&#1088;&#1092;/%D0%B4%D0%BE%D0%BA%D1%83%D0%BC%D0%B5%D0%BD%D1%82%D1%8B/2365" TargetMode="External"/><Relationship Id="rId2" Type="http://schemas.openxmlformats.org/officeDocument/2006/relationships/hyperlink" Target="http://&#1084;&#1080;&#1085;&#1086;&#1073;&#1088;&#1085;&#1072;&#1091;&#1082;&#1080;.&#1088;&#1092;/&#1076;&#1086;&#1082;&#1091;&#1084;&#1077;&#1085;&#1090;&#1099;/6261/&#1092;&#1072;&#1081;&#1083;/5230/&#1055;&#1088;&#1080;&#1082;&#1072;&#1079;%20&#8470;%201155%20&#1086;&#1090;17.10.2013%20&#1075;.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&#1084;&#1080;&#1085;&#1086;&#1073;&#1088;&#1085;&#1072;&#1091;&#1082;&#1080;.&#1088;&#1092;/&#1076;&#1086;&#1082;&#1091;&#1084;&#1077;&#1085;&#1090;&#1099;/8034/&#1092;&#1072;&#1081;&#1083;/7257/Prikaz_&#8470;_1577_ot_31.12.2015.pdf" TargetMode="External"/><Relationship Id="rId5" Type="http://schemas.openxmlformats.org/officeDocument/2006/relationships/hyperlink" Target="http://&#1084;&#1080;&#1085;&#1086;&#1073;&#1088;&#1085;&#1072;&#1091;&#1082;&#1080;.&#1088;&#1092;/%D0%B4%D0%BE%D0%BA%D1%83%D0%BC%D0%B5%D0%BD%D1%82%D1%8B/938" TargetMode="External"/><Relationship Id="rId4" Type="http://schemas.openxmlformats.org/officeDocument/2006/relationships/hyperlink" Target="http://&#1084;&#1080;&#1085;&#1086;&#1073;&#1088;&#1085;&#1072;&#1091;&#1082;&#1080;.&#1088;&#1092;/%D0%B4%D0%BE%D0%BA%D1%83%D0%BC%D0%B5%D0%BD%D1%82%D1%8B/8033/%D1%84%D0%B0%D0%B9%D0%BB/7256/Prikaz_%E2%84%96_1576_ot_31.12.2015.pdf" TargetMode="External"/><Relationship Id="rId9" Type="http://schemas.openxmlformats.org/officeDocument/2006/relationships/hyperlink" Target="http://fgos-ovz.herzen.spb.ru/wp-content/uploads/2015/02/&#1055;&#1088;&#1080;&#1082;&#1072;&#1079;-1599-&#1086;&#1090;-19.12.2014.pdf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i.pinimg.com/originals/b5/e7/b5/b5e7b563ab562c525ab4970da9e0b1cc.jpg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2o7fsh4anuayrnrhe3us6v71-wpengine.netdna-ssl.com/wp-content/uploads/2017/09/Make-It-Board-Games.jpg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s3.amazonaws.com/theoatmeal-img/comics/quotations/quotations_lincoln.jpg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quotesboxes.com/wp-content/uploads/2017/09/1504435539_224_inspirational-and-motivational-quotes-29-beautiful-illustrated-quotes-you-must-see.jpg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design-studio.com/wp-content/uploads/2017/05/1605801934897313407Creative-Thinking.jpg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918648" cy="1470025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Модернизация содержания и технологий, направленных на достижение планируемых результатов ФГОС на уроках английского языка во 2 – 11 классах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400" dirty="0" smtClean="0"/>
              <a:t>(на примерах курсов и пособий издательства «Титул»)</a:t>
            </a:r>
            <a:r>
              <a:rPr lang="ru-RU" sz="2800" dirty="0" smtClean="0"/>
              <a:t> 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17232"/>
            <a:ext cx="6400800" cy="96051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Казеичева Алёна Евгеньевна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заместитель руководителя Центра образовательных программ </a:t>
            </a:r>
          </a:p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издательства «Титул», автор учебных пособий</a:t>
            </a:r>
          </a:p>
          <a:p>
            <a:endParaRPr lang="ru-RU" dirty="0"/>
          </a:p>
        </p:txBody>
      </p:sp>
      <p:pic>
        <p:nvPicPr>
          <p:cNvPr id="4" name="Рисунок 3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419872" y="0"/>
            <a:ext cx="25922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174" t="18133" r="9562" b="13454"/>
          <a:stretch>
            <a:fillRect/>
          </a:stretch>
        </p:blipFill>
        <p:spPr bwMode="auto">
          <a:xfrm>
            <a:off x="251520" y="908720"/>
            <a:ext cx="8712968" cy="522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Полезные ссылки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258" y="1698172"/>
            <a:ext cx="8432214" cy="4343191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  <a:hlinkClick r:id="rId2"/>
              </a:rPr>
              <a:t>http://</a:t>
            </a:r>
            <a:r>
              <a:rPr lang="en-US" sz="2000" dirty="0" smtClean="0">
                <a:latin typeface="+mj-lt"/>
                <a:hlinkClick r:id="rId2"/>
              </a:rPr>
              <a:t>www.ug.ru/method_article/260</a:t>
            </a:r>
            <a:r>
              <a:rPr lang="ru-RU" sz="2000" dirty="0" smtClean="0">
                <a:latin typeface="+mj-lt"/>
              </a:rPr>
              <a:t> - </a:t>
            </a:r>
            <a:r>
              <a:rPr lang="ru-RU" sz="2000" dirty="0">
                <a:latin typeface="+mj-lt"/>
              </a:rPr>
              <a:t>Проектирование урока с позиции формирования универсальных учебных действий</a:t>
            </a:r>
          </a:p>
          <a:p>
            <a:r>
              <a:rPr lang="en-US" sz="2000" dirty="0">
                <a:latin typeface="+mj-lt"/>
                <a:hlinkClick r:id="rId3"/>
              </a:rPr>
              <a:t>http://</a:t>
            </a:r>
            <a:r>
              <a:rPr lang="en-US" sz="2000" dirty="0" smtClean="0">
                <a:latin typeface="+mj-lt"/>
                <a:hlinkClick r:id="rId3"/>
              </a:rPr>
              <a:t>journal.preemstvennost.ru/arkhiv/year-2015/50-nomer-8-04-2015/945-formirovanie-universalnykh-uchebnykh-dejstvij-na-urokakh-inostrannogo-yazyka-v-usloviyakh-realizatsii-fgos</a:t>
            </a:r>
            <a:r>
              <a:rPr lang="ru-RU" sz="2000" dirty="0" smtClean="0">
                <a:latin typeface="+mj-lt"/>
              </a:rPr>
              <a:t> - </a:t>
            </a:r>
            <a:r>
              <a:rPr lang="ru-RU" sz="2000" dirty="0">
                <a:latin typeface="+mj-lt"/>
              </a:rPr>
              <a:t>«ФОРМИРОВАНИЕ УНИВЕРСАЛЬНЫХ УЧЕБНЫХ ДЕЙСТВИЙ НА УРОКАХ ИНОСТРАННОГО ЯЗЫКА В УСЛОВИЯХ РЕАЛИЗАЦИИ ФГОС</a:t>
            </a:r>
            <a:r>
              <a:rPr lang="ru-RU" sz="2000" dirty="0" smtClean="0">
                <a:latin typeface="+mj-lt"/>
              </a:rPr>
              <a:t>»</a:t>
            </a:r>
          </a:p>
          <a:p>
            <a:r>
              <a:rPr lang="ru-RU" sz="2000" dirty="0">
                <a:latin typeface="+mj-lt"/>
              </a:rPr>
              <a:t>Как проектировать универсальные учебные действия в начальной школе: от действия к мысли: пособие для учителя / [А.Г. </a:t>
            </a:r>
            <a:r>
              <a:rPr lang="ru-RU" sz="2000" dirty="0" err="1">
                <a:latin typeface="+mj-lt"/>
              </a:rPr>
              <a:t>Асмолов</a:t>
            </a:r>
            <a:r>
              <a:rPr lang="ru-RU" sz="2000" dirty="0">
                <a:latin typeface="+mj-lt"/>
              </a:rPr>
              <a:t>, Г.В. </a:t>
            </a:r>
            <a:r>
              <a:rPr lang="ru-RU" sz="2000" dirty="0" err="1">
                <a:latin typeface="+mj-lt"/>
              </a:rPr>
              <a:t>Бурменская</a:t>
            </a:r>
            <a:r>
              <a:rPr lang="ru-RU" sz="2000" dirty="0">
                <a:latin typeface="+mj-lt"/>
              </a:rPr>
              <a:t>, И.А. Володарская и др.]; под ред. А.Г. </a:t>
            </a:r>
            <a:r>
              <a:rPr lang="ru-RU" sz="2000" dirty="0" err="1" smtClean="0">
                <a:latin typeface="+mj-lt"/>
              </a:rPr>
              <a:t>Асмолова</a:t>
            </a:r>
            <a:r>
              <a:rPr lang="ru-RU" sz="2000" dirty="0" smtClean="0">
                <a:latin typeface="+mj-lt"/>
              </a:rPr>
              <a:t> </a:t>
            </a:r>
          </a:p>
          <a:p>
            <a:r>
              <a:rPr lang="ru-RU" sz="2000" dirty="0" err="1" smtClean="0">
                <a:latin typeface="+mj-lt"/>
              </a:rPr>
              <a:t>М.М.Поташник</a:t>
            </a:r>
            <a:r>
              <a:rPr lang="ru-RU" sz="2000" dirty="0" smtClean="0">
                <a:latin typeface="+mj-lt"/>
              </a:rPr>
              <a:t>, </a:t>
            </a:r>
            <a:r>
              <a:rPr lang="ru-RU" sz="2000" dirty="0" err="1" smtClean="0">
                <a:latin typeface="+mj-lt"/>
              </a:rPr>
              <a:t>М.В.Левит</a:t>
            </a:r>
            <a:r>
              <a:rPr lang="ru-RU" sz="2000" dirty="0" smtClean="0">
                <a:latin typeface="+mj-lt"/>
              </a:rPr>
              <a:t> «Как помочь учителю в освоении ФГОС», 2015. – 320 с. </a:t>
            </a:r>
            <a:endParaRPr lang="ru-RU" sz="2000" dirty="0">
              <a:latin typeface="+mj-lt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222920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4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300" dirty="0" smtClean="0"/>
              <a:t>Наш сайт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300" dirty="0" smtClean="0">
                <a:hlinkClick r:id="rId2"/>
              </a:rPr>
              <a:t>www.titul.ru</a:t>
            </a:r>
            <a:r>
              <a:rPr lang="en-US" sz="3300" dirty="0" smtClean="0"/>
              <a:t> </a:t>
            </a:r>
            <a:endParaRPr lang="ru-RU" sz="33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7546" y="3573015"/>
            <a:ext cx="2160587" cy="1152526"/>
            <a:chOff x="467544" y="3429000"/>
            <a:chExt cx="2161848" cy="1152128"/>
          </a:xfrm>
        </p:grpSpPr>
        <p:pic>
          <p:nvPicPr>
            <p:cNvPr id="5222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29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0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Познавательные УУД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960563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В блоке </a:t>
            </a:r>
            <a:r>
              <a:rPr lang="ru-RU" b="1" dirty="0" smtClean="0"/>
              <a:t>познавательных УУД</a:t>
            </a:r>
            <a:r>
              <a:rPr lang="ru-RU" dirty="0" smtClean="0"/>
              <a:t> </a:t>
            </a:r>
            <a:r>
              <a:rPr lang="ru-RU" u="sng" dirty="0" smtClean="0"/>
              <a:t>выделяют</a:t>
            </a:r>
            <a:r>
              <a:rPr lang="en-US" dirty="0" smtClean="0"/>
              <a:t>: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i="1" dirty="0" smtClean="0">
                <a:solidFill>
                  <a:srgbClr val="0033CC"/>
                </a:solidFill>
              </a:rPr>
              <a:t>общеучебные действия</a:t>
            </a:r>
            <a:r>
              <a:rPr lang="ru-RU" dirty="0" smtClean="0"/>
              <a:t>, включая знаково-символические; </a:t>
            </a: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i="1" dirty="0" smtClean="0">
                <a:solidFill>
                  <a:srgbClr val="0033CC"/>
                </a:solidFill>
              </a:rPr>
              <a:t>логические действия</a:t>
            </a:r>
            <a:r>
              <a:rPr lang="ru-RU" dirty="0" smtClean="0"/>
              <a:t>;</a:t>
            </a: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/>
              <a:t>действия </a:t>
            </a:r>
            <a:r>
              <a:rPr lang="ru-RU" i="1" dirty="0" smtClean="0">
                <a:solidFill>
                  <a:srgbClr val="0033CC"/>
                </a:solidFill>
              </a:rPr>
              <a:t>постановки и решения проблем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smtClean="0"/>
              <a:t>Познавательные УУД: </a:t>
            </a:r>
            <a:br>
              <a:rPr lang="ru-RU" sz="3600" smtClean="0"/>
            </a:br>
            <a:r>
              <a:rPr lang="ru-RU" sz="3600" b="1" smtClean="0"/>
              <a:t>общеучебные 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484313"/>
            <a:ext cx="8580438" cy="5373687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dirty="0" smtClean="0"/>
              <a:t>самостоятельное выделение и формулирование познавательной цели; </a:t>
            </a:r>
          </a:p>
          <a:p>
            <a:pPr eaLnBrk="1" hangingPunct="1">
              <a:defRPr/>
            </a:pPr>
            <a:r>
              <a:rPr lang="ru-RU" dirty="0" smtClean="0"/>
              <a:t>поиск и выделение необходимой информации; </a:t>
            </a:r>
          </a:p>
          <a:p>
            <a:pPr eaLnBrk="1" hangingPunct="1">
              <a:defRPr/>
            </a:pPr>
            <a:r>
              <a:rPr lang="ru-RU" dirty="0" smtClean="0"/>
              <a:t>применение методов информационного поиска, в том числе с помощью компьютерных средств; </a:t>
            </a:r>
          </a:p>
          <a:p>
            <a:pPr eaLnBrk="1" hangingPunct="1">
              <a:defRPr/>
            </a:pPr>
            <a:r>
              <a:rPr lang="ru-RU" dirty="0" smtClean="0"/>
              <a:t>знаково-символические действия, включая моделирование </a:t>
            </a:r>
            <a:r>
              <a:rPr lang="ru-RU" sz="2900" i="1" dirty="0" smtClean="0"/>
              <a:t>(преобразование объекта из чувственной формы в модель, где выделены существенные характеристики объекта, и преобразование модели с целью выявления общих законов, определяющих данную предметную область); </a:t>
            </a:r>
            <a:endParaRPr lang="ru-RU" i="1" dirty="0" smtClean="0"/>
          </a:p>
          <a:p>
            <a:pPr eaLnBrk="1" hangingPunct="1">
              <a:defRPr/>
            </a:pPr>
            <a:r>
              <a:rPr lang="ru-RU" dirty="0" smtClean="0"/>
              <a:t>умение структурировать знания; </a:t>
            </a:r>
          </a:p>
          <a:p>
            <a:pPr eaLnBrk="1" hangingPunct="1">
              <a:defRPr/>
            </a:pPr>
            <a:r>
              <a:rPr lang="ru-RU" dirty="0" smtClean="0"/>
              <a:t>умение осознанно и произвольно строить речевое высказывание в устной и письменной форме; </a:t>
            </a:r>
          </a:p>
          <a:p>
            <a:pPr eaLnBrk="1" hangingPunct="1">
              <a:defRPr/>
            </a:pPr>
            <a:r>
              <a:rPr lang="ru-RU" dirty="0" smtClean="0"/>
              <a:t>выбор наиболее эффективных способов решения задач в зависимости от конкретных условий;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smtClean="0"/>
              <a:t>Познавательные УУД: </a:t>
            </a:r>
            <a:br>
              <a:rPr lang="ru-RU" sz="3600" smtClean="0"/>
            </a:br>
            <a:r>
              <a:rPr lang="ru-RU" sz="3600" b="1" smtClean="0"/>
              <a:t>общеучебные действия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601788"/>
            <a:ext cx="8713787" cy="5256212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ru-RU" sz="3300" dirty="0" smtClean="0"/>
              <a:t>рефлексия способов и условий действия; </a:t>
            </a:r>
          </a:p>
          <a:p>
            <a:pPr eaLnBrk="1" hangingPunct="1">
              <a:defRPr/>
            </a:pPr>
            <a:r>
              <a:rPr lang="ru-RU" sz="3300" dirty="0" smtClean="0"/>
              <a:t>контроль и оценка процесса и результатов деятельности; </a:t>
            </a:r>
          </a:p>
          <a:p>
            <a:pPr eaLnBrk="1" hangingPunct="1">
              <a:defRPr/>
            </a:pPr>
            <a:r>
              <a:rPr lang="ru-RU" sz="3300" dirty="0" smtClean="0"/>
              <a:t>смысловое чтение как осмысление цели чтения и выбор вида чтения в зависимости от цели; </a:t>
            </a:r>
          </a:p>
          <a:p>
            <a:pPr eaLnBrk="1" hangingPunct="1">
              <a:defRPr/>
            </a:pPr>
            <a:r>
              <a:rPr lang="ru-RU" sz="3300" dirty="0" smtClean="0"/>
              <a:t>извлечение необходимой информации из прослушанных текстов различных жанров;</a:t>
            </a:r>
          </a:p>
          <a:p>
            <a:pPr eaLnBrk="1" hangingPunct="1">
              <a:defRPr/>
            </a:pPr>
            <a:r>
              <a:rPr lang="ru-RU" sz="3300" dirty="0" smtClean="0"/>
              <a:t>определение основной и второстепенной информации; </a:t>
            </a:r>
          </a:p>
          <a:p>
            <a:pPr eaLnBrk="1" hangingPunct="1">
              <a:defRPr/>
            </a:pPr>
            <a:r>
              <a:rPr lang="ru-RU" sz="3300" dirty="0" smtClean="0"/>
              <a:t>свободная ориентация и восприятие текстов художественного, научного, публицистического и официально-делового стилей; </a:t>
            </a:r>
          </a:p>
          <a:p>
            <a:pPr eaLnBrk="1" hangingPunct="1">
              <a:defRPr/>
            </a:pPr>
            <a:r>
              <a:rPr lang="ru-RU" sz="3300" dirty="0" smtClean="0"/>
              <a:t>понимание и адекватная оценка языка средств массовой информации; </a:t>
            </a:r>
          </a:p>
          <a:p>
            <a:pPr eaLnBrk="1" hangingPunct="1">
              <a:defRPr/>
            </a:pPr>
            <a:r>
              <a:rPr lang="ru-RU" sz="3300" dirty="0" smtClean="0"/>
              <a:t>умение адекватно, подробно, сжато, выборочно передавать содержание текста, составлять тексты различных жанров, соблюдая нормы построения текста </a:t>
            </a:r>
            <a:r>
              <a:rPr lang="ru-RU" sz="3300" i="1" dirty="0" smtClean="0"/>
              <a:t>(соответствие теме, жанру, стилю речи и др.).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484313"/>
            <a:ext cx="8351837" cy="5157787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ru-RU" dirty="0" smtClean="0"/>
              <a:t>анализ объектов с целью выделения признаков (существенных, несущественных); </a:t>
            </a:r>
          </a:p>
          <a:p>
            <a:pPr eaLnBrk="1" hangingPunct="1">
              <a:defRPr/>
            </a:pPr>
            <a:r>
              <a:rPr lang="ru-RU" dirty="0" smtClean="0"/>
              <a:t>синтез как составление целого из частей, в том числе самостоятельное достраивание, восполнение недостающих компонентов; </a:t>
            </a:r>
          </a:p>
          <a:p>
            <a:pPr eaLnBrk="1" hangingPunct="1">
              <a:defRPr/>
            </a:pPr>
            <a:r>
              <a:rPr lang="ru-RU" dirty="0" smtClean="0"/>
              <a:t>выбор оснований и критериев для сравнения, сериации </a:t>
            </a:r>
            <a:r>
              <a:rPr lang="ru-RU" sz="2600" i="1" dirty="0" smtClean="0"/>
              <a:t>(согласно Ж. Пиаже, упорядочение предметов по некоему признаку), </a:t>
            </a:r>
            <a:r>
              <a:rPr lang="ru-RU" dirty="0" smtClean="0"/>
              <a:t>классификации объектов; </a:t>
            </a:r>
          </a:p>
          <a:p>
            <a:pPr eaLnBrk="1" hangingPunct="1">
              <a:defRPr/>
            </a:pPr>
            <a:r>
              <a:rPr lang="ru-RU" dirty="0" smtClean="0"/>
              <a:t>подведение под понятия, выведение следствий;</a:t>
            </a:r>
          </a:p>
          <a:p>
            <a:pPr eaLnBrk="1" hangingPunct="1">
              <a:defRPr/>
            </a:pPr>
            <a:r>
              <a:rPr lang="ru-RU" dirty="0" smtClean="0"/>
              <a:t>установление причинно-следственных связей;</a:t>
            </a:r>
          </a:p>
          <a:p>
            <a:pPr eaLnBrk="1" hangingPunct="1">
              <a:defRPr/>
            </a:pPr>
            <a:r>
              <a:rPr lang="ru-RU" dirty="0" smtClean="0"/>
              <a:t>построение логической цепи рассуждений, доказательств;</a:t>
            </a:r>
          </a:p>
          <a:p>
            <a:pPr eaLnBrk="1" hangingPunct="1">
              <a:defRPr/>
            </a:pPr>
            <a:r>
              <a:rPr lang="ru-RU" dirty="0" smtClean="0"/>
              <a:t>выдвижение гипотез и их обоснование.</a:t>
            </a:r>
            <a:endParaRPr lang="ru-RU" dirty="0"/>
          </a:p>
        </p:txBody>
      </p:sp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223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smtClean="0"/>
              <a:t>Познавательные УУД: </a:t>
            </a:r>
            <a:br>
              <a:rPr lang="ru-RU" sz="3600" smtClean="0"/>
            </a:br>
            <a:r>
              <a:rPr lang="ru-RU" sz="3600" b="1" smtClean="0"/>
              <a:t>логические действия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827088" y="2392363"/>
            <a:ext cx="7859712" cy="4006850"/>
          </a:xfrm>
        </p:spPr>
        <p:txBody>
          <a:bodyPr/>
          <a:lstStyle/>
          <a:p>
            <a:pPr eaLnBrk="1" hangingPunct="1"/>
            <a:r>
              <a:rPr lang="ru-RU" smtClean="0"/>
              <a:t>формулирование проблемы и самостоятельное создание способов решения проблем творческого и поискового характера.</a:t>
            </a: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Познавательные УУД: </a:t>
            </a:r>
            <a:br>
              <a:rPr lang="ru-RU" sz="3600" smtClean="0"/>
            </a:br>
            <a:r>
              <a:rPr lang="ru-RU" sz="3200" b="1" smtClean="0"/>
              <a:t>действия постановки и решения проблем</a:t>
            </a:r>
            <a:endParaRPr lang="ru-RU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323850" y="115888"/>
            <a:ext cx="8712200" cy="6223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Arial" charset="0"/>
                <a:cs typeface="Arial" charset="0"/>
              </a:rPr>
              <a:t>«В блок </a:t>
            </a:r>
            <a:r>
              <a:rPr lang="ru-RU" sz="1800" b="1" i="1" smtClean="0">
                <a:latin typeface="Arial" charset="0"/>
                <a:cs typeface="Arial" charset="0"/>
              </a:rPr>
              <a:t>регулятивных действий </a:t>
            </a:r>
            <a:r>
              <a:rPr lang="ru-RU" sz="1800" i="1" smtClean="0">
                <a:latin typeface="Arial" charset="0"/>
                <a:cs typeface="Arial" charset="0"/>
              </a:rPr>
              <a:t>(в «Программе развития УУД для основного общего образования»)</a:t>
            </a:r>
            <a:r>
              <a:rPr lang="ru-RU" sz="1800" smtClean="0">
                <a:latin typeface="Arial" charset="0"/>
                <a:cs typeface="Arial" charset="0"/>
              </a:rPr>
              <a:t> входят действия, </a:t>
            </a:r>
            <a:r>
              <a:rPr lang="ru-RU" sz="1800" u="sng" smtClean="0">
                <a:latin typeface="Arial" charset="0"/>
                <a:cs typeface="Arial" charset="0"/>
              </a:rPr>
              <a:t>обеспечивающие организацию учебной деятельности</a:t>
            </a:r>
            <a:r>
              <a:rPr lang="ru-RU" sz="1800" smtClean="0">
                <a:latin typeface="Arial" charset="0"/>
                <a:cs typeface="Arial" charset="0"/>
              </a:rPr>
              <a:t>:</a:t>
            </a:r>
          </a:p>
          <a:p>
            <a:pPr eaLnBrk="1" hangingPunct="1"/>
            <a:r>
              <a:rPr lang="ru-RU" sz="1800" u="sng" smtClean="0">
                <a:latin typeface="Arial" charset="0"/>
                <a:cs typeface="Arial" charset="0"/>
              </a:rPr>
              <a:t>целеполагание</a:t>
            </a:r>
            <a:r>
              <a:rPr lang="ru-RU" sz="1800" i="1" smtClean="0">
                <a:latin typeface="Arial" charset="0"/>
                <a:cs typeface="Arial" charset="0"/>
              </a:rPr>
              <a:t> </a:t>
            </a:r>
            <a:r>
              <a:rPr lang="ru-RU" sz="1800" smtClean="0">
                <a:latin typeface="Arial" charset="0"/>
                <a:cs typeface="Arial" charset="0"/>
              </a:rPr>
              <a:t>как постановка учебной задачи на основе соотнесения того, что уже известно и усвоено учащимся, и того, что ещё неизвестно; </a:t>
            </a:r>
          </a:p>
          <a:p>
            <a:pPr eaLnBrk="1" hangingPunct="1"/>
            <a:r>
              <a:rPr lang="ru-RU" sz="1800" u="sng" smtClean="0">
                <a:latin typeface="Arial" charset="0"/>
                <a:cs typeface="Arial" charset="0"/>
              </a:rPr>
              <a:t>планирование </a:t>
            </a:r>
            <a:r>
              <a:rPr lang="ru-RU" sz="1800" smtClean="0">
                <a:latin typeface="Arial" charset="0"/>
                <a:cs typeface="Arial" charset="0"/>
              </a:rPr>
              <a:t>— определение последовательности промежуточных целей с учётом конечного результата; </a:t>
            </a:r>
          </a:p>
          <a:p>
            <a:pPr eaLnBrk="1" hangingPunct="1"/>
            <a:r>
              <a:rPr lang="ru-RU" sz="1800" u="sng" smtClean="0">
                <a:latin typeface="Arial" charset="0"/>
                <a:cs typeface="Arial" charset="0"/>
              </a:rPr>
              <a:t>составление плана </a:t>
            </a:r>
            <a:r>
              <a:rPr lang="ru-RU" sz="1800" i="1" smtClean="0">
                <a:latin typeface="Arial" charset="0"/>
                <a:cs typeface="Arial" charset="0"/>
              </a:rPr>
              <a:t>и последовательности действий; </a:t>
            </a:r>
          </a:p>
          <a:p>
            <a:pPr eaLnBrk="1" hangingPunct="1"/>
            <a:r>
              <a:rPr lang="ru-RU" sz="1800" u="sng" smtClean="0">
                <a:latin typeface="Arial" charset="0"/>
                <a:cs typeface="Arial" charset="0"/>
              </a:rPr>
              <a:t>прогнозирование</a:t>
            </a:r>
            <a:r>
              <a:rPr lang="ru-RU" sz="1800" i="1" smtClean="0">
                <a:latin typeface="Arial" charset="0"/>
                <a:cs typeface="Arial" charset="0"/>
              </a:rPr>
              <a:t> </a:t>
            </a:r>
            <a:r>
              <a:rPr lang="ru-RU" sz="1800" smtClean="0">
                <a:latin typeface="Arial" charset="0"/>
                <a:cs typeface="Arial" charset="0"/>
              </a:rPr>
              <a:t>— предвосхищение результата и уровня усвоения, его временных характеристик; </a:t>
            </a:r>
          </a:p>
          <a:p>
            <a:pPr eaLnBrk="1" hangingPunct="1"/>
            <a:r>
              <a:rPr lang="ru-RU" sz="1800" u="sng" smtClean="0">
                <a:latin typeface="Arial" charset="0"/>
                <a:cs typeface="Arial" charset="0"/>
              </a:rPr>
              <a:t>контроль</a:t>
            </a:r>
            <a:r>
              <a:rPr lang="ru-RU" sz="1800" i="1" smtClean="0">
                <a:latin typeface="Arial" charset="0"/>
                <a:cs typeface="Arial" charset="0"/>
              </a:rPr>
              <a:t> </a:t>
            </a:r>
            <a:r>
              <a:rPr lang="ru-RU" sz="1800" smtClean="0">
                <a:latin typeface="Arial" charset="0"/>
                <a:cs typeface="Arial" charset="0"/>
              </a:rPr>
              <a:t>в форме сличения способа действия и его результата с заданным эталоном с целью обнаружения отклонений и отличий от эталона; </a:t>
            </a:r>
          </a:p>
          <a:p>
            <a:pPr eaLnBrk="1" hangingPunct="1"/>
            <a:r>
              <a:rPr lang="ru-RU" sz="1800" u="sng" smtClean="0">
                <a:latin typeface="Arial" charset="0"/>
                <a:cs typeface="Arial" charset="0"/>
              </a:rPr>
              <a:t>коррекция</a:t>
            </a:r>
            <a:r>
              <a:rPr lang="ru-RU" sz="1800" i="1" smtClean="0">
                <a:latin typeface="Arial" charset="0"/>
                <a:cs typeface="Arial" charset="0"/>
              </a:rPr>
              <a:t> </a:t>
            </a:r>
            <a:r>
              <a:rPr lang="ru-RU" sz="1800" smtClean="0">
                <a:latin typeface="Arial" charset="0"/>
                <a:cs typeface="Arial" charset="0"/>
              </a:rPr>
              <a:t>— внесение необходимых дополнений и корректив в план и способ действия в случае расхождения эталона с реальным действием и его продуктом; </a:t>
            </a:r>
          </a:p>
          <a:p>
            <a:pPr eaLnBrk="1" hangingPunct="1"/>
            <a:r>
              <a:rPr lang="ru-RU" sz="1800" u="sng" smtClean="0">
                <a:latin typeface="Arial" charset="0"/>
                <a:cs typeface="Arial" charset="0"/>
              </a:rPr>
              <a:t>оценка</a:t>
            </a:r>
            <a:r>
              <a:rPr lang="ru-RU" sz="1800" i="1" smtClean="0">
                <a:latin typeface="Arial" charset="0"/>
                <a:cs typeface="Arial" charset="0"/>
              </a:rPr>
              <a:t> </a:t>
            </a:r>
            <a:r>
              <a:rPr lang="ru-RU" sz="1800" smtClean="0">
                <a:latin typeface="Arial" charset="0"/>
                <a:cs typeface="Arial" charset="0"/>
              </a:rPr>
              <a:t>— выделение и осознание учащимся того, что уже усвоено и что ещё подлежит усвоению, осознание качества и уровня усвоения. </a:t>
            </a:r>
          </a:p>
          <a:p>
            <a:pPr eaLnBrk="1" hangingPunct="1"/>
            <a:r>
              <a:rPr lang="ru-RU" sz="1800" smtClean="0">
                <a:latin typeface="Arial" charset="0"/>
                <a:cs typeface="Arial" charset="0"/>
              </a:rPr>
              <a:t>Наконец, элементы волевой </a:t>
            </a:r>
            <a:r>
              <a:rPr lang="ru-RU" sz="1800" u="sng" smtClean="0">
                <a:latin typeface="Arial" charset="0"/>
                <a:cs typeface="Arial" charset="0"/>
              </a:rPr>
              <a:t>саморегуляции</a:t>
            </a:r>
            <a:r>
              <a:rPr lang="ru-RU" sz="1800" smtClean="0">
                <a:latin typeface="Arial" charset="0"/>
                <a:cs typeface="Arial" charset="0"/>
              </a:rPr>
              <a:t> как способности к мобилизации сил и энергии, волевому усилию — к выбору в ситуации мотивационного конфликта, к преодолению препятствий».</a:t>
            </a:r>
          </a:p>
          <a:p>
            <a:pPr eaLnBrk="1" hangingPunct="1">
              <a:buFont typeface="Arial" charset="0"/>
              <a:buNone/>
            </a:pPr>
            <a:endParaRPr lang="ru-RU" sz="1200" b="1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200" smtClean="0">
                <a:latin typeface="Arial" charset="0"/>
                <a:cs typeface="Arial" charset="0"/>
              </a:rPr>
              <a:t>Источник: Формирование универсальных учебных действий в основной школе: от действия к мысли. Система заданий. Пособие для учителя. Под редакцией А. Г. Асмолова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288" y="663575"/>
            <a:ext cx="8229600" cy="9239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/>
              <a:t>Регулятивные УУД</a:t>
            </a:r>
            <a:br>
              <a:rPr lang="ru-RU" b="1" dirty="0" smtClean="0"/>
            </a:br>
            <a:r>
              <a:rPr lang="ru-RU" sz="3600" dirty="0" smtClean="0"/>
              <a:t>(обобщенно)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288" y="2651125"/>
          <a:ext cx="8280918" cy="2901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4295"/>
                <a:gridCol w="2856317"/>
                <a:gridCol w="2760306"/>
              </a:tblGrid>
              <a:tr h="780288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Сохранение </a:t>
                      </a:r>
                    </a:p>
                    <a:p>
                      <a:pPr algn="ctr"/>
                      <a:r>
                        <a:rPr lang="ru-RU" sz="2200" dirty="0" smtClean="0"/>
                        <a:t>учебной задачи</a:t>
                      </a:r>
                      <a:endParaRPr lang="ru-RU" sz="2200" dirty="0"/>
                    </a:p>
                  </a:txBody>
                  <a:tcPr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Планирование </a:t>
                      </a:r>
                    </a:p>
                    <a:p>
                      <a:pPr algn="ctr"/>
                      <a:r>
                        <a:rPr lang="ru-RU" sz="2200" dirty="0" smtClean="0"/>
                        <a:t>и контроль учения</a:t>
                      </a:r>
                      <a:endParaRPr lang="ru-RU" sz="2200" dirty="0"/>
                    </a:p>
                  </a:txBody>
                  <a:tcPr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Коррекция </a:t>
                      </a:r>
                    </a:p>
                    <a:p>
                      <a:pPr algn="ctr"/>
                      <a:r>
                        <a:rPr lang="ru-RU" sz="2200" dirty="0" smtClean="0"/>
                        <a:t>деятельности</a:t>
                      </a:r>
                      <a:endParaRPr lang="ru-RU" sz="2200" dirty="0"/>
                    </a:p>
                  </a:txBody>
                  <a:tcPr marT="54864" marB="54864"/>
                </a:tc>
              </a:tr>
              <a:tr h="2121408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Понять задание</a:t>
                      </a:r>
                    </a:p>
                    <a:p>
                      <a:pPr algn="ctr"/>
                      <a:r>
                        <a:rPr lang="ru-RU" sz="2200" dirty="0" smtClean="0"/>
                        <a:t>Принять задание</a:t>
                      </a:r>
                    </a:p>
                    <a:p>
                      <a:pPr algn="ctr"/>
                      <a:r>
                        <a:rPr lang="ru-RU" sz="2200" dirty="0" smtClean="0"/>
                        <a:t>Приготовиться к работе</a:t>
                      </a:r>
                      <a:endParaRPr lang="ru-RU" sz="2200" dirty="0"/>
                    </a:p>
                  </a:txBody>
                  <a:tcPr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Планировать действия</a:t>
                      </a:r>
                    </a:p>
                    <a:p>
                      <a:pPr algn="ctr"/>
                      <a:r>
                        <a:rPr lang="ru-RU" sz="2200" dirty="0" smtClean="0"/>
                        <a:t>Осуществлять действия</a:t>
                      </a:r>
                    </a:p>
                    <a:p>
                      <a:pPr algn="ctr"/>
                      <a:r>
                        <a:rPr lang="ru-RU" sz="2200" dirty="0" smtClean="0"/>
                        <a:t>Оценивать результат</a:t>
                      </a:r>
                      <a:endParaRPr lang="ru-RU" sz="2200" dirty="0"/>
                    </a:p>
                  </a:txBody>
                  <a:tcPr marT="54864" marB="548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Принимать замечание</a:t>
                      </a:r>
                    </a:p>
                    <a:p>
                      <a:pPr algn="ctr"/>
                      <a:r>
                        <a:rPr lang="ru-RU" sz="2200" dirty="0" smtClean="0"/>
                        <a:t>Работать над ошибками</a:t>
                      </a:r>
                    </a:p>
                    <a:p>
                      <a:pPr algn="ctr"/>
                      <a:r>
                        <a:rPr lang="ru-RU" sz="2200" dirty="0" smtClean="0"/>
                        <a:t>Повторно действовать</a:t>
                      </a:r>
                      <a:endParaRPr lang="ru-RU" sz="2200" dirty="0"/>
                    </a:p>
                  </a:txBody>
                  <a:tcPr marT="54864" marB="54864"/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539750" y="5416550"/>
            <a:ext cx="8229600" cy="922338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ru-RU" sz="4700" dirty="0">
                <a:latin typeface="Arial" pitchFamily="34" charset="0"/>
                <a:ea typeface="+mj-ea"/>
                <a:cs typeface="Arial" pitchFamily="34" charset="0"/>
              </a:rPr>
              <a:t>Цитируется по статье </a:t>
            </a:r>
            <a:r>
              <a:rPr lang="ru-RU" sz="4700" dirty="0" err="1">
                <a:latin typeface="Arial" pitchFamily="34" charset="0"/>
                <a:ea typeface="+mj-ea"/>
                <a:cs typeface="Arial" pitchFamily="34" charset="0"/>
              </a:rPr>
              <a:t>Р.П.Мильруда</a:t>
            </a:r>
            <a:r>
              <a:rPr lang="ru-RU" sz="4700" dirty="0">
                <a:latin typeface="Arial" pitchFamily="34" charset="0"/>
                <a:ea typeface="+mj-ea"/>
                <a:cs typeface="Arial" pitchFamily="34" charset="0"/>
              </a:rPr>
              <a:t> </a:t>
            </a:r>
          </a:p>
          <a:p>
            <a:pPr>
              <a:lnSpc>
                <a:spcPct val="120000"/>
              </a:lnSpc>
              <a:defRPr/>
            </a:pPr>
            <a:r>
              <a:rPr lang="ru-RU" sz="4700" dirty="0">
                <a:latin typeface="Arial" pitchFamily="34" charset="0"/>
                <a:cs typeface="Arial" pitchFamily="34" charset="0"/>
              </a:rPr>
              <a:t>Универсальные учебные действия как сверхзадача обучения / Р. П. Мильруд // Научный диалог. — 2016. — № 1 (49). — С. 272—284.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Коммуникативные УУД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913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1.  Общение и взаимодействие с партнерами по совместной деятельности или обмену </a:t>
            </a:r>
            <a:r>
              <a:rPr lang="ru-RU" dirty="0" smtClean="0"/>
              <a:t>информацией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2.  Способность действовать с учетом позиции другого и уметь согласовывать свои действия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3.  Организация и планирование учебного сотрудничества с учителем и сверстниками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4.  Работа в группе (включая ситуацию учебного сотрудничества и проектные формы работы)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5.  Речевые действия как средства регуляции собственной деятельности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i="1" dirty="0"/>
          </a:p>
          <a:p>
            <a:pPr marL="0" indent="0" eaLnBrk="1" hangingPunct="1">
              <a:buFont typeface="Arial" charset="0"/>
              <a:buNone/>
              <a:defRPr/>
            </a:pPr>
            <a:endParaRPr lang="ru-RU" i="1" dirty="0"/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Урок, согласно требованиям ФГОС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altLang="ru-RU" dirty="0" err="1" smtClean="0"/>
              <a:t>Целеполагание</a:t>
            </a:r>
            <a:r>
              <a:rPr lang="ru-RU" altLang="ru-RU" dirty="0" smtClean="0"/>
              <a:t>;</a:t>
            </a:r>
          </a:p>
          <a:p>
            <a:pPr eaLnBrk="1" hangingPunct="1"/>
            <a:r>
              <a:rPr lang="ru-RU" altLang="ru-RU" dirty="0" smtClean="0"/>
              <a:t>Планирование действий на уроке (УУД, приемы проектного метода);</a:t>
            </a:r>
          </a:p>
          <a:p>
            <a:pPr eaLnBrk="1" hangingPunct="1"/>
            <a:r>
              <a:rPr lang="ru-RU" altLang="ru-RU" dirty="0" smtClean="0"/>
              <a:t>Работа с информацией, развитие критического мышления;</a:t>
            </a:r>
          </a:p>
          <a:p>
            <a:pPr eaLnBrk="1" hangingPunct="1"/>
            <a:r>
              <a:rPr lang="ru-RU" altLang="ru-RU" dirty="0" smtClean="0"/>
              <a:t>Взаимная оценка, самооценка, рефлексия.</a:t>
            </a:r>
          </a:p>
          <a:p>
            <a:endParaRPr lang="ru-RU" altLang="ru-RU" dirty="0" smtClean="0"/>
          </a:p>
          <a:p>
            <a:r>
              <a:rPr lang="ru-RU" altLang="ru-RU" dirty="0" smtClean="0"/>
              <a:t>Подробнее об уроке в соответствии с ФГОС - </a:t>
            </a:r>
            <a:r>
              <a:rPr lang="en-US" altLang="ru-RU" dirty="0" smtClean="0">
                <a:hlinkClick r:id="rId2"/>
              </a:rPr>
              <a:t>https://my.webinar.ru/record/876866/</a:t>
            </a:r>
            <a:r>
              <a:rPr lang="ru-RU" altLang="ru-RU" dirty="0" smtClean="0"/>
              <a:t> или </a:t>
            </a:r>
            <a:r>
              <a:rPr lang="en-US" altLang="ru-RU" dirty="0" smtClean="0">
                <a:hlinkClick r:id="rId3"/>
              </a:rPr>
              <a:t>https://my.webinar.ru/record/945336</a:t>
            </a:r>
            <a:r>
              <a:rPr lang="ru-RU" altLang="ru-RU" dirty="0" smtClean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6360" y="1188132"/>
            <a:ext cx="6768048" cy="388077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000" dirty="0" smtClean="0"/>
              <a:t>«В учении и творчестве все правила ни хороши, ни плохи – важен результат»</a:t>
            </a:r>
          </a:p>
          <a:p>
            <a:pPr marL="0" indent="0" algn="r">
              <a:buNone/>
            </a:pPr>
            <a:r>
              <a:rPr lang="ru-RU" sz="3200" i="1" dirty="0" smtClean="0"/>
              <a:t>А. де Сент-Экзюпери</a:t>
            </a:r>
            <a:endParaRPr lang="ru-RU" sz="3200" i="1" dirty="0"/>
          </a:p>
        </p:txBody>
      </p:sp>
    </p:spTree>
    <p:extLst>
      <p:ext uri="{BB962C8B-B14F-4D97-AF65-F5344CB8AC3E}">
        <p14:creationId xmlns="" xmlns:p14="http://schemas.microsoft.com/office/powerpoint/2010/main" val="1721761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Целеполагание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 начале урока;</a:t>
            </a:r>
          </a:p>
          <a:p>
            <a:pPr eaLnBrk="1" hangingPunct="1"/>
            <a:r>
              <a:rPr lang="ru-RU" altLang="ru-RU" smtClean="0"/>
              <a:t>Ученики с помощью учителя формулируют цель урока;</a:t>
            </a:r>
          </a:p>
          <a:p>
            <a:pPr eaLnBrk="1" hangingPunct="1"/>
            <a:r>
              <a:rPr lang="ru-RU" altLang="ru-RU" smtClean="0"/>
              <a:t>Опоры на заголовки, иллюстрации, аудиозаписи, видеозаписи.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666" y="101601"/>
            <a:ext cx="8367822" cy="449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Формирование УУД в процессе урока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91875390"/>
              </p:ext>
            </p:extLst>
          </p:nvPr>
        </p:nvGraphicFramePr>
        <p:xfrm>
          <a:off x="179512" y="764704"/>
          <a:ext cx="8742581" cy="59046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6"/>
                <a:gridCol w="4032448"/>
                <a:gridCol w="2405877"/>
              </a:tblGrid>
              <a:tr h="73257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Обязательная</a:t>
                      </a:r>
                      <a:r>
                        <a:rPr lang="ru-RU" sz="1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деятельность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Урок с учетом УУД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УУД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9767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Объявление 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темы урока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Формулируют сами учащиеся </a:t>
                      </a:r>
                      <a:r>
                        <a:rPr lang="ru-RU" sz="18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(учитель подводит учащихся к осознанию темы)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Познавательные </a:t>
                      </a: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коммуникативные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1465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Сообщение 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целей и задач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Формулируют сами учащиеся, определив границы знания и незнания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(учитель подводит учащихся к осознанию целей и задач)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Регулятивные, 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коммуникативные</a:t>
                      </a:r>
                    </a:p>
                  </a:txBody>
                  <a:tcPr marL="68580" marR="68580"/>
                </a:tc>
              </a:tr>
              <a:tr h="1109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Планирование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Планирование учащимися способов достижения намеченной цели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(учитель помогает, советует)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Регулятивные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</a:tr>
              <a:tr h="1621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Практическая 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учащихся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Учащиеся осуществляют учебные действия по намеченному плану (применяется групповой, индивидуальный методы)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(учитель консультирует)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Познавательные, регулятивные, коммуникативные</a:t>
                      </a: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38118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07558151"/>
              </p:ext>
            </p:extLst>
          </p:nvPr>
        </p:nvGraphicFramePr>
        <p:xfrm>
          <a:off x="179512" y="1124744"/>
          <a:ext cx="8726354" cy="55019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1888"/>
                <a:gridCol w="4446410"/>
                <a:gridCol w="2008056"/>
              </a:tblGrid>
              <a:tr h="7351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Обязательная</a:t>
                      </a:r>
                      <a:r>
                        <a:rPr lang="ru-RU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деятельность</a:t>
                      </a:r>
                      <a:endParaRPr lang="ru-RU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870" marR="10287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Урок с учетом УУД</a:t>
                      </a:r>
                      <a:endParaRPr lang="ru-RU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870" marR="10287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УУД</a:t>
                      </a:r>
                      <a:endParaRPr lang="ru-RU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2870" marR="102870" marT="137160" marB="137160"/>
                </a:tc>
              </a:tr>
              <a:tr h="11280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Осуществление </a:t>
                      </a: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контроля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Учащиеся осуществляют контроль (применяются формы самоконтроля, взаимоконтроля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  (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учитель консультирует)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Регулятивные,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коммуникативные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18000" marB="18000"/>
                </a:tc>
              </a:tr>
              <a:tr h="917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Осуществление </a:t>
                      </a: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коррекции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Учащиеся формулируют затруднения и осуществляют коррекцию самостоятельно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(учитель консультирует, советует, помогает)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Коммуникативные,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регулятивные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18000" marB="18000"/>
                </a:tc>
              </a:tr>
              <a:tr h="10419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Оценивание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учащихся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Учащиеся дают оценку деятельности по её результатам (</a:t>
                      </a:r>
                      <a:r>
                        <a:rPr lang="ru-RU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самооценивание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оценивание результатов деятельности товарищей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   (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учитель консультирует)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Регулятивные,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коммуникативные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18000" marB="18000"/>
                </a:tc>
              </a:tr>
              <a:tr h="6342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урока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Проводится рефлексия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Регулятивные,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коммуникативные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18000" marB="18000"/>
                </a:tc>
              </a:tr>
              <a:tr h="1017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Домашнее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задание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Учащиеся могут выбирать задание из предложенных учителем с учётом индивидуальных возможностей</a:t>
                      </a: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Познавательные, регулятивные, коммуникативные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18000" marB="1800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59" cy="807119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Формирование УУД в процессе урока </a:t>
            </a:r>
            <a:r>
              <a:rPr lang="ru-RU" sz="3600" dirty="0" smtClean="0"/>
              <a:t>(продолжение)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8028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err="1" smtClean="0"/>
              <a:t>Межпредметные</a:t>
            </a:r>
            <a:r>
              <a:rPr lang="ru-RU" dirty="0" smtClean="0"/>
              <a:t> понятия</a:t>
            </a:r>
          </a:p>
        </p:txBody>
      </p:sp>
      <p:sp>
        <p:nvSpPr>
          <p:cNvPr id="73731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125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определение метапредметных результатов входят «</a:t>
            </a:r>
            <a:r>
              <a:rPr lang="ru-RU" dirty="0" err="1" smtClean="0"/>
              <a:t>межпредметные</a:t>
            </a:r>
            <a:r>
              <a:rPr lang="ru-RU" dirty="0" smtClean="0"/>
              <a:t> понятия».</a:t>
            </a:r>
          </a:p>
          <a:p>
            <a:r>
              <a:rPr lang="ru-RU" dirty="0" smtClean="0"/>
              <a:t>К ним относятся: читательская компетенция, работа с информацией, проектная деятельность.</a:t>
            </a:r>
          </a:p>
          <a:p>
            <a:r>
              <a:rPr lang="ru-RU" dirty="0" smtClean="0"/>
              <a:t>Использование проектной деятельности на уроке позволяет достигать метапредметных результатов ФГОС, а также достигать личностных и предметных результатов.</a:t>
            </a:r>
          </a:p>
          <a:p>
            <a:endParaRPr lang="ru-RU" dirty="0" smtClean="0"/>
          </a:p>
          <a:p>
            <a:r>
              <a:rPr lang="ru-RU" dirty="0" smtClean="0"/>
              <a:t>Подробнее о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понятиях: </a:t>
            </a:r>
            <a:r>
              <a:rPr lang="en-US" dirty="0" smtClean="0">
                <a:hlinkClick r:id="rId2"/>
              </a:rPr>
              <a:t>https://my.webinar.ru/record/893598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>
                <a:hlinkClick r:id="rId3"/>
              </a:rPr>
              <a:t>https://my.webinar.ru/record/890430</a:t>
            </a:r>
            <a:endParaRPr lang="ru-RU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Технологии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Проектное обучение</a:t>
            </a:r>
          </a:p>
          <a:p>
            <a:r>
              <a:rPr lang="ru-RU" dirty="0" smtClean="0"/>
              <a:t>Развитие критического мышления</a:t>
            </a:r>
          </a:p>
          <a:p>
            <a:r>
              <a:rPr lang="ru-RU" dirty="0" smtClean="0"/>
              <a:t>Формирование ИКТ-компетенции</a:t>
            </a:r>
          </a:p>
          <a:p>
            <a:r>
              <a:rPr lang="en-US" dirty="0" smtClean="0"/>
              <a:t>Flipped Classroom</a:t>
            </a:r>
          </a:p>
          <a:p>
            <a:r>
              <a:rPr lang="en-US" dirty="0" smtClean="0"/>
              <a:t>Blended learning</a:t>
            </a:r>
            <a:endParaRPr lang="ru-RU" dirty="0" smtClean="0"/>
          </a:p>
          <a:p>
            <a:r>
              <a:rPr lang="ru-RU" dirty="0" err="1" smtClean="0"/>
              <a:t>Портфолио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Проектная технология – что это?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Это технология, создающая оптимальные условия для функционирования </a:t>
            </a:r>
            <a:r>
              <a:rPr lang="ru-RU" u="sng" dirty="0" smtClean="0"/>
              <a:t>иноязычного общения</a:t>
            </a:r>
            <a:r>
              <a:rPr lang="ru-RU" dirty="0" smtClean="0"/>
              <a:t>. Оно обслуживает подготовительную работу над проектом, без общения невозможна совместная деятельность школьников по его воплощению в жизнь, когда учащиеся ведут </a:t>
            </a:r>
            <a:r>
              <a:rPr lang="ru-RU" u="sng" dirty="0" smtClean="0"/>
              <a:t>поиск</a:t>
            </a:r>
            <a:r>
              <a:rPr lang="ru-RU" dirty="0" smtClean="0"/>
              <a:t> новой интересной </a:t>
            </a:r>
            <a:r>
              <a:rPr lang="ru-RU" u="sng" dirty="0" smtClean="0"/>
              <a:t>информации</a:t>
            </a:r>
            <a:r>
              <a:rPr lang="ru-RU" dirty="0" smtClean="0"/>
              <a:t>, её </a:t>
            </a:r>
            <a:r>
              <a:rPr lang="ru-RU" u="sng" dirty="0" smtClean="0"/>
              <a:t>отбор</a:t>
            </a:r>
            <a:r>
              <a:rPr lang="ru-RU" dirty="0" smtClean="0"/>
              <a:t> и </a:t>
            </a:r>
            <a:r>
              <a:rPr lang="ru-RU" u="sng" dirty="0" smtClean="0"/>
              <a:t>оформление</a:t>
            </a:r>
            <a:r>
              <a:rPr lang="ru-RU" dirty="0" smtClean="0"/>
              <a:t>, а также </a:t>
            </a:r>
            <a:r>
              <a:rPr lang="ru-RU" u="sng" dirty="0" smtClean="0"/>
              <a:t>подведение итогов</a:t>
            </a:r>
            <a:r>
              <a:rPr lang="ru-RU" dirty="0" smtClean="0"/>
              <a:t> проектной деятельности в ходе </a:t>
            </a:r>
            <a:r>
              <a:rPr lang="ru-RU" u="sng" dirty="0" smtClean="0"/>
              <a:t>активного обсуждения </a:t>
            </a:r>
            <a:r>
              <a:rPr lang="ru-RU" dirty="0" smtClean="0"/>
              <a:t>достоинств и недостатков собранных материалов (С.С.Куклина).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 проектов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435280" cy="4525963"/>
          </a:xfrm>
        </p:spPr>
        <p:txBody>
          <a:bodyPr/>
          <a:lstStyle/>
          <a:p>
            <a:r>
              <a:rPr lang="ru-RU" dirty="0" smtClean="0"/>
              <a:t>Это метод, в основе которого лежит </a:t>
            </a:r>
            <a:r>
              <a:rPr lang="ru-RU" u="sng" dirty="0" smtClean="0"/>
              <a:t>развитие познавательных навыков</a:t>
            </a:r>
            <a:r>
              <a:rPr lang="ru-RU" dirty="0" smtClean="0"/>
              <a:t> учащихся, умений самостоятельно</a:t>
            </a:r>
            <a:r>
              <a:rPr lang="ru-RU" u="sng" dirty="0" smtClean="0"/>
              <a:t> конструировать свои знания</a:t>
            </a:r>
            <a:r>
              <a:rPr lang="ru-RU" dirty="0" smtClean="0"/>
              <a:t>, </a:t>
            </a:r>
            <a:r>
              <a:rPr lang="ru-RU" u="sng" dirty="0" smtClean="0"/>
              <a:t>ориентироваться в информационном пространстве</a:t>
            </a:r>
            <a:r>
              <a:rPr lang="ru-RU" dirty="0" smtClean="0"/>
              <a:t>, развитие </a:t>
            </a:r>
            <a:r>
              <a:rPr lang="ru-RU" u="sng" dirty="0" smtClean="0"/>
              <a:t>критического мышления</a:t>
            </a:r>
            <a:r>
              <a:rPr lang="ru-RU" dirty="0" smtClean="0"/>
              <a:t> (</a:t>
            </a:r>
            <a:r>
              <a:rPr lang="ru-RU" dirty="0" err="1" smtClean="0"/>
              <a:t>М.В.Буланова-Топоркова</a:t>
            </a:r>
            <a:r>
              <a:rPr lang="ru-RU" dirty="0" smtClean="0"/>
              <a:t>, </a:t>
            </a:r>
            <a:r>
              <a:rPr lang="ru-RU" dirty="0" err="1" smtClean="0"/>
              <a:t>А.В.Духавнева</a:t>
            </a:r>
            <a:r>
              <a:rPr lang="ru-RU" dirty="0" smtClean="0"/>
              <a:t>, </a:t>
            </a:r>
            <a:r>
              <a:rPr lang="ru-RU" dirty="0" err="1" smtClean="0"/>
              <a:t>В.С.Кукушин</a:t>
            </a:r>
            <a:r>
              <a:rPr lang="ru-RU" dirty="0" smtClean="0"/>
              <a:t>, Г.В.Сучков).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 истории вопроса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12701" cy="5040560"/>
          </a:xfrm>
        </p:spPr>
        <p:txBody>
          <a:bodyPr>
            <a:normAutofit fontScale="92500"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Начало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XX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века (США) – возник метод проектов (Джон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Дьюи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и его ученик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У.Килпатрик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1918 г. – статья Уильяма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Килпатрика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«Метод проектов».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1905 г. (Россия) – под руководством Станислава Теофиловича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Шацкого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организована группа сотрудников, пропагандирующая метод проектов среди российских педагогов.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Послереволюционный период – по инициативе Надежды Константиновны Крупской метод широко применяется.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1931 г. – метод осужден как чуждый советской школе и не использовался вплоть до 80-х годов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XX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века.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начале 90-х метод проектов вернулся в российские школы (профессор Евгения Семеновна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Полат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910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4500" b="1" dirty="0" smtClean="0"/>
              <a:t>Зачем нужен метод проектов?</a:t>
            </a:r>
            <a:endParaRPr lang="ru-RU" sz="45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591" y="1435352"/>
            <a:ext cx="8745409" cy="41044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Он нужен, чтобы: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учащихся самостоятельному критическому мышлению, умению работать с информацией;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размышлять, опираясь на знание фактов, закономерностей науки, делать обоснованные выводы;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принимать самостоятельные аргументированные решения;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научить работать в команде, выполняя разные социальные роли.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60909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9512" y="115888"/>
            <a:ext cx="8784976" cy="936625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/>
              <a:t>Особенности проектной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8040" y="1340768"/>
            <a:ext cx="8229600" cy="521811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Разнообразие </a:t>
            </a:r>
            <a:r>
              <a:rPr lang="ru-RU" dirty="0" smtClean="0"/>
              <a:t>тем, заданий, видов деятельности и способов взаимодействия;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Аутентичность</a:t>
            </a:r>
            <a:r>
              <a:rPr lang="ru-RU" dirty="0" smtClean="0"/>
              <a:t> языкового материала, задания, события и </a:t>
            </a:r>
            <a:r>
              <a:rPr lang="ru-RU" u="sng" dirty="0" smtClean="0"/>
              <a:t>опыта учащихся</a:t>
            </a:r>
            <a:r>
              <a:rPr lang="ru-RU" dirty="0" smtClean="0"/>
              <a:t>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Взаимосвязь</a:t>
            </a:r>
            <a:r>
              <a:rPr lang="ru-RU" dirty="0" smtClean="0"/>
              <a:t> учебного материала с опытом и потребностями учащихся;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Личностная </a:t>
            </a:r>
            <a:r>
              <a:rPr lang="ru-RU" u="sng" dirty="0" smtClean="0"/>
              <a:t>вовлеченность</a:t>
            </a:r>
            <a:r>
              <a:rPr lang="ru-RU" dirty="0" smtClean="0"/>
              <a:t> и удовольствие от работы;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Повышение мотивации</a:t>
            </a:r>
            <a:r>
              <a:rPr lang="ru-RU" dirty="0" smtClean="0"/>
              <a:t>, создание ситуации успеха;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Расширение словарного запаса </a:t>
            </a:r>
            <a:r>
              <a:rPr lang="ru-RU" dirty="0" smtClean="0"/>
              <a:t>учащихся и употребление его в значимом контексте.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22793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Модернизация содержания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Преемственность в обучении:</a:t>
            </a:r>
          </a:p>
          <a:p>
            <a:r>
              <a:rPr lang="ru-RU" dirty="0" smtClean="0">
                <a:hlinkClick r:id="rId2"/>
              </a:rPr>
              <a:t>ФГОС ДО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ФГОС НОО </a:t>
            </a:r>
            <a:r>
              <a:rPr lang="ru-RU" sz="2300" dirty="0" smtClean="0"/>
              <a:t>(с изменениями от 2016 г. - </a:t>
            </a:r>
            <a:r>
              <a:rPr lang="en-US" sz="2300" dirty="0" smtClean="0">
                <a:hlinkClick r:id="rId4"/>
              </a:rPr>
              <a:t>http://</a:t>
            </a:r>
            <a:r>
              <a:rPr lang="ru-RU" sz="2300" dirty="0" err="1" smtClean="0">
                <a:hlinkClick r:id="rId4"/>
              </a:rPr>
              <a:t>минобрнауки.рф</a:t>
            </a:r>
            <a:r>
              <a:rPr lang="ru-RU" sz="2300" dirty="0" smtClean="0">
                <a:hlinkClick r:id="rId4"/>
              </a:rPr>
              <a:t>/%</a:t>
            </a:r>
            <a:r>
              <a:rPr lang="en-US" sz="2300" dirty="0" smtClean="0">
                <a:hlinkClick r:id="rId4"/>
              </a:rPr>
              <a:t>D0%B4%D0%BE%D0%BA%D1%83%D0%BC%D0%B5%D0%BD%D1%82%D1%8B/8033/%D1%84%D0%B0%D0%B9%D0%BB/7256/Prikaz_%E2%84%96_1576_ot_31.12.2015.pdf</a:t>
            </a:r>
            <a:r>
              <a:rPr lang="ru-RU" sz="2300" dirty="0" smtClean="0"/>
              <a:t> )</a:t>
            </a:r>
          </a:p>
          <a:p>
            <a:r>
              <a:rPr lang="ru-RU" dirty="0" smtClean="0">
                <a:hlinkClick r:id="rId5"/>
              </a:rPr>
              <a:t>ФГОС ООО </a:t>
            </a:r>
            <a:r>
              <a:rPr lang="ru-RU" sz="2100" dirty="0" smtClean="0"/>
              <a:t>(с изменениями от 2016 г. - </a:t>
            </a:r>
            <a:r>
              <a:rPr lang="en-US" sz="2100" dirty="0" smtClean="0">
                <a:hlinkClick r:id="rId6"/>
              </a:rPr>
              <a:t>http://</a:t>
            </a:r>
            <a:r>
              <a:rPr lang="ru-RU" sz="2100" dirty="0" err="1" smtClean="0">
                <a:hlinkClick r:id="rId6"/>
              </a:rPr>
              <a:t>минобрнауки.рф</a:t>
            </a:r>
            <a:r>
              <a:rPr lang="ru-RU" sz="2100" dirty="0" smtClean="0">
                <a:hlinkClick r:id="rId6"/>
              </a:rPr>
              <a:t>/документы/8034/файл/7257/</a:t>
            </a:r>
            <a:r>
              <a:rPr lang="en-US" sz="2100" dirty="0" smtClean="0">
                <a:hlinkClick r:id="rId6"/>
              </a:rPr>
              <a:t>Prikaz_№_1577_ot_31.12.2015.pdf</a:t>
            </a:r>
            <a:r>
              <a:rPr lang="ru-RU" sz="2100" dirty="0" smtClean="0">
                <a:hlinkClick r:id="rId6"/>
              </a:rPr>
              <a:t> </a:t>
            </a:r>
            <a:r>
              <a:rPr lang="ru-RU" sz="2100" dirty="0" smtClean="0"/>
              <a:t>)</a:t>
            </a:r>
          </a:p>
          <a:p>
            <a:r>
              <a:rPr lang="ru-RU" dirty="0" smtClean="0">
                <a:hlinkClick r:id="rId7"/>
              </a:rPr>
              <a:t>ФГОС С(П)О</a:t>
            </a:r>
            <a:endParaRPr lang="ru-RU" dirty="0" smtClean="0"/>
          </a:p>
          <a:p>
            <a:r>
              <a:rPr lang="ru-RU" dirty="0" smtClean="0"/>
              <a:t>+ спец </a:t>
            </a:r>
            <a:r>
              <a:rPr lang="ru-RU" dirty="0" err="1" smtClean="0"/>
              <a:t>ФГОС-ы</a:t>
            </a:r>
            <a:r>
              <a:rPr lang="ru-RU" dirty="0" smtClean="0"/>
              <a:t> для обучающихся </a:t>
            </a:r>
            <a:r>
              <a:rPr lang="ru-RU" dirty="0" smtClean="0">
                <a:hlinkClick r:id="rId8"/>
              </a:rPr>
              <a:t>с ОВЗ</a:t>
            </a:r>
            <a:r>
              <a:rPr lang="en-US" dirty="0" smtClean="0">
                <a:hlinkClick r:id="rId8"/>
              </a:rPr>
              <a:t> </a:t>
            </a:r>
            <a:r>
              <a:rPr lang="ru-RU" dirty="0" smtClean="0"/>
              <a:t>и </a:t>
            </a:r>
            <a:r>
              <a:rPr lang="ru-RU" dirty="0" smtClean="0">
                <a:hlinkClick r:id="rId9"/>
              </a:rPr>
              <a:t>с интеллектуальными нарушениями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246144" cy="66913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Типология проектов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078" y="2671335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Исследовательская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08080" y="3595155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Поисковая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96081" y="2805127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Творческая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6265" y="4373230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Ролевая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80112" y="4725144"/>
            <a:ext cx="3124572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Практико-ориентированная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6538" y="1113852"/>
            <a:ext cx="5957251" cy="137341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Доминирующая в проекте деятельность:</a:t>
            </a:r>
          </a:p>
        </p:txBody>
      </p:sp>
    </p:spTree>
    <p:extLst>
      <p:ext uri="{BB962C8B-B14F-4D97-AF65-F5344CB8AC3E}">
        <p14:creationId xmlns="" xmlns:p14="http://schemas.microsoft.com/office/powerpoint/2010/main" val="40981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38834" y="1772816"/>
            <a:ext cx="5055692" cy="14681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Предметно-содержательная область: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3789040"/>
            <a:ext cx="3886607" cy="15841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Монопроект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рамках одной области знаний)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58207" y="3789040"/>
            <a:ext cx="3888671" cy="158417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Межпредметный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проект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43608" y="260648"/>
            <a:ext cx="7246144" cy="669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dirty="0" smtClean="0"/>
              <a:t>Типология проектов</a:t>
            </a:r>
          </a:p>
        </p:txBody>
      </p:sp>
    </p:spTree>
    <p:extLst>
      <p:ext uri="{BB962C8B-B14F-4D97-AF65-F5344CB8AC3E}">
        <p14:creationId xmlns="" xmlns:p14="http://schemas.microsoft.com/office/powerpoint/2010/main" val="219276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23360" y="1757925"/>
            <a:ext cx="5511334" cy="11863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Количество участников проекта: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3353151"/>
            <a:ext cx="2890689" cy="96306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Индивидуальный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71800" y="4725144"/>
            <a:ext cx="2890689" cy="96306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Парный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6111" y="3645024"/>
            <a:ext cx="2890689" cy="96306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Групповой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43608" y="260648"/>
            <a:ext cx="7246144" cy="669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dirty="0" smtClean="0"/>
              <a:t>Типология проектов</a:t>
            </a:r>
          </a:p>
        </p:txBody>
      </p:sp>
    </p:spTree>
    <p:extLst>
      <p:ext uri="{BB962C8B-B14F-4D97-AF65-F5344CB8AC3E}">
        <p14:creationId xmlns="" xmlns:p14="http://schemas.microsoft.com/office/powerpoint/2010/main" val="322169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75656" y="1734281"/>
            <a:ext cx="5942923" cy="132310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Продолжительность проекта: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3374031"/>
            <a:ext cx="3117057" cy="132310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Краткосрочный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16949" y="5013781"/>
            <a:ext cx="3252725" cy="137462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Среднесрочный</a:t>
            </a:r>
          </a:p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(от месяца до полугода)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44026" y="3600923"/>
            <a:ext cx="3117057" cy="132310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Долгосрочный</a:t>
            </a:r>
          </a:p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(более полугода)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3608" y="260648"/>
            <a:ext cx="7246144" cy="669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dirty="0" smtClean="0"/>
              <a:t>Типология проектов</a:t>
            </a:r>
          </a:p>
        </p:txBody>
      </p:sp>
    </p:spTree>
    <p:extLst>
      <p:ext uri="{BB962C8B-B14F-4D97-AF65-F5344CB8AC3E}">
        <p14:creationId xmlns="" xmlns:p14="http://schemas.microsoft.com/office/powerpoint/2010/main" val="398560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936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Организация работы (</a:t>
            </a:r>
            <a:r>
              <a:rPr lang="en-US" dirty="0" smtClean="0"/>
              <a:t>“HE.ru” 5 </a:t>
            </a:r>
            <a:r>
              <a:rPr lang="ru-RU" dirty="0" err="1" smtClean="0"/>
              <a:t>кл</a:t>
            </a:r>
            <a:r>
              <a:rPr lang="ru-RU" dirty="0" smtClean="0"/>
              <a:t>.)</a:t>
            </a:r>
          </a:p>
        </p:txBody>
      </p:sp>
      <p:pic>
        <p:nvPicPr>
          <p:cNvPr id="26627" name="Picture 2" descr="C:\Documents and Settings\alexeyvk\Рабочий стол\Проектная деятельность\HEru5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913" y="930275"/>
            <a:ext cx="6840537" cy="5684838"/>
          </a:xfrm>
          <a:noFill/>
        </p:spPr>
      </p:pic>
    </p:spTree>
    <p:extLst>
      <p:ext uri="{BB962C8B-B14F-4D97-AF65-F5344CB8AC3E}">
        <p14:creationId xmlns="" xmlns:p14="http://schemas.microsoft.com/office/powerpoint/2010/main" val="25017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850900"/>
          </a:xfrm>
        </p:spPr>
        <p:txBody>
          <a:bodyPr/>
          <a:lstStyle/>
          <a:p>
            <a:r>
              <a:rPr lang="ru-RU" altLang="ru-RU" sz="3600" smtClean="0"/>
              <a:t>Организация работы, опоры (</a:t>
            </a:r>
            <a:r>
              <a:rPr lang="en-US" altLang="ru-RU" sz="3600" smtClean="0"/>
              <a:t>“HE.ru” 5 </a:t>
            </a:r>
            <a:r>
              <a:rPr lang="ru-RU" altLang="ru-RU" sz="3600" smtClean="0"/>
              <a:t>кл.)</a:t>
            </a: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908050"/>
            <a:ext cx="4248150" cy="5821363"/>
          </a:xfrm>
          <a:noFill/>
        </p:spPr>
      </p:pic>
      <p:pic>
        <p:nvPicPr>
          <p:cNvPr id="2765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866775"/>
            <a:ext cx="4249737" cy="5857875"/>
          </a:xfrm>
          <a:noFill/>
        </p:spPr>
      </p:pic>
    </p:spTree>
    <p:extLst>
      <p:ext uri="{BB962C8B-B14F-4D97-AF65-F5344CB8AC3E}">
        <p14:creationId xmlns="" xmlns:p14="http://schemas.microsoft.com/office/powerpoint/2010/main" val="315913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8979620" cy="6076278"/>
          </a:xfrm>
          <a:noFill/>
        </p:spPr>
      </p:pic>
      <p:pic>
        <p:nvPicPr>
          <p:cNvPr id="135170" name="Picture 2" descr="http://www.titul.ru/central/pickup.php?s=www_titul_ru&amp;i=xh0wcolcknuaonkn8d5xd2d2oenj8nr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501776" cy="1988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065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www.englishteachers.ru/uploadedfiles/waresimgs/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162175" cy="2838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8639"/>
            <a:ext cx="4745732" cy="651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" y="4005064"/>
            <a:ext cx="9174419" cy="1410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9469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63"/>
            <a:ext cx="6462818" cy="249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927966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818"/>
          <a:stretch/>
        </p:blipFill>
        <p:spPr>
          <a:xfrm>
            <a:off x="2650314" y="1712076"/>
            <a:ext cx="5841693" cy="5125031"/>
          </a:xfrm>
          <a:noFill/>
        </p:spPr>
      </p:pic>
    </p:spTree>
    <p:extLst>
      <p:ext uri="{BB962C8B-B14F-4D97-AF65-F5344CB8AC3E}">
        <p14:creationId xmlns="" xmlns:p14="http://schemas.microsoft.com/office/powerpoint/2010/main" val="16687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00926672"/>
              </p:ext>
            </p:extLst>
          </p:nvPr>
        </p:nvGraphicFramePr>
        <p:xfrm>
          <a:off x="87086" y="116632"/>
          <a:ext cx="8877402" cy="658191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676541"/>
                <a:gridCol w="6200861"/>
              </a:tblGrid>
              <a:tr h="6379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Планируемые результаты ФГОС</a:t>
                      </a: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Умения,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формируемые в процессе выполнения 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проектов</a:t>
                      </a:r>
                    </a:p>
                    <a:p>
                      <a:pPr algn="ctr"/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</a:tr>
              <a:tr h="14386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Личностные</a:t>
                      </a:r>
                    </a:p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умений достигать взаимопонимания и согласия (межличностная коммуникация), повышение мотивации учащихся, развитие творческих способностей детей,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азвитие личностных качеств: доброжелательности, толерантности, любознательности, патриотизма, формирование основ гражданской идентичности.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</a:tr>
              <a:tr h="2914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Метапредметные</a:t>
                      </a:r>
                    </a:p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работать с информацией,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текстом;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 анализировать информацию, делать обобщения, выводы; умение работать с разнообразными справочными материалами;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вести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исследовательскую деятельность, взаимодействовать со сверстниками и взрослыми в учебной деятельности; 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генерировать идеи, находить не один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выход;</a:t>
                      </a:r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планировать свою деятельность, прогнозировать последствия;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 контроля, самоконтроля, взаимоконтроля;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информационной и компьютерной компетенции.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</a:tr>
              <a:tr h="1417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Предметные</a:t>
                      </a:r>
                    </a:p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Использование видов речевой деятельности  в знакомых для школьников ситуациях для решения задач на изучаемом языке,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умений представить результаты своей работы на изучаемом языке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84" marB="34284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013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03648" y="1196752"/>
          <a:ext cx="65527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Что изменилось?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Структура школьного проекта</a:t>
            </a:r>
            <a:br>
              <a:rPr lang="ru-RU" b="1" dirty="0" smtClean="0"/>
            </a:br>
            <a:r>
              <a:rPr lang="ru-RU" sz="3600" dirty="0" smtClean="0"/>
              <a:t>(по К.Н. Поливановой)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853136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Анализ ситуации, формулирование замысла, цели </a:t>
            </a:r>
            <a:r>
              <a:rPr lang="ru-RU" dirty="0" smtClean="0"/>
              <a:t>(т.е. формулирование идеи, конкретизация проблемы, выдвижение гипотез, перевод проблемы в задачу / серию задач).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Выполнение (реализация проекта)</a:t>
            </a:r>
            <a:r>
              <a:rPr lang="ru-RU" dirty="0" smtClean="0"/>
              <a:t>, т.е. планирование этапов, обсуждение возможных средств решения задач, реализация проекта.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Подготовка итогового продукта </a:t>
            </a:r>
            <a:r>
              <a:rPr lang="ru-RU" dirty="0" smtClean="0"/>
              <a:t>(т.е. обсуждение способов оформления конечного результата; сбор, систематизация полученных результатов; подведение итогов, оформление, презентация).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792162"/>
          </a:xfrm>
        </p:spPr>
        <p:txBody>
          <a:bodyPr/>
          <a:lstStyle/>
          <a:p>
            <a:pPr eaLnBrk="1" hangingPunct="1"/>
            <a:r>
              <a:rPr lang="ru-RU" altLang="ru-RU" smtClean="0"/>
              <a:t>Организация проектной работы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850" y="908050"/>
          <a:ext cx="8518402" cy="56800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59201"/>
                <a:gridCol w="4259201"/>
              </a:tblGrid>
              <a:tr h="37088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Этап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Результаты ФГОС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91450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Подготовка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Развитие</a:t>
                      </a:r>
                      <a:r>
                        <a:rPr lang="ru-RU" sz="1800" baseline="0" dirty="0" smtClean="0"/>
                        <a:t> мотивации, получение знаний из других предметных сфер, получение предметных знаний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91450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Планирование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Развитие умений взаимодействия со сверстниками, организация своей деятельности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91450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Выполнение проекта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Развитие исследовательских умений, развитие творческих способностей, развитие речевых умений,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37088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Мониторинг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Развитие умений самоконтроля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64015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конечного продукта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Развитие творческих способностей, развитие предметных умений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91450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Презентация результатов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Развитие предметных умений,</a:t>
                      </a:r>
                      <a:r>
                        <a:rPr lang="ru-RU" sz="1800" baseline="0" dirty="0" smtClean="0"/>
                        <a:t> развитие умений взаимодействовать  со сверстниками и взрослыми</a:t>
                      </a:r>
                      <a:endParaRPr lang="ru-RU" sz="1800" dirty="0"/>
                    </a:p>
                  </a:txBody>
                  <a:tcPr marT="45725" marB="45725"/>
                </a:tc>
              </a:tr>
              <a:tr h="64015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Оценивание проекта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Развитие умений самоконтроля и контроля</a:t>
                      </a:r>
                      <a:endParaRPr lang="ru-RU" sz="1800" dirty="0"/>
                    </a:p>
                  </a:txBody>
                  <a:tcPr marT="45725" marB="457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Оценивание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Самооценка на основе </a:t>
            </a:r>
            <a:r>
              <a:rPr lang="en-US" dirty="0" smtClean="0"/>
              <a:t>self-evaluation card </a:t>
            </a:r>
            <a:r>
              <a:rPr lang="ru-RU" dirty="0" smtClean="0"/>
              <a:t>или иной опоры;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Оценка учителем по заранее объявленным критериям;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Оценка-конкурс (номинации: самый красивый проект, самый информативный проект, самый хороший язык и т.д.)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Итоговое обсуждение проекта (рефлексия): что понравилось? Чему научились? Что теперь могут делать с помощью английского языка?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6984776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Оценивание проекта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208088"/>
            <a:ext cx="4032250" cy="5486400"/>
          </a:xfrm>
          <a:noFill/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3928" y="2492896"/>
            <a:ext cx="5100820" cy="2016224"/>
          </a:xfrm>
          <a:noFill/>
        </p:spPr>
      </p:pic>
      <p:sp>
        <p:nvSpPr>
          <p:cNvPr id="11" name="Стрелка вправо 10"/>
          <p:cNvSpPr/>
          <p:nvPr/>
        </p:nvSpPr>
        <p:spPr>
          <a:xfrm rot="19071210">
            <a:off x="3143250" y="4948238"/>
            <a:ext cx="2519363" cy="36036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2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88640"/>
            <a:ext cx="1547664" cy="2099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0217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Оценивание проекта</a:t>
            </a:r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484313"/>
            <a:ext cx="7808912" cy="4465637"/>
          </a:xfrm>
          <a:noFill/>
        </p:spPr>
      </p:pic>
      <p:pic>
        <p:nvPicPr>
          <p:cNvPr id="4" name="Picture 2" descr="https://www.englishteachers.ru/uploadedfiles/waresimgs/2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0648"/>
            <a:ext cx="1594261" cy="21561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038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64096"/>
          </a:xfrm>
        </p:spPr>
        <p:txBody>
          <a:bodyPr/>
          <a:lstStyle/>
          <a:p>
            <a:r>
              <a:rPr lang="ru-RU" b="1" dirty="0" smtClean="0"/>
              <a:t>Идеи для проектов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640960" cy="5589240"/>
          </a:xfrm>
        </p:spPr>
        <p:txBody>
          <a:bodyPr>
            <a:noAutofit/>
          </a:bodyPr>
          <a:lstStyle/>
          <a:p>
            <a:pPr fontAlgn="t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Реклама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(реального или выдуманного продукта, например реклама своего учебника или пособия). – использование ИКТ, использование собственного опыта, подготовка выступления и др. 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fontAlgn="t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Автобиография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(написать свою биографию, объединить все биографии в один альбом класса) – Развитие умения письма. </a:t>
            </a:r>
          </a:p>
          <a:p>
            <a:pPr fontAlgn="t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Биография известного человека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(как информационный проект – если личность уже изученная, или как исследовательский – если личность недостаточно известная) – поиск информации, использование ИКТ, развитие письменной речи. </a:t>
            </a:r>
          </a:p>
          <a:p>
            <a:pPr fontAlgn="t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Блог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(ведение своего блога, посвященного какой-то проблеме) – если нет возможностей ИКТ, то блог можно перенести на бумагу.  </a:t>
            </a:r>
          </a:p>
          <a:p>
            <a:pPr fontAlgn="t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Настольная игра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(выдуманная школьниками настольная игра, с новыми правилами)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endParaRPr lang="en-US" sz="2200" b="1" dirty="0" smtClean="0">
              <a:latin typeface="Arial" pitchFamily="34" charset="0"/>
              <a:cs typeface="Arial" pitchFamily="34" charset="0"/>
            </a:endParaRPr>
          </a:p>
          <a:p>
            <a:pPr fontAlgn="t"/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Autofit/>
          </a:bodyPr>
          <a:lstStyle/>
          <a:p>
            <a:r>
              <a:rPr lang="en-US" sz="1400" dirty="0" smtClean="0">
                <a:hlinkClick r:id="rId2"/>
              </a:rPr>
              <a:t>https://i.pinimg.com/originals/b5/e7/b5/b5e7b563ab562c525ab4970da9e0b1cc.jpg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board game made by ki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7280"/>
            <a:ext cx="867666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90066"/>
          </a:xfrm>
        </p:spPr>
        <p:txBody>
          <a:bodyPr>
            <a:noAutofit/>
          </a:bodyPr>
          <a:lstStyle/>
          <a:p>
            <a:r>
              <a:rPr lang="en-US" sz="1800" dirty="0" smtClean="0">
                <a:hlinkClick r:id="rId2"/>
              </a:rPr>
              <a:t>http://2o7fsh4anuayrnrhe3us6v71-wpengine.netdna-ssl.com/wp-content/uploads/2017/09/Make-It-Board-Games.jpg</a:t>
            </a:r>
            <a:r>
              <a:rPr lang="en-US" sz="1800" dirty="0" smtClean="0"/>
              <a:t> 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3970" name="Picture 2" descr="Картинки по запросу board game made by ki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03671"/>
            <a:ext cx="9144000" cy="6054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/>
          <a:lstStyle/>
          <a:p>
            <a:r>
              <a:rPr lang="ru-RU" b="1" dirty="0" smtClean="0"/>
              <a:t>Идеи для проектов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4176464"/>
          </a:xfrm>
        </p:spPr>
        <p:txBody>
          <a:bodyPr>
            <a:noAutofit/>
          </a:bodyPr>
          <a:lstStyle/>
          <a:p>
            <a:pPr fontAlgn="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Буклет / брошюра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(о спектакле, о книге, о кружке, о школе и др.)</a:t>
            </a:r>
          </a:p>
          <a:p>
            <a:pPr fontAlgn="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Книжный кружок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(читают тексты, разные, обмениваются мнением о прочитанном) – умение общаться, задавать вопросы, вести дискуссию, умение слушать.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fontAlgn="t"/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Буктрейлер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(мини-презентация прочитанной книги / своего учебника / пособия и т.д.) – умение работать с информацией, сокращать текст, превращать большой объем текста в мини-презентацию.</a:t>
            </a:r>
          </a:p>
          <a:p>
            <a:pPr fontAlgn="t"/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027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https://www.autodraw.com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Бесплатный сайт-помощник с рисованием различных картинок</a:t>
            </a:r>
            <a:endParaRPr lang="ru-RU" sz="3200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959" r="7836" b="5479"/>
          <a:stretch>
            <a:fillRect/>
          </a:stretch>
        </p:blipFill>
        <p:spPr bwMode="auto">
          <a:xfrm>
            <a:off x="2" y="1556792"/>
            <a:ext cx="9100927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4525963"/>
          </a:xfrm>
        </p:spPr>
        <p:txBody>
          <a:bodyPr/>
          <a:lstStyle/>
          <a:p>
            <a:r>
              <a:rPr lang="ru-RU" dirty="0" smtClean="0"/>
              <a:t>Неотъемлемой частью ядра ФГОС являются универсальные учебные действия </a:t>
            </a:r>
            <a:r>
              <a:rPr lang="ru-RU" b="1" dirty="0" smtClean="0"/>
              <a:t>(УУД).</a:t>
            </a:r>
          </a:p>
          <a:p>
            <a:r>
              <a:rPr lang="ru-RU" dirty="0" smtClean="0"/>
              <a:t>Судить об образовательном результате следует по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УУД: </a:t>
            </a:r>
          </a:p>
          <a:p>
            <a:pPr>
              <a:buNone/>
            </a:pPr>
            <a:r>
              <a:rPr lang="ru-RU" b="1" i="1" dirty="0" smtClean="0"/>
              <a:t>    если УУД успешно формируются, значит идет процесс развития личности, и достигаются цели образования</a:t>
            </a:r>
            <a:r>
              <a:rPr lang="ru-RU" dirty="0" smtClean="0"/>
              <a:t>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ФГОС и обучение английскому языку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https://www.autodraw.com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Бесплатный сайт-помощник с рисованием различных картинок</a:t>
            </a:r>
            <a:endParaRPr lang="ru-RU" sz="3200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1137" r="7523" b="7722"/>
          <a:stretch>
            <a:fillRect/>
          </a:stretch>
        </p:blipFill>
        <p:spPr bwMode="auto">
          <a:xfrm>
            <a:off x="2326" y="1844824"/>
            <a:ext cx="9141674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403648" y="1772817"/>
            <a:ext cx="7632848" cy="57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https://www.autodraw.com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Бесплатный сайт-помощник с рисованием различных картинок</a:t>
            </a:r>
            <a:endParaRPr lang="ru-RU" sz="3200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178" r="2270" b="7090"/>
          <a:stretch>
            <a:fillRect/>
          </a:stretch>
        </p:blipFill>
        <p:spPr bwMode="auto">
          <a:xfrm>
            <a:off x="1" y="2020048"/>
            <a:ext cx="9144000" cy="483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860032" y="1988841"/>
            <a:ext cx="432048" cy="5040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/>
          </a:bodyPr>
          <a:lstStyle/>
          <a:p>
            <a:pPr fontAlgn="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Журнал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(создать журнал, классный или школьный, на языке, с небольшими заметками, фотографиями из жизни класса / школы, шутками, цитатами и др.)</a:t>
            </a:r>
          </a:p>
          <a:p>
            <a:pPr fontAlgn="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Сценарий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(прочитав текст / рассказ / книгу – адаптировать текст в сценарий для «фильма»).</a:t>
            </a:r>
          </a:p>
          <a:p>
            <a:pPr fontAlgn="t"/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Вебсайт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(создание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вебсайта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определенную тему, с проработанным наполнением).</a:t>
            </a:r>
          </a:p>
          <a:p>
            <a:pPr fontAlgn="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Цитаты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(на листе бумаги воспроизвести цитату из книги или теста, который читают, нарисовать к ней иллюстрации, собрать цитаты всех учащихся в группе, сделать выставку).</a:t>
            </a:r>
          </a:p>
          <a:p>
            <a:pPr fontAlgn="t"/>
            <a:r>
              <a:rPr lang="ru-RU" sz="2400" dirty="0" smtClean="0">
                <a:latin typeface="Arial" pitchFamily="34" charset="0"/>
                <a:cs typeface="Arial" pitchFamily="34" charset="0"/>
              </a:rPr>
              <a:t>И др.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Идеи для проектов</a:t>
            </a:r>
            <a:endParaRPr lang="ru-RU" b="1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Autofit/>
          </a:bodyPr>
          <a:lstStyle/>
          <a:p>
            <a:r>
              <a:rPr lang="en-US" sz="2000" dirty="0" smtClean="0">
                <a:hlinkClick r:id="rId2"/>
              </a:rPr>
              <a:t>http://s3.amazonaws.com/theoatmeal-img/comics/quotations/quotations_lincoln.jpg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4994" name="Picture 2" descr="Картинки по запросу illustrated quo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703476"/>
            <a:ext cx="5544616" cy="61545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6936"/>
          </a:xfrm>
        </p:spPr>
        <p:txBody>
          <a:bodyPr>
            <a:noAutofit/>
          </a:bodyPr>
          <a:lstStyle/>
          <a:p>
            <a:r>
              <a:rPr lang="en-US" sz="1600" dirty="0" smtClean="0">
                <a:hlinkClick r:id="rId2"/>
              </a:rPr>
              <a:t>https://quotesboxes.com/wp-content/uploads/2017/09/1504435539_224_inspirational-and-motivational-quotes-29-beautiful-illustrated-quotes-you-must-see.jpg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6023" name="Picture 7" descr="C:\Documents and Settings\bae\Рабочий стол\1504435539_224_inspirational-and-motivational-quotes-29-beautiful-illustrated-quotes-you-must-s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613987"/>
            <a:ext cx="4104456" cy="6244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Технология развития </a:t>
            </a:r>
            <a:br>
              <a:rPr lang="ru-RU" sz="4000" b="1" dirty="0" smtClean="0"/>
            </a:br>
            <a:r>
              <a:rPr lang="ru-RU" sz="4000" b="1" dirty="0" smtClean="0"/>
              <a:t>критического мышления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80920" cy="4525963"/>
          </a:xfrm>
        </p:spPr>
        <p:txBody>
          <a:bodyPr anchor="t"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«Главная </a:t>
            </a:r>
            <a:r>
              <a:rPr lang="ru-RU" dirty="0"/>
              <a:t>цель технологии развития критического мышления – развитие интеллектуальных способностей ученика, позволяющих ему </a:t>
            </a:r>
            <a:r>
              <a:rPr lang="ru-RU" u="sng" dirty="0"/>
              <a:t>учиться </a:t>
            </a:r>
            <a:r>
              <a:rPr lang="ru-RU" u="sng" dirty="0" smtClean="0"/>
              <a:t>самостоятельно»</a:t>
            </a:r>
            <a:r>
              <a:rPr lang="ru-RU" dirty="0" smtClean="0"/>
              <a:t> </a:t>
            </a:r>
            <a:endParaRPr lang="ru-RU" dirty="0"/>
          </a:p>
          <a:p>
            <a:pPr algn="r">
              <a:buNone/>
            </a:pPr>
            <a:r>
              <a:rPr lang="ru-RU" i="1" dirty="0"/>
              <a:t>Сергей Измаилович Заир-Бек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309321"/>
            <a:ext cx="8964488" cy="4215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hlinkClick r:id="rId2"/>
              </a:rPr>
              <a:t>http://imdesign-studio.com/wp-content/uploads/2017/05/1605801934897313407Creative-Thinking.jpg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8953500" cy="5962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/>
              <a:t>Критическое мышление, определение: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824536"/>
          </a:xfrm>
        </p:spPr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/>
              <a:t>«</a:t>
            </a:r>
            <a:r>
              <a:rPr lang="ru-RU" b="1" dirty="0"/>
              <a:t>Критическое мышление </a:t>
            </a:r>
            <a:r>
              <a:rPr lang="ru-RU" dirty="0"/>
              <a:t>– это система </a:t>
            </a:r>
            <a:r>
              <a:rPr lang="ru-RU" u="sng" dirty="0"/>
              <a:t>мыслительных стратегий и коммуникативных качеств</a:t>
            </a:r>
            <a:r>
              <a:rPr lang="ru-RU" dirty="0"/>
              <a:t>, позволяющих эффективно взаимодействовать с информационной реальностью» (</a:t>
            </a:r>
            <a:r>
              <a:rPr lang="ru-RU" i="1" dirty="0"/>
              <a:t>Е.С. </a:t>
            </a:r>
            <a:r>
              <a:rPr lang="ru-RU" i="1" dirty="0" err="1"/>
              <a:t>Полат</a:t>
            </a:r>
            <a:r>
              <a:rPr lang="ru-RU" dirty="0"/>
              <a:t>)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u="sng" dirty="0"/>
              <a:t>Стратегии и качества включают</a:t>
            </a:r>
            <a:r>
              <a:rPr lang="ru-RU" dirty="0"/>
              <a:t>: </a:t>
            </a:r>
            <a:endParaRPr lang="ru-RU" dirty="0" smtClean="0"/>
          </a:p>
          <a:p>
            <a:pPr marL="0" indent="0">
              <a:defRPr/>
            </a:pPr>
            <a:r>
              <a:rPr lang="ru-RU" dirty="0" smtClean="0"/>
              <a:t> умения </a:t>
            </a:r>
            <a:r>
              <a:rPr lang="ru-RU" dirty="0"/>
              <a:t>обработки информации, </a:t>
            </a:r>
            <a:endParaRPr lang="ru-RU" dirty="0" smtClean="0"/>
          </a:p>
          <a:p>
            <a:pPr marL="0" indent="0">
              <a:defRPr/>
            </a:pPr>
            <a:r>
              <a:rPr lang="ru-RU" dirty="0" smtClean="0"/>
              <a:t> способность </a:t>
            </a:r>
            <a:r>
              <a:rPr lang="ru-RU" dirty="0"/>
              <a:t>оценить информацию и определить правильная она или нет, </a:t>
            </a:r>
            <a:endParaRPr lang="ru-RU" dirty="0" smtClean="0"/>
          </a:p>
          <a:p>
            <a:pPr marL="0" indent="0">
              <a:defRPr/>
            </a:pPr>
            <a:r>
              <a:rPr lang="ru-RU" dirty="0" smtClean="0"/>
              <a:t> способность </a:t>
            </a:r>
            <a:r>
              <a:rPr lang="ru-RU" dirty="0"/>
              <a:t>рассмотреть альтернативные решения, </a:t>
            </a:r>
            <a:r>
              <a:rPr lang="ru-RU" dirty="0" smtClean="0"/>
              <a:t>учесть </a:t>
            </a:r>
            <a:r>
              <a:rPr lang="ru-RU" dirty="0"/>
              <a:t>основанные на фактах мнения, </a:t>
            </a:r>
            <a:endParaRPr lang="ru-RU" dirty="0" smtClean="0"/>
          </a:p>
          <a:p>
            <a:pPr marL="0" indent="0">
              <a:defRPr/>
            </a:pPr>
            <a:r>
              <a:rPr lang="ru-RU" dirty="0" smtClean="0"/>
              <a:t> способность </a:t>
            </a:r>
            <a:r>
              <a:rPr lang="ru-RU" dirty="0"/>
              <a:t>делать выводы на основании фактов, воспринимать взаимосвязь событий и информации, решать проблемы и т.д.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/>
              <a:t>Критическое мышление и ФГОС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328592"/>
          </a:xfrm>
        </p:spPr>
        <p:txBody>
          <a:bodyPr rtlCol="0">
            <a:normAutofit fontScale="77500" lnSpcReduction="20000"/>
          </a:bodyPr>
          <a:lstStyle/>
          <a:p>
            <a:pPr>
              <a:defRPr/>
            </a:pPr>
            <a:r>
              <a:rPr lang="ru-RU" dirty="0" smtClean="0"/>
              <a:t>Готовность </a:t>
            </a:r>
            <a:r>
              <a:rPr lang="ru-RU" dirty="0"/>
              <a:t>и способность к самостоятельной информационно-познавательной деятельности, включая умение ориентироваться в различных источниках </a:t>
            </a:r>
            <a:r>
              <a:rPr lang="ru-RU" dirty="0" smtClean="0"/>
              <a:t>информации; </a:t>
            </a:r>
          </a:p>
          <a:p>
            <a:pPr>
              <a:defRPr/>
            </a:pPr>
            <a:r>
              <a:rPr lang="ru-RU" dirty="0" smtClean="0"/>
              <a:t>критически </a:t>
            </a:r>
            <a:r>
              <a:rPr lang="ru-RU" dirty="0"/>
              <a:t>оценивать и интерпретировать информацию, получаемую из различных источников;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умение </a:t>
            </a:r>
            <a:r>
              <a:rPr lang="ru-RU" dirty="0"/>
              <a:t>определять понятия, создавать обобщения, устанавливать аналогии, классифицировать, самостоятельно выбирать основания и критерии для классификации, устанавливать причинно-следственные связи, строить логическое рассуждение, умозаключение (индуктивное, дедуктивное и по аналогии) и делать выводы</a:t>
            </a:r>
            <a:r>
              <a:rPr lang="en-US" dirty="0"/>
              <a:t>.</a:t>
            </a:r>
            <a:r>
              <a:rPr lang="ru-RU" dirty="0"/>
              <a:t> </a:t>
            </a:r>
            <a:endParaRPr lang="ru-RU" dirty="0" smtClean="0"/>
          </a:p>
          <a:p>
            <a:pPr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/>
              <a:t>Планируемые </a:t>
            </a:r>
            <a:r>
              <a:rPr lang="ru-RU" i="1" dirty="0" err="1"/>
              <a:t>метапредметные</a:t>
            </a:r>
            <a:r>
              <a:rPr lang="ru-RU" i="1" dirty="0"/>
              <a:t> результаты обучения (извлечение)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746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Анализ, синтез</a:t>
            </a:r>
            <a:endParaRPr lang="ru-RU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5482" y="1"/>
            <a:ext cx="53109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Условия для реализации УУД: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u="sng" dirty="0"/>
              <a:t>а</a:t>
            </a:r>
            <a:r>
              <a:rPr lang="ru-RU" u="sng" dirty="0" smtClean="0"/>
              <a:t>ктивность</a:t>
            </a:r>
            <a:r>
              <a:rPr lang="ru-RU" dirty="0" smtClean="0"/>
              <a:t> учащихся;</a:t>
            </a:r>
          </a:p>
          <a:p>
            <a:pPr>
              <a:defRPr/>
            </a:pPr>
            <a:r>
              <a:rPr lang="ru-RU" dirty="0"/>
              <a:t>з</a:t>
            </a:r>
            <a:r>
              <a:rPr lang="ru-RU" dirty="0" smtClean="0"/>
              <a:t>нания добываются обучающимися </a:t>
            </a:r>
            <a:r>
              <a:rPr lang="ru-RU" u="sng" dirty="0" smtClean="0"/>
              <a:t>самостоятельно</a:t>
            </a:r>
            <a:r>
              <a:rPr lang="ru-RU" dirty="0" smtClean="0"/>
              <a:t> в рамках познавательной и исследовательской деятельности;</a:t>
            </a:r>
          </a:p>
          <a:p>
            <a:pPr>
              <a:defRPr/>
            </a:pPr>
            <a:r>
              <a:rPr lang="ru-RU" dirty="0"/>
              <a:t>и</a:t>
            </a:r>
            <a:r>
              <a:rPr lang="ru-RU" dirty="0" smtClean="0"/>
              <a:t>спользование </a:t>
            </a:r>
            <a:r>
              <a:rPr lang="ru-RU" u="sng" dirty="0" smtClean="0"/>
              <a:t>ИКТ</a:t>
            </a:r>
            <a:r>
              <a:rPr lang="ru-RU" dirty="0" smtClean="0"/>
              <a:t>;</a:t>
            </a:r>
          </a:p>
          <a:p>
            <a:pPr>
              <a:defRPr/>
            </a:pPr>
            <a:r>
              <a:rPr lang="ru-RU" u="sng" dirty="0"/>
              <a:t>п</a:t>
            </a:r>
            <a:r>
              <a:rPr lang="ru-RU" u="sng" dirty="0" smtClean="0"/>
              <a:t>артнерство</a:t>
            </a:r>
            <a:r>
              <a:rPr lang="ru-RU" dirty="0" smtClean="0"/>
              <a:t>, содеятельность и сотворчество между субъектами образовательного процесса;</a:t>
            </a:r>
          </a:p>
          <a:p>
            <a:pPr>
              <a:defRPr/>
            </a:pPr>
            <a:r>
              <a:rPr lang="ru-RU" dirty="0"/>
              <a:t>п</a:t>
            </a:r>
            <a:r>
              <a:rPr lang="ru-RU" dirty="0" smtClean="0"/>
              <a:t>ереход </a:t>
            </a:r>
            <a:r>
              <a:rPr lang="ru-RU" u="sng" dirty="0" smtClean="0"/>
              <a:t>от репродуктивного обучения </a:t>
            </a:r>
            <a:r>
              <a:rPr lang="ru-RU" dirty="0" smtClean="0"/>
              <a:t>как презентации системы знаний к работе над вопросами, с погружениями </a:t>
            </a:r>
            <a:r>
              <a:rPr lang="ru-RU" u="sng" dirty="0" smtClean="0"/>
              <a:t>в реальную практическую сторону жизни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746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Анализ, синтез</a:t>
            </a:r>
            <a:endParaRPr lang="ru-RU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0"/>
            <a:ext cx="51481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95232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Классификация</a:t>
            </a:r>
            <a:endParaRPr lang="ru-RU" sz="3200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88640"/>
            <a:ext cx="4947419" cy="640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95232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Классификация</a:t>
            </a:r>
            <a:endParaRPr lang="ru-RU" sz="3200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7" y="0"/>
            <a:ext cx="51388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7072"/>
            <a:ext cx="295232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Ранжирование</a:t>
            </a:r>
            <a:endParaRPr lang="ru-RU" sz="3200" dirty="0"/>
          </a:p>
        </p:txBody>
      </p:sp>
      <p:pic>
        <p:nvPicPr>
          <p:cNvPr id="7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0"/>
            <a:ext cx="5075684" cy="6779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sun1-3.userapi.com/c840536/v840536112/62143/gAFSneouz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088232" cy="2747674"/>
          </a:xfrm>
          <a:prstGeom prst="rect">
            <a:avLst/>
          </a:prstGeom>
          <a:noFill/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0"/>
            <a:ext cx="5353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3933056"/>
            <a:ext cx="2663825" cy="1799432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таблицы, работа со схемами/знаками,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также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дальнейшая работа с заданием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64096"/>
          </a:xfrm>
        </p:spPr>
        <p:txBody>
          <a:bodyPr>
            <a:noAutofit/>
          </a:bodyPr>
          <a:lstStyle/>
          <a:p>
            <a:r>
              <a:rPr lang="ru-RU" sz="3600" b="1" dirty="0"/>
              <a:t>Этапы формирования критического мышления на уроке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u="sng" dirty="0"/>
              <a:t>Фаза </a:t>
            </a:r>
            <a:r>
              <a:rPr lang="ru-RU" u="sng" dirty="0" smtClean="0"/>
              <a:t>вызова </a:t>
            </a:r>
            <a:r>
              <a:rPr lang="ru-RU" dirty="0" smtClean="0"/>
              <a:t>(активизация знаний по теме, выявление их личностной важности для учеников, формулировка цели работы);</a:t>
            </a:r>
            <a:endParaRPr lang="ru-RU" dirty="0"/>
          </a:p>
          <a:p>
            <a:r>
              <a:rPr lang="ru-RU" u="sng" dirty="0"/>
              <a:t>Фаза </a:t>
            </a:r>
            <a:r>
              <a:rPr lang="ru-RU" u="sng" dirty="0" smtClean="0"/>
              <a:t>осмысления </a:t>
            </a:r>
            <a:r>
              <a:rPr lang="ru-RU" dirty="0" smtClean="0"/>
              <a:t>(на основе выявленного личностного смысла организуется работа с информацией, достижение цели работы);</a:t>
            </a:r>
            <a:endParaRPr lang="ru-RU" dirty="0"/>
          </a:p>
          <a:p>
            <a:r>
              <a:rPr lang="ru-RU" u="sng" dirty="0"/>
              <a:t>Фаза </a:t>
            </a:r>
            <a:r>
              <a:rPr lang="ru-RU" u="sng" dirty="0" smtClean="0"/>
              <a:t>рефлексии </a:t>
            </a:r>
            <a:r>
              <a:rPr lang="ru-RU" dirty="0" smtClean="0"/>
              <a:t>(систематизация полученного материала, соотнесение новой информации со старой, выработка личной позиции).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Развития критического мышления: методы и приемы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base">
              <a:buNone/>
            </a:pPr>
            <a:r>
              <a:rPr lang="ru-RU" b="1" dirty="0"/>
              <a:t>«Мозговой штурм»</a:t>
            </a:r>
          </a:p>
          <a:p>
            <a:pPr fontAlgn="base">
              <a:buNone/>
            </a:pPr>
            <a:r>
              <a:rPr lang="ru-RU" dirty="0"/>
              <a:t>Цель использования:</a:t>
            </a:r>
          </a:p>
          <a:p>
            <a:pPr fontAlgn="base">
              <a:buNone/>
            </a:pPr>
            <a:r>
              <a:rPr lang="ru-RU" dirty="0"/>
              <a:t>1) выяснение того, что знают дети по теме; </a:t>
            </a:r>
          </a:p>
          <a:p>
            <a:pPr fontAlgn="base">
              <a:buNone/>
            </a:pPr>
            <a:r>
              <a:rPr lang="ru-RU" dirty="0"/>
              <a:t>2) набрасывание идей, предположений по теме;</a:t>
            </a:r>
          </a:p>
          <a:p>
            <a:pPr fontAlgn="base">
              <a:buNone/>
            </a:pPr>
            <a:r>
              <a:rPr lang="ru-RU" dirty="0"/>
              <a:t>3) активизация имеющихся знаний.</a:t>
            </a:r>
          </a:p>
          <a:p>
            <a:pPr fontAlgn="base">
              <a:buNone/>
            </a:pPr>
            <a:r>
              <a:rPr lang="ru-RU" dirty="0"/>
              <a:t>Стадия использования: фаза вызова.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9208" r="30630"/>
          <a:stretch/>
        </p:blipFill>
        <p:spPr>
          <a:xfrm>
            <a:off x="3768579" y="0"/>
            <a:ext cx="4918221" cy="6885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/>
          <a:srcRect l="16926" t="40196" r="18500" b="12182"/>
          <a:stretch/>
        </p:blipFill>
        <p:spPr>
          <a:xfrm>
            <a:off x="271019" y="2708920"/>
            <a:ext cx="6995120" cy="2900417"/>
          </a:xfrm>
          <a:prstGeom prst="rect">
            <a:avLst/>
          </a:prstGeom>
        </p:spPr>
      </p:pic>
      <p:pic>
        <p:nvPicPr>
          <p:cNvPr id="1026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721575" cy="244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47" y="744012"/>
            <a:ext cx="8729742" cy="599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6" y="0"/>
            <a:ext cx="1277547" cy="178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0" y="1052736"/>
            <a:ext cx="4860032" cy="3600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979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https://bubbl.us</a:t>
            </a:r>
            <a:r>
              <a:rPr lang="ru-RU" dirty="0" smtClean="0"/>
              <a:t> – бесплатный инструмент для создания </a:t>
            </a:r>
            <a:r>
              <a:rPr lang="en-US" dirty="0" smtClean="0"/>
              <a:t>mind maps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6996" b="3908"/>
          <a:stretch>
            <a:fillRect/>
          </a:stretch>
        </p:blipFill>
        <p:spPr bwMode="auto">
          <a:xfrm>
            <a:off x="11937" y="1772817"/>
            <a:ext cx="9132063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Черты современного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Новые требования к результатам образования (три группы результатов: личностные, метапредметные, предметные).</a:t>
            </a:r>
          </a:p>
          <a:p>
            <a:r>
              <a:rPr lang="ru-RU" sz="2800" dirty="0" smtClean="0"/>
              <a:t>Обучающимся не сообщаются готовые знания, педагог учит их добывать (ФГОС – </a:t>
            </a:r>
            <a:r>
              <a:rPr lang="ru-RU" sz="2800" dirty="0" err="1" smtClean="0"/>
              <a:t>системно-деятельностный</a:t>
            </a:r>
            <a:r>
              <a:rPr lang="ru-RU" sz="2800" dirty="0" smtClean="0"/>
              <a:t> подход – </a:t>
            </a:r>
            <a:r>
              <a:rPr lang="ru-RU" sz="2800" dirty="0" err="1" smtClean="0"/>
              <a:t>деятельностный</a:t>
            </a:r>
            <a:r>
              <a:rPr lang="ru-RU" sz="2800" dirty="0" smtClean="0"/>
              <a:t> характер уроков).</a:t>
            </a:r>
          </a:p>
          <a:p>
            <a:r>
              <a:rPr lang="ru-RU" sz="2800" dirty="0" smtClean="0"/>
              <a:t>Построение индивидуальной образовательной технологии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38462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https://bubbl.us</a:t>
            </a:r>
            <a:r>
              <a:rPr lang="ru-RU" dirty="0" smtClean="0"/>
              <a:t> – бесплатный инструмент для создания </a:t>
            </a:r>
            <a:r>
              <a:rPr lang="en-US" dirty="0" smtClean="0"/>
              <a:t>mind maps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9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178" b="7090"/>
          <a:stretch>
            <a:fillRect/>
          </a:stretch>
        </p:blipFill>
        <p:spPr bwMode="auto">
          <a:xfrm>
            <a:off x="1" y="2129871"/>
            <a:ext cx="9144000" cy="472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Развития критического мышления: методы и приемы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b="1" dirty="0"/>
              <a:t>«ИНСЕРТ»</a:t>
            </a:r>
          </a:p>
          <a:p>
            <a:pPr fontAlgn="base">
              <a:buNone/>
            </a:pPr>
            <a:r>
              <a:rPr lang="ru-RU" dirty="0"/>
              <a:t>Чтение текста с пометками:</a:t>
            </a:r>
            <a:br>
              <a:rPr lang="ru-RU" dirty="0"/>
            </a:br>
            <a:r>
              <a:rPr lang="ru-RU" dirty="0"/>
              <a:t> + я это знал,</a:t>
            </a:r>
            <a:br>
              <a:rPr lang="ru-RU" dirty="0"/>
            </a:br>
            <a:r>
              <a:rPr lang="ru-RU" dirty="0"/>
              <a:t> - я этого не знал,</a:t>
            </a:r>
            <a:br>
              <a:rPr lang="ru-RU" dirty="0"/>
            </a:br>
            <a:r>
              <a:rPr lang="ru-RU" dirty="0"/>
              <a:t> ! это меня удивило</a:t>
            </a:r>
            <a:br>
              <a:rPr lang="ru-RU" dirty="0"/>
            </a:br>
            <a:r>
              <a:rPr lang="ru-RU" dirty="0"/>
              <a:t> ? хотел бы узнать подробнее.</a:t>
            </a:r>
          </a:p>
          <a:p>
            <a:pPr fontAlgn="base">
              <a:buNone/>
            </a:pPr>
            <a:r>
              <a:rPr lang="ru-RU" dirty="0"/>
              <a:t>Составление таблицы, выписываются основные положения из текста</a:t>
            </a:r>
          </a:p>
          <a:p>
            <a:pPr fontAlgn="base">
              <a:buNone/>
            </a:pPr>
            <a:endParaRPr lang="ru-RU" dirty="0"/>
          </a:p>
          <a:p>
            <a:pPr fontAlgn="base">
              <a:buNone/>
            </a:pPr>
            <a:r>
              <a:rPr lang="ru-RU" dirty="0"/>
              <a:t>Стадии использования: фаза осмысления</a:t>
            </a:r>
          </a:p>
          <a:p>
            <a:pPr fontAlgn="base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27944" r="28335"/>
          <a:stretch>
            <a:fillRect/>
          </a:stretch>
        </p:blipFill>
        <p:spPr bwMode="auto">
          <a:xfrm>
            <a:off x="0" y="145337"/>
            <a:ext cx="4788024" cy="671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 l="27863" r="28416"/>
          <a:stretch>
            <a:fillRect/>
          </a:stretch>
        </p:blipFill>
        <p:spPr bwMode="auto">
          <a:xfrm>
            <a:off x="4507790" y="0"/>
            <a:ext cx="463621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Reader_9_cover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0"/>
            <a:ext cx="1187624" cy="163041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9955455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1818" r="29722"/>
          <a:stretch>
            <a:fillRect/>
          </a:stretch>
        </p:blipFill>
        <p:spPr bwMode="auto">
          <a:xfrm>
            <a:off x="2699792" y="0"/>
            <a:ext cx="4320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Reader_9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20771" cy="263691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81421992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Развития критического мышления: методы и приемы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b="1" dirty="0"/>
              <a:t>«</a:t>
            </a:r>
            <a:r>
              <a:rPr lang="ru-RU" sz="2800" b="1" dirty="0"/>
              <a:t>Толстый и тонкий вопросы»</a:t>
            </a:r>
          </a:p>
          <a:p>
            <a:pPr fontAlgn="base">
              <a:buNone/>
            </a:pPr>
            <a:endParaRPr lang="en-US" sz="2800" dirty="0"/>
          </a:p>
          <a:p>
            <a:pPr fontAlgn="base">
              <a:buNone/>
            </a:pPr>
            <a:endParaRPr lang="en-US" sz="2800" dirty="0"/>
          </a:p>
          <a:p>
            <a:pPr fontAlgn="base">
              <a:buNone/>
            </a:pPr>
            <a:endParaRPr lang="en-US" sz="2800" dirty="0"/>
          </a:p>
          <a:p>
            <a:pPr fontAlgn="base">
              <a:buNone/>
            </a:pPr>
            <a:endParaRPr lang="en-US" sz="2800" dirty="0"/>
          </a:p>
          <a:p>
            <a:pPr fontAlgn="base">
              <a:buNone/>
            </a:pPr>
            <a:endParaRPr lang="en-US" sz="2800" dirty="0"/>
          </a:p>
          <a:p>
            <a:pPr fontAlgn="base">
              <a:buNone/>
            </a:pPr>
            <a:r>
              <a:rPr lang="ru-RU" sz="2800" dirty="0"/>
              <a:t>Метод используется при организации </a:t>
            </a:r>
            <a:r>
              <a:rPr lang="ru-RU" sz="2800" dirty="0" err="1"/>
              <a:t>взаимоопроса</a:t>
            </a:r>
            <a:r>
              <a:rPr lang="ru-RU" sz="2800" dirty="0"/>
              <a:t>, опроса на уроке, парной и групповой работы.</a:t>
            </a:r>
          </a:p>
          <a:p>
            <a:pPr fontAlgn="base"/>
            <a:r>
              <a:rPr lang="ru-RU" sz="2800" dirty="0"/>
              <a:t>Стадия использования: фаза осмысления и рефлексии.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5802693"/>
              </p:ext>
            </p:extLst>
          </p:nvPr>
        </p:nvGraphicFramePr>
        <p:xfrm>
          <a:off x="611560" y="2348880"/>
          <a:ext cx="8064896" cy="1828800"/>
        </p:xfrm>
        <a:graphic>
          <a:graphicData uri="http://schemas.openxmlformats.org/drawingml/2006/table">
            <a:tbl>
              <a:tblPr/>
              <a:tblGrid>
                <a:gridCol w="40259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389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effectLst/>
                        </a:rPr>
                        <a:t>Толстые вопросы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effectLst/>
                        </a:rPr>
                        <a:t>Тонкие вопросы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09734"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effectLst/>
                        </a:rPr>
                        <a:t>Дайте три объяснения почему….?</a:t>
                      </a:r>
                    </a:p>
                    <a:p>
                      <a:pPr algn="l"/>
                      <a:r>
                        <a:rPr lang="ru-RU" sz="2400" dirty="0">
                          <a:effectLst/>
                        </a:rPr>
                        <a:t>Объясните почему….. ?</a:t>
                      </a:r>
                    </a:p>
                    <a:p>
                      <a:pPr algn="l"/>
                      <a:r>
                        <a:rPr lang="ru-RU" sz="2400" dirty="0">
                          <a:effectLst/>
                        </a:rPr>
                        <a:t>В чем различие……?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effectLst/>
                        </a:rPr>
                        <a:t>Кто…..?</a:t>
                      </a:r>
                    </a:p>
                    <a:p>
                      <a:pPr algn="l"/>
                      <a:r>
                        <a:rPr lang="ru-RU" sz="2400" dirty="0">
                          <a:effectLst/>
                        </a:rPr>
                        <a:t>Что…?.</a:t>
                      </a:r>
                    </a:p>
                    <a:p>
                      <a:pPr algn="l"/>
                      <a:r>
                        <a:rPr lang="ru-RU" sz="2400" dirty="0">
                          <a:effectLst/>
                        </a:rPr>
                        <a:t>Когда…?..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04963" y="3176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6632"/>
            <a:ext cx="5427712" cy="661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Развития критического мышления: методы и приемы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b="1" dirty="0"/>
              <a:t>«Прогнозирование с помощью открытых вопросов»</a:t>
            </a:r>
          </a:p>
          <a:p>
            <a:pPr fontAlgn="base">
              <a:buNone/>
            </a:pPr>
            <a:r>
              <a:rPr lang="ru-RU" dirty="0"/>
              <a:t>Чтение текста по частям и постановка открытых вопросов: </a:t>
            </a:r>
          </a:p>
          <a:p>
            <a:pPr fontAlgn="base">
              <a:buNone/>
            </a:pPr>
            <a:r>
              <a:rPr lang="ru-RU" dirty="0"/>
              <a:t>Что будет с героями дальше?</a:t>
            </a:r>
          </a:p>
          <a:p>
            <a:pPr fontAlgn="base">
              <a:buNone/>
            </a:pPr>
            <a:r>
              <a:rPr lang="ru-RU" dirty="0"/>
              <a:t>Почему вы так думаете?</a:t>
            </a:r>
          </a:p>
          <a:p>
            <a:pPr fontAlgn="base">
              <a:buNone/>
            </a:pPr>
            <a:r>
              <a:rPr lang="ru-RU" dirty="0"/>
              <a:t>Как выглядели герои?</a:t>
            </a:r>
          </a:p>
          <a:p>
            <a:pPr fontAlgn="base">
              <a:buNone/>
            </a:pPr>
            <a:r>
              <a:rPr lang="ru-RU" dirty="0"/>
              <a:t>Опишите дальнейшие события и т. д.</a:t>
            </a:r>
          </a:p>
          <a:p>
            <a:pPr fontAlgn="base">
              <a:buNone/>
            </a:pPr>
            <a:r>
              <a:rPr lang="ru-RU" dirty="0"/>
              <a:t>Стадия использования: фаза осмысления.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81906"/>
            <a:ext cx="9144000" cy="596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https://www.englishteachers.ru/uploadedfiles/waresimgs/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59632" cy="16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45129" cy="67491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Формирование ИКТ-компетенции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4065" t="5724" r="14959" b="13496"/>
          <a:stretch>
            <a:fillRect/>
          </a:stretch>
        </p:blipFill>
        <p:spPr bwMode="auto">
          <a:xfrm>
            <a:off x="395536" y="1556792"/>
            <a:ext cx="6336704" cy="509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www.englishteachers.ru/uploadedfiles/waresimgs/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124744"/>
            <a:ext cx="1780323" cy="1869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8436"/>
          <a:stretch>
            <a:fillRect/>
          </a:stretch>
        </p:blipFill>
        <p:spPr bwMode="auto">
          <a:xfrm>
            <a:off x="3884978" y="0"/>
            <a:ext cx="486348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5" y="260648"/>
            <a:ext cx="2243132" cy="230425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277634" y="3429000"/>
            <a:ext cx="253828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dirty="0">
                <a:latin typeface="+mj-lt"/>
                <a:ea typeface="+mj-ea"/>
                <a:cs typeface="+mj-cs"/>
              </a:rPr>
              <a:t>ИКТ-компетенция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3329862" y="1844824"/>
            <a:ext cx="1080120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172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УУД – это…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136904" cy="3880773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«… обобщенные способы действий, открывающие возможность широкой ориентации учащихся как в различных предметных областях, так и в строении самой учебной деятельности, включая осознание учащимися её целей, ценностно-смысловых и операционных характеристик».</a:t>
            </a:r>
          </a:p>
          <a:p>
            <a:pPr marL="0" indent="0" algn="r">
              <a:buNone/>
            </a:pPr>
            <a:r>
              <a:rPr lang="ru-RU" sz="2000" i="1" dirty="0" smtClean="0"/>
              <a:t>(выдержка из Фундаментального ядра </a:t>
            </a:r>
          </a:p>
          <a:p>
            <a:pPr marL="0" indent="0" algn="r">
              <a:buNone/>
            </a:pPr>
            <a:r>
              <a:rPr lang="ru-RU" sz="2000" i="1" dirty="0" smtClean="0"/>
              <a:t>содержания общего образования)</a:t>
            </a:r>
            <a:endParaRPr lang="ru-RU" sz="2000" i="1" dirty="0"/>
          </a:p>
        </p:txBody>
      </p:sp>
    </p:spTree>
    <p:extLst>
      <p:ext uri="{BB962C8B-B14F-4D97-AF65-F5344CB8AC3E}">
        <p14:creationId xmlns="" xmlns:p14="http://schemas.microsoft.com/office/powerpoint/2010/main" val="93980692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b="1" dirty="0" smtClean="0"/>
              <a:t>Flipped-classroom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Технология </a:t>
            </a:r>
            <a:r>
              <a:rPr lang="ru-RU" dirty="0" err="1" smtClean="0"/>
              <a:t>Flipped</a:t>
            </a:r>
            <a:r>
              <a:rPr lang="ru-RU" dirty="0" smtClean="0"/>
              <a:t> </a:t>
            </a:r>
            <a:r>
              <a:rPr lang="ru-RU" dirty="0" err="1" smtClean="0"/>
              <a:t>Classroom</a:t>
            </a:r>
            <a:r>
              <a:rPr lang="ru-RU" dirty="0" smtClean="0"/>
              <a:t> («перевернутый класс») была придумана в 2000 году педагогами Джонатаном Бергманом и Аароном </a:t>
            </a:r>
            <a:r>
              <a:rPr lang="ru-RU" dirty="0" err="1" smtClean="0"/>
              <a:t>Сэмсом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Использовалась в средней школе с целью оказания помощи пропускающим занятия учащимся.</a:t>
            </a:r>
          </a:p>
          <a:p>
            <a:r>
              <a:rPr lang="ru-RU" dirty="0" smtClean="0"/>
              <a:t>Просмотр видео с теорией дома – внедрение в классе.</a:t>
            </a:r>
          </a:p>
          <a:p>
            <a:r>
              <a:rPr lang="ru-RU" dirty="0" smtClean="0"/>
              <a:t>Не существует единой модели перевернутого обучения – термин широко используется для описания структуры практически любых занятий, которые строятся на просмотре предварительно записанных лекций с последующим их обсуждением непосредственно в классе.</a:t>
            </a:r>
          </a:p>
          <a:p>
            <a:r>
              <a:rPr lang="ru-RU" dirty="0" smtClean="0"/>
              <a:t>Перевернутое обучение приводит к значительному смещению приоритетов от простой подачи материала до работы над его совершенствованием.</a:t>
            </a:r>
          </a:p>
          <a:p>
            <a:r>
              <a:rPr lang="ru-RU" dirty="0" smtClean="0"/>
              <a:t>Данная технология связана с </a:t>
            </a:r>
            <a:r>
              <a:rPr lang="ru-RU" dirty="0" err="1" smtClean="0"/>
              <a:t>ИКТ-компетенцией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/>
          <a:lstStyle/>
          <a:p>
            <a:r>
              <a:rPr lang="ru-RU" b="1" dirty="0" err="1" smtClean="0"/>
              <a:t>Blended</a:t>
            </a:r>
            <a:r>
              <a:rPr lang="ru-RU" b="1" dirty="0" smtClean="0"/>
              <a:t> </a:t>
            </a:r>
            <a:r>
              <a:rPr lang="ru-RU" b="1" dirty="0" err="1" smtClean="0"/>
              <a:t>learning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640960" cy="5256584"/>
          </a:xfrm>
        </p:spPr>
        <p:txBody>
          <a:bodyPr>
            <a:normAutofit/>
          </a:bodyPr>
          <a:lstStyle/>
          <a:p>
            <a:r>
              <a:rPr lang="ru-RU" dirty="0" err="1" smtClean="0"/>
              <a:t>Blended</a:t>
            </a:r>
            <a:r>
              <a:rPr lang="ru-RU" dirty="0" smtClean="0"/>
              <a:t> </a:t>
            </a:r>
            <a:r>
              <a:rPr lang="ru-RU" dirty="0" err="1" smtClean="0"/>
              <a:t>learning</a:t>
            </a:r>
            <a:r>
              <a:rPr lang="ru-RU" dirty="0" smtClean="0"/>
              <a:t> — это образовательная концепция, комбинирующая традиционное обучение с дистанционными и </a:t>
            </a:r>
            <a:r>
              <a:rPr lang="ru-RU" dirty="0" err="1" smtClean="0"/>
              <a:t>онлайн-методами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Разные терминологии: гибридное обучение (</a:t>
            </a:r>
            <a:r>
              <a:rPr lang="en-US" dirty="0" smtClean="0"/>
              <a:t>hybrid learning</a:t>
            </a:r>
            <a:r>
              <a:rPr lang="ru-RU" dirty="0" smtClean="0"/>
              <a:t>) = комбинированное обучение (</a:t>
            </a:r>
            <a:r>
              <a:rPr lang="en-US" dirty="0" smtClean="0"/>
              <a:t>mixed-model instruction</a:t>
            </a:r>
            <a:r>
              <a:rPr lang="ru-RU" dirty="0" smtClean="0"/>
              <a:t>) =</a:t>
            </a:r>
            <a:r>
              <a:rPr lang="en-US" dirty="0" smtClean="0"/>
              <a:t> </a:t>
            </a:r>
            <a:r>
              <a:rPr lang="ru-RU" dirty="0" smtClean="0"/>
              <a:t>интегрированное или </a:t>
            </a:r>
            <a:r>
              <a:rPr lang="ru-RU" dirty="0" err="1" smtClean="0"/>
              <a:t>веб-расширенное</a:t>
            </a:r>
            <a:r>
              <a:rPr lang="ru-RU" dirty="0" smtClean="0"/>
              <a:t> обучение (</a:t>
            </a:r>
            <a:r>
              <a:rPr lang="en-US" dirty="0" smtClean="0"/>
              <a:t>web-enhanced instruction</a:t>
            </a:r>
            <a:r>
              <a:rPr lang="ru-RU" dirty="0" smtClean="0"/>
              <a:t>) </a:t>
            </a:r>
            <a:r>
              <a:rPr lang="ru-RU" b="1" dirty="0" smtClean="0"/>
              <a:t>= смешанное обучение (</a:t>
            </a:r>
            <a:r>
              <a:rPr lang="en-US" b="1" dirty="0" smtClean="0"/>
              <a:t>b</a:t>
            </a:r>
            <a:r>
              <a:rPr lang="ru-RU" b="1" dirty="0" err="1" smtClean="0"/>
              <a:t>lended</a:t>
            </a:r>
            <a:r>
              <a:rPr lang="ru-RU" b="1" dirty="0" smtClean="0"/>
              <a:t> </a:t>
            </a:r>
            <a:r>
              <a:rPr lang="ru-RU" b="1" dirty="0" err="1" smtClean="0"/>
              <a:t>learning</a:t>
            </a:r>
            <a:r>
              <a:rPr lang="en-US" b="1" dirty="0" smtClean="0"/>
              <a:t>)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Преимущества </a:t>
            </a:r>
            <a:r>
              <a:rPr lang="ru-RU" sz="3200" b="1" dirty="0" err="1" smtClean="0"/>
              <a:t>Blended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learning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97360"/>
            <a:ext cx="8784976" cy="576064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Гибкость образовательного процесса.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Может быть задействовано любое количество учителей и учеников. Педагоги могут давать мастер-классы, даже находясь на другом континенте, а обратиться к электронным учебным материалам можно в любое время и из любого места.</a:t>
            </a:r>
          </a:p>
          <a:p>
            <a:r>
              <a:rPr lang="ru-RU" b="1" dirty="0" smtClean="0"/>
              <a:t>Открытость обучения.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Выполняя тест исключается списывание или предвзятость. Также </a:t>
            </a:r>
            <a:r>
              <a:rPr lang="ru-RU" dirty="0" err="1" smtClean="0"/>
              <a:t>ИКТ-технологии</a:t>
            </a:r>
            <a:r>
              <a:rPr lang="ru-RU" dirty="0" smtClean="0"/>
              <a:t> позволяют обучающимся и педагогам постоянно поддерживать обратную связь.</a:t>
            </a:r>
          </a:p>
          <a:p>
            <a:r>
              <a:rPr lang="ru-RU" b="1" dirty="0" smtClean="0"/>
              <a:t>Индивидуальный подход.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Преподаватели могут варьировать темп и объём освоения учебного материала в зависимости от личностных особенностей учащихся. </a:t>
            </a:r>
          </a:p>
          <a:p>
            <a:r>
              <a:rPr lang="ru-RU" b="1" dirty="0" smtClean="0"/>
              <a:t>Развитие самостоятельности.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Учащийся должен эффективно распоряжаться своим временем, уметь планировать и быть дисциплинированным. </a:t>
            </a:r>
          </a:p>
          <a:p>
            <a:r>
              <a:rPr lang="ru-RU" b="1" dirty="0" smtClean="0"/>
              <a:t>Повышение мотивации.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Многие любят </a:t>
            </a:r>
            <a:r>
              <a:rPr lang="ru-RU" dirty="0" err="1" smtClean="0"/>
              <a:t>гаджеты</a:t>
            </a:r>
            <a:r>
              <a:rPr lang="ru-RU" dirty="0" smtClean="0"/>
              <a:t> и сервисы (вебинары, дискуссии на форумах и пр.).</a:t>
            </a:r>
            <a:endParaRPr lang="ru-RU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64807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Разные модели смешанного обучения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836712"/>
          <a:ext cx="8784976" cy="56997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87681"/>
                <a:gridCol w="6897295"/>
              </a:tblGrid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 smtClean="0"/>
                        <a:t>Модель</a:t>
                      </a:r>
                      <a:endParaRPr lang="ru-RU" sz="1600" dirty="0"/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 smtClean="0"/>
                        <a:t>Её</a:t>
                      </a:r>
                      <a:r>
                        <a:rPr lang="ru-RU" sz="1600" baseline="0" dirty="0" smtClean="0"/>
                        <a:t> о</a:t>
                      </a:r>
                      <a:r>
                        <a:rPr lang="ru-RU" sz="1600" dirty="0" smtClean="0"/>
                        <a:t>собенности</a:t>
                      </a:r>
                      <a:endParaRPr lang="ru-RU" sz="1600" dirty="0"/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/>
                        <a:t>Face-to-Face Driver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/>
                        <a:t>Материал передаётся от учителя к ученикам </a:t>
                      </a:r>
                      <a:r>
                        <a:rPr lang="ru-RU" sz="1600" u="sng" dirty="0"/>
                        <a:t>на очных занятиях в классе</a:t>
                      </a:r>
                      <a:r>
                        <a:rPr lang="ru-RU" sz="1600" dirty="0"/>
                        <a:t>. Электронные ресурсы используются лишь для закрепления и углубления знаний.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600"/>
                        <a:t>Online Driver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/>
                        <a:t>Ученик смотрит вебинары, решает онлайн-задачи, проходит интернет-тестирования, то есть осваивает материал удалённо. Но </a:t>
                      </a:r>
                      <a:r>
                        <a:rPr lang="ru-RU" sz="1600" u="sng" dirty="0"/>
                        <a:t>при необходимости </a:t>
                      </a:r>
                      <a:r>
                        <a:rPr lang="ru-RU" sz="1600" dirty="0"/>
                        <a:t>может </a:t>
                      </a:r>
                      <a:r>
                        <a:rPr lang="ru-RU" sz="1600" u="sng" dirty="0"/>
                        <a:t>встретиться</a:t>
                      </a:r>
                      <a:r>
                        <a:rPr lang="ru-RU" sz="1600" dirty="0"/>
                        <a:t> с преподавателем и </a:t>
                      </a:r>
                      <a:r>
                        <a:rPr lang="ru-RU" sz="1600" u="sng" dirty="0"/>
                        <a:t>проконсультироваться</a:t>
                      </a:r>
                      <a:r>
                        <a:rPr lang="ru-RU" sz="1600" dirty="0"/>
                        <a:t> по непонятным вопросам.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600"/>
                        <a:t>Flex model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u="sng" dirty="0"/>
                        <a:t>Основная часть программы преподносится онлайн</a:t>
                      </a:r>
                      <a:r>
                        <a:rPr lang="ru-RU" sz="1600" dirty="0"/>
                        <a:t>. Педагог выступает в качестве координатора, отслеживая сложные для понимания темы, чтобы потом обсудить их на очном занятии в группе или индивидуально.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600"/>
                        <a:t>Rotation model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u="sng" dirty="0" smtClean="0"/>
                        <a:t>Очное и онлайн-обучение чередуются</a:t>
                      </a:r>
                      <a:r>
                        <a:rPr lang="ru-RU" sz="1600" dirty="0" smtClean="0"/>
                        <a:t>: </a:t>
                      </a:r>
                      <a:r>
                        <a:rPr lang="ru-RU" sz="1600" dirty="0"/>
                        <a:t>сначала ученики осваивают материал самостоятельно через </a:t>
                      </a:r>
                      <a:r>
                        <a:rPr lang="ru-RU" sz="1600" dirty="0" smtClean="0"/>
                        <a:t>интернет</a:t>
                      </a:r>
                      <a:r>
                        <a:rPr lang="ru-RU" sz="1600" dirty="0"/>
                        <a:t>, потом вместе с преподавателем в классе, и наоборот.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600"/>
                        <a:t>Self-blend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/>
                        <a:t>Ученики проходят программу как обычно. Но, </a:t>
                      </a:r>
                      <a:r>
                        <a:rPr lang="ru-RU" sz="1600" u="sng" dirty="0"/>
                        <a:t>если определённые предметы вызывают повышенный интерес</a:t>
                      </a:r>
                      <a:r>
                        <a:rPr lang="ru-RU" sz="1600" dirty="0"/>
                        <a:t>, по ним можно брать </a:t>
                      </a:r>
                      <a:r>
                        <a:rPr lang="ru-RU" sz="1600" u="sng" dirty="0"/>
                        <a:t>дополнительные онлайн-занятия</a:t>
                      </a:r>
                      <a:r>
                        <a:rPr lang="ru-RU" sz="1600" dirty="0"/>
                        <a:t>.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600"/>
                        <a:t>Online Lab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/>
                        <a:t>Ученики ставят эксперименты и решают задачи в специальных программах и на специальных сайтах, но в стенах </a:t>
                      </a:r>
                      <a:r>
                        <a:rPr lang="ru-RU" sz="1600" dirty="0" smtClean="0"/>
                        <a:t>школы </a:t>
                      </a:r>
                      <a:r>
                        <a:rPr lang="ru-RU" sz="1600" dirty="0"/>
                        <a:t>и под присмотром педагога.</a:t>
                      </a:r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Портфолио обучающегося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556792"/>
            <a:ext cx="8589640" cy="481399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Еще одним </a:t>
            </a:r>
            <a:r>
              <a:rPr lang="ru-RU" u="sng" dirty="0" smtClean="0"/>
              <a:t>способом мониторинга достижения планируемых результатов </a:t>
            </a:r>
            <a:r>
              <a:rPr lang="ru-RU" dirty="0" smtClean="0"/>
              <a:t>ФГОС может служить </a:t>
            </a:r>
            <a:r>
              <a:rPr lang="ru-RU" b="1" dirty="0" smtClean="0"/>
              <a:t>Портфолио</a:t>
            </a:r>
            <a:r>
              <a:rPr lang="ru-RU" dirty="0" smtClean="0"/>
              <a:t> обучающегося. </a:t>
            </a:r>
          </a:p>
          <a:p>
            <a:r>
              <a:rPr lang="ru-RU" dirty="0" smtClean="0"/>
              <a:t>В </a:t>
            </a:r>
            <a:r>
              <a:rPr lang="ru-RU" dirty="0" err="1" smtClean="0"/>
              <a:t>портфолио</a:t>
            </a:r>
            <a:r>
              <a:rPr lang="ru-RU" dirty="0" smtClean="0"/>
              <a:t> осуществляется </a:t>
            </a:r>
            <a:r>
              <a:rPr lang="ru-RU" u="sng" dirty="0" smtClean="0"/>
              <a:t>последовательное накопление результатов выполнения учеником воспитательных задач</a:t>
            </a:r>
            <a:r>
              <a:rPr lang="ru-RU" dirty="0" smtClean="0"/>
              <a:t> в рамках соответствующей воспитательной программы.  </a:t>
            </a:r>
          </a:p>
          <a:p>
            <a:r>
              <a:rPr lang="ru-RU" dirty="0" smtClean="0"/>
              <a:t>Портфолио  представляет собой </a:t>
            </a:r>
            <a:r>
              <a:rPr lang="ru-RU" u="sng" dirty="0" smtClean="0"/>
              <a:t>индивидуальную подборку материалов</a:t>
            </a:r>
            <a:r>
              <a:rPr lang="ru-RU" dirty="0" smtClean="0"/>
              <a:t>, последовательность которых </a:t>
            </a:r>
            <a:r>
              <a:rPr lang="ru-RU" u="sng" dirty="0" smtClean="0"/>
              <a:t>демонстрирует усилия, динамику и достижения ученика </a:t>
            </a:r>
            <a:r>
              <a:rPr lang="ru-RU" dirty="0" smtClean="0"/>
              <a:t>в освоении определенных духовных ценностей в рамках воспитательной программы</a:t>
            </a:r>
            <a:endParaRPr lang="ru-RU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3619" y="176495"/>
            <a:ext cx="8348276" cy="14700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Серия пособий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портфель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(А.Е. Казеичева)</a:t>
            </a:r>
            <a:endParaRPr lang="ru-RU" sz="28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2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759" y="2063873"/>
            <a:ext cx="2025372" cy="2887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1937" y="2362558"/>
            <a:ext cx="1944357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9587" y="2362558"/>
            <a:ext cx="2025372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9"/>
            <a:ext cx="2104849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7888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746"/>
    </mc:Choice>
    <mc:Fallback>
      <p:transition spd="slow" advTm="5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/>
              <a:t>Метапредметный портфель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352928" cy="487375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предназначен </a:t>
            </a:r>
            <a:r>
              <a:rPr lang="ru-RU" u="sng" dirty="0" smtClean="0"/>
              <a:t>для формирования метапредметных умений</a:t>
            </a:r>
            <a:r>
              <a:rPr lang="ru-RU" dirty="0" smtClean="0"/>
              <a:t> и </a:t>
            </a:r>
            <a:r>
              <a:rPr lang="ru-RU" u="sng" dirty="0" smtClean="0"/>
              <a:t>мониторинга достижения метапредметных результатов </a:t>
            </a:r>
            <a:r>
              <a:rPr lang="ru-RU" dirty="0" smtClean="0"/>
              <a:t>методом портфолио;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содержит </a:t>
            </a:r>
            <a:r>
              <a:rPr lang="ru-RU" dirty="0" smtClean="0">
                <a:solidFill>
                  <a:srgbClr val="FF0000"/>
                </a:solidFill>
              </a:rPr>
              <a:t>только метапредметные задания на английском языке</a:t>
            </a:r>
            <a:r>
              <a:rPr lang="ru-RU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тематическому содержанию и языковому наполнению </a:t>
            </a:r>
            <a:r>
              <a:rPr lang="ru-RU" u="sng" dirty="0" smtClean="0"/>
              <a:t>соответствует Примерной программе </a:t>
            </a:r>
            <a:r>
              <a:rPr lang="ru-RU" dirty="0" smtClean="0"/>
              <a:t>по иностранному языку для начальной школы; </a:t>
            </a:r>
          </a:p>
          <a:p>
            <a:pPr>
              <a:defRPr/>
            </a:pPr>
            <a:r>
              <a:rPr lang="ru-RU" dirty="0" smtClean="0"/>
              <a:t>может использоваться </a:t>
            </a:r>
            <a:r>
              <a:rPr lang="ru-RU" dirty="0" smtClean="0">
                <a:solidFill>
                  <a:srgbClr val="FF0000"/>
                </a:solidFill>
              </a:rPr>
              <a:t>с любым учебником </a:t>
            </a:r>
            <a:r>
              <a:rPr lang="ru-RU" dirty="0" smtClean="0"/>
              <a:t>английского языка для начальной школы;</a:t>
            </a:r>
          </a:p>
          <a:p>
            <a:pPr>
              <a:defRPr/>
            </a:pPr>
            <a:r>
              <a:rPr lang="ru-RU" dirty="0" smtClean="0"/>
              <a:t>включает </a:t>
            </a:r>
            <a:r>
              <a:rPr lang="ru-RU" dirty="0" smtClean="0">
                <a:solidFill>
                  <a:srgbClr val="FF0000"/>
                </a:solidFill>
              </a:rPr>
              <a:t>подробные методические рекомендации </a:t>
            </a:r>
            <a:r>
              <a:rPr lang="ru-RU" dirty="0" smtClean="0"/>
              <a:t>для педагога.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73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0" y="764705"/>
            <a:ext cx="8892480" cy="6093298"/>
            <a:chOff x="0" y="570488"/>
            <a:chExt cx="9144000" cy="628751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0489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8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Скругленный прямоугольник 5"/>
          <p:cNvSpPr/>
          <p:nvPr/>
        </p:nvSpPr>
        <p:spPr>
          <a:xfrm>
            <a:off x="323528" y="31265"/>
            <a:ext cx="8638626" cy="5894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dirty="0" smtClean="0">
                <a:solidFill>
                  <a:srgbClr val="FF0000"/>
                </a:solidFill>
              </a:rPr>
              <a:t>Применение и сохранение целей и задач учебной деятельности, поиск средств ее осуществления</a:t>
            </a:r>
            <a:endParaRPr lang="ru-RU" sz="2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5760640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rgbClr val="FF0000"/>
                </a:solidFill>
              </a:rPr>
              <a:t>Решение проблем творческого и поискового характера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660232" y="5805264"/>
            <a:ext cx="1800200" cy="10527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55976" y="6309320"/>
            <a:ext cx="187220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Рефлексия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8" idx="3"/>
          </p:cNvCxnSpPr>
          <p:nvPr/>
        </p:nvCxnSpPr>
        <p:spPr>
          <a:xfrm flipV="1">
            <a:off x="6228184" y="6453339"/>
            <a:ext cx="432048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320480" cy="5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0"/>
            <a:ext cx="4320480" cy="5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95536" y="5661248"/>
            <a:ext cx="6840760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Классификация, обобщение, построение рассуждения, решение проблем творческого и поискового характера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555009"/>
            <a:ext cx="6447501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широком значении </a:t>
            </a:r>
            <a:br>
              <a:rPr lang="ru-RU" dirty="0" smtClean="0"/>
            </a:br>
            <a:r>
              <a:rPr lang="ru-RU" dirty="0" smtClean="0"/>
              <a:t>УУД – это…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708920"/>
            <a:ext cx="6447501" cy="388077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…умение учиться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03114762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084168" y="836712"/>
            <a:ext cx="244827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Разрезной материал</a:t>
            </a:r>
            <a:endParaRPr lang="ru-RU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9" y="0"/>
            <a:ext cx="49868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320480" cy="5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0"/>
            <a:ext cx="4320480" cy="5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972839">
            <a:off x="935094" y="2368692"/>
            <a:ext cx="3034310" cy="417284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716016" y="5949280"/>
            <a:ext cx="3528392" cy="7200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Что не подходит?</a:t>
            </a:r>
            <a:endParaRPr lang="ru-RU" sz="2800" b="1" dirty="0">
              <a:solidFill>
                <a:srgbClr val="7030A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4139952" y="5085184"/>
            <a:ext cx="864096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" y="569535"/>
            <a:ext cx="4572693" cy="628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82276" y="584620"/>
            <a:ext cx="4561724" cy="627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0"/>
            <a:ext cx="6840760" cy="764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Построение рассуждения, классификация, работа с иллюстрацией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9945"/>
          <a:stretch>
            <a:fillRect/>
          </a:stretch>
        </p:blipFill>
        <p:spPr bwMode="auto">
          <a:xfrm>
            <a:off x="3635895" y="0"/>
            <a:ext cx="5171277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1547664" cy="212902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11560" y="3645024"/>
            <a:ext cx="2880320" cy="122413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Классификация слов по группам</a:t>
            </a:r>
          </a:p>
        </p:txBody>
      </p:sp>
    </p:spTree>
    <p:extLst>
      <p:ext uri="{BB962C8B-B14F-4D97-AF65-F5344CB8AC3E}">
        <p14:creationId xmlns:p14="http://schemas.microsoft.com/office/powerpoint/2010/main" xmlns="" val="199162585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88048"/>
            <a:ext cx="7308304" cy="566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32" y="3"/>
            <a:ext cx="1619673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127776" y="2910542"/>
            <a:ext cx="2016224" cy="243914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Умение строить высказывание в письменной форме, ИКТ-компетенция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88229"/>
            <a:ext cx="3672408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Выдвижение гипотез, построение логической цепочки рассуждения</a:t>
            </a:r>
            <a:endParaRPr lang="ru-RU" sz="1800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1" y="0"/>
            <a:ext cx="4932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619672" cy="2276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3" y="0"/>
            <a:ext cx="5004048" cy="690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619672" cy="2276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3688229"/>
            <a:ext cx="3672408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Выбор вида чтения в зависимости от цели, выбор наиболее эффективных способов решения задач в зависимости от конкретных условий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75656" cy="2060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7" y="0"/>
            <a:ext cx="51480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23528" y="3645024"/>
            <a:ext cx="3312368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Анализ объектов, установление причинно-следственных связей,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установление логической цепи рассуждений, </a:t>
            </a:r>
            <a:r>
              <a:rPr lang="ru-RU" dirty="0" smtClean="0"/>
              <a:t>знаково-символические действия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547664" cy="2132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3645024"/>
            <a:ext cx="3672408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Анализ объектов, синтез (составление списка), самостоятельное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создание способа решения проблемы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4" y="0"/>
            <a:ext cx="49320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547664" cy="2132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3688229"/>
            <a:ext cx="3672408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Рефлексия, решение проблем творческого и поискового характера, знаково-символические действия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9" y="-2960"/>
            <a:ext cx="4860032" cy="686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3107</Words>
  <Application>Microsoft Office PowerPoint</Application>
  <PresentationFormat>Экран (4:3)</PresentationFormat>
  <Paragraphs>443</Paragraphs>
  <Slides>101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101</vt:i4>
      </vt:variant>
    </vt:vector>
  </HeadingPairs>
  <TitlesOfParts>
    <vt:vector size="102" baseType="lpstr">
      <vt:lpstr>Тема Office</vt:lpstr>
      <vt:lpstr>Модернизация содержания и технологий, направленных на достижение планируемых результатов ФГОС на уроках английского языка во 2 – 11 классах (на примерах курсов и пособий издательства «Титул») </vt:lpstr>
      <vt:lpstr>Слайд 2</vt:lpstr>
      <vt:lpstr>Модернизация содержания</vt:lpstr>
      <vt:lpstr>Что изменилось?</vt:lpstr>
      <vt:lpstr>ФГОС и обучение английскому языку</vt:lpstr>
      <vt:lpstr>Условия для реализации УУД:</vt:lpstr>
      <vt:lpstr>Черты современного урока</vt:lpstr>
      <vt:lpstr>УУД – это…</vt:lpstr>
      <vt:lpstr>В широком значении  УУД – это…</vt:lpstr>
      <vt:lpstr>Слайд 10</vt:lpstr>
      <vt:lpstr>Познавательные УУД</vt:lpstr>
      <vt:lpstr>Познавательные УУД:  общеучебные действия</vt:lpstr>
      <vt:lpstr>Познавательные УУД:  общеучебные действия</vt:lpstr>
      <vt:lpstr>Познавательные УУД:  логические действия</vt:lpstr>
      <vt:lpstr>Познавательные УУД:  действия постановки и решения проблем</vt:lpstr>
      <vt:lpstr>Слайд 16</vt:lpstr>
      <vt:lpstr>Регулятивные УУД (обобщенно)</vt:lpstr>
      <vt:lpstr>Коммуникативные УУД</vt:lpstr>
      <vt:lpstr>Урок, согласно требованиям ФГОС</vt:lpstr>
      <vt:lpstr>Целеполагание</vt:lpstr>
      <vt:lpstr>Формирование УУД в процессе урока</vt:lpstr>
      <vt:lpstr>Формирование УУД в процессе урока (продолжение)</vt:lpstr>
      <vt:lpstr>Межпредметные понятия</vt:lpstr>
      <vt:lpstr>Технологии</vt:lpstr>
      <vt:lpstr>Проектная технология – что это?</vt:lpstr>
      <vt:lpstr>Метод проектов</vt:lpstr>
      <vt:lpstr>Из истории вопроса</vt:lpstr>
      <vt:lpstr>Зачем нужен метод проектов?</vt:lpstr>
      <vt:lpstr>Особенности проектной деятельности</vt:lpstr>
      <vt:lpstr>Типология проектов</vt:lpstr>
      <vt:lpstr>Слайд 31</vt:lpstr>
      <vt:lpstr>Слайд 32</vt:lpstr>
      <vt:lpstr>Слайд 33</vt:lpstr>
      <vt:lpstr>Организация работы (“HE.ru” 5 кл.)</vt:lpstr>
      <vt:lpstr>Организация работы, опоры (“HE.ru” 5 кл.)</vt:lpstr>
      <vt:lpstr>Слайд 36</vt:lpstr>
      <vt:lpstr>Слайд 37</vt:lpstr>
      <vt:lpstr>Слайд 38</vt:lpstr>
      <vt:lpstr>Слайд 39</vt:lpstr>
      <vt:lpstr>Структура школьного проекта (по К.Н. Поливановой)</vt:lpstr>
      <vt:lpstr>Организация проектной работы</vt:lpstr>
      <vt:lpstr>Оценивание проекта</vt:lpstr>
      <vt:lpstr>Оценивание проекта</vt:lpstr>
      <vt:lpstr>Оценивание проекта</vt:lpstr>
      <vt:lpstr>Идеи для проектов</vt:lpstr>
      <vt:lpstr>https://i.pinimg.com/originals/b5/e7/b5/b5e7b563ab562c525ab4970da9e0b1cc.jpg </vt:lpstr>
      <vt:lpstr>http://2o7fsh4anuayrnrhe3us6v71-wpengine.netdna-ssl.com/wp-content/uploads/2017/09/Make-It-Board-Games.jpg </vt:lpstr>
      <vt:lpstr>Идеи для проектов</vt:lpstr>
      <vt:lpstr>https://www.autodraw.com  Бесплатный сайт-помощник с рисованием различных картинок</vt:lpstr>
      <vt:lpstr>https://www.autodraw.com  Бесплатный сайт-помощник с рисованием различных картинок</vt:lpstr>
      <vt:lpstr>https://www.autodraw.com  Бесплатный сайт-помощник с рисованием различных картинок</vt:lpstr>
      <vt:lpstr>Идеи для проектов</vt:lpstr>
      <vt:lpstr>http://s3.amazonaws.com/theoatmeal-img/comics/quotations/quotations_lincoln.jpg </vt:lpstr>
      <vt:lpstr>https://quotesboxes.com/wp-content/uploads/2017/09/1504435539_224_inspirational-and-motivational-quotes-29-beautiful-illustrated-quotes-you-must-see.jpg </vt:lpstr>
      <vt:lpstr>Технология развития  критического мышления</vt:lpstr>
      <vt:lpstr>Слайд 56</vt:lpstr>
      <vt:lpstr>Критическое мышление, определение:</vt:lpstr>
      <vt:lpstr>Критическое мышление и ФГОС</vt:lpstr>
      <vt:lpstr>Анализ, синтез</vt:lpstr>
      <vt:lpstr>Анализ, синтез</vt:lpstr>
      <vt:lpstr>Классификация</vt:lpstr>
      <vt:lpstr>Классификация</vt:lpstr>
      <vt:lpstr>Ранжирование</vt:lpstr>
      <vt:lpstr>Слайд 64</vt:lpstr>
      <vt:lpstr>Этапы формирования критического мышления на уроке</vt:lpstr>
      <vt:lpstr>Развития критического мышления: методы и приемы</vt:lpstr>
      <vt:lpstr>Слайд 67</vt:lpstr>
      <vt:lpstr>Слайд 68</vt:lpstr>
      <vt:lpstr>https://bubbl.us – бесплатный инструмент для создания mind maps </vt:lpstr>
      <vt:lpstr>https://bubbl.us – бесплатный инструмент для создания mind maps </vt:lpstr>
      <vt:lpstr>Развития критического мышления: методы и приемы</vt:lpstr>
      <vt:lpstr>Слайд 72</vt:lpstr>
      <vt:lpstr>Слайд 73</vt:lpstr>
      <vt:lpstr>Развития критического мышления: методы и приемы</vt:lpstr>
      <vt:lpstr>Слайд 75</vt:lpstr>
      <vt:lpstr>Развития критического мышления: методы и приемы</vt:lpstr>
      <vt:lpstr>Слайд 77</vt:lpstr>
      <vt:lpstr>Формирование ИКТ-компетенции</vt:lpstr>
      <vt:lpstr>Слайд 79</vt:lpstr>
      <vt:lpstr>Flipped-classroom</vt:lpstr>
      <vt:lpstr>Blended learning</vt:lpstr>
      <vt:lpstr>Преимущества Blended learning </vt:lpstr>
      <vt:lpstr>Разные модели смешанного обучения</vt:lpstr>
      <vt:lpstr>Портфолио обучающегося</vt:lpstr>
      <vt:lpstr>Серия пособий “Метапредметный портфель”  (А.Е. Казеичева)</vt:lpstr>
      <vt:lpstr>Метапредметный портфель</vt:lpstr>
      <vt:lpstr>Слайд 87</vt:lpstr>
      <vt:lpstr>Слайд 88</vt:lpstr>
      <vt:lpstr>Слайд 89</vt:lpstr>
      <vt:lpstr>Разрезной материал</vt:lpstr>
      <vt:lpstr>Слайд 91</vt:lpstr>
      <vt:lpstr>Слайд 92</vt:lpstr>
      <vt:lpstr>Слайд 93</vt:lpstr>
      <vt:lpstr>Умение строить высказывание в письменной форме, ИКТ-компетенция</vt:lpstr>
      <vt:lpstr>Выдвижение гипотез, построение логической цепочки рассуждения</vt:lpstr>
      <vt:lpstr>Выбор вида чтения в зависимости от цели, выбор наиболее эффективных способов решения задач в зависимости от конкретных условий</vt:lpstr>
      <vt:lpstr>Слайд 97</vt:lpstr>
      <vt:lpstr>Слайд 98</vt:lpstr>
      <vt:lpstr>Слайд 99</vt:lpstr>
      <vt:lpstr>Полезные ссылки</vt:lpstr>
      <vt:lpstr>Слайд 101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Модернизация содержания и технологий, направленных на достижение предметных, метапредметных  и личностных результатов  в рамках учебного предмета «Иностранный язык» (английский)  с учетом требований ФГОС </dc:title>
  <cp:lastModifiedBy>bae</cp:lastModifiedBy>
  <cp:revision>73</cp:revision>
  <dcterms:modified xsi:type="dcterms:W3CDTF">2018-05-15T13:44:25Z</dcterms:modified>
</cp:coreProperties>
</file>