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69"/>
  </p:notesMasterIdLst>
  <p:sldIdLst>
    <p:sldId id="257" r:id="rId3"/>
    <p:sldId id="397" r:id="rId4"/>
    <p:sldId id="323" r:id="rId5"/>
    <p:sldId id="324" r:id="rId6"/>
    <p:sldId id="325" r:id="rId7"/>
    <p:sldId id="316" r:id="rId8"/>
    <p:sldId id="422" r:id="rId9"/>
    <p:sldId id="423" r:id="rId10"/>
    <p:sldId id="424" r:id="rId11"/>
    <p:sldId id="425" r:id="rId12"/>
    <p:sldId id="416" r:id="rId13"/>
    <p:sldId id="417" r:id="rId14"/>
    <p:sldId id="427" r:id="rId15"/>
    <p:sldId id="428" r:id="rId16"/>
    <p:sldId id="429" r:id="rId17"/>
    <p:sldId id="430" r:id="rId18"/>
    <p:sldId id="415" r:id="rId19"/>
    <p:sldId id="419" r:id="rId20"/>
    <p:sldId id="421" r:id="rId21"/>
    <p:sldId id="356" r:id="rId22"/>
    <p:sldId id="355" r:id="rId23"/>
    <p:sldId id="362" r:id="rId24"/>
    <p:sldId id="363" r:id="rId25"/>
    <p:sldId id="364" r:id="rId26"/>
    <p:sldId id="365" r:id="rId27"/>
    <p:sldId id="367" r:id="rId28"/>
    <p:sldId id="382" r:id="rId29"/>
    <p:sldId id="431" r:id="rId30"/>
    <p:sldId id="371" r:id="rId31"/>
    <p:sldId id="372" r:id="rId32"/>
    <p:sldId id="373" r:id="rId33"/>
    <p:sldId id="374" r:id="rId34"/>
    <p:sldId id="378" r:id="rId35"/>
    <p:sldId id="432" r:id="rId36"/>
    <p:sldId id="377" r:id="rId37"/>
    <p:sldId id="380" r:id="rId38"/>
    <p:sldId id="379" r:id="rId39"/>
    <p:sldId id="434" r:id="rId40"/>
    <p:sldId id="383" r:id="rId41"/>
    <p:sldId id="385" r:id="rId42"/>
    <p:sldId id="386" r:id="rId43"/>
    <p:sldId id="387" r:id="rId44"/>
    <p:sldId id="435" r:id="rId45"/>
    <p:sldId id="393" r:id="rId46"/>
    <p:sldId id="390" r:id="rId47"/>
    <p:sldId id="392" r:id="rId48"/>
    <p:sldId id="368" r:id="rId49"/>
    <p:sldId id="369" r:id="rId50"/>
    <p:sldId id="436" r:id="rId51"/>
    <p:sldId id="395" r:id="rId52"/>
    <p:sldId id="396" r:id="rId53"/>
    <p:sldId id="437" r:id="rId54"/>
    <p:sldId id="438" r:id="rId55"/>
    <p:sldId id="354" r:id="rId56"/>
    <p:sldId id="353" r:id="rId57"/>
    <p:sldId id="399" r:id="rId58"/>
    <p:sldId id="400" r:id="rId59"/>
    <p:sldId id="401" r:id="rId60"/>
    <p:sldId id="402" r:id="rId61"/>
    <p:sldId id="403" r:id="rId62"/>
    <p:sldId id="405" r:id="rId63"/>
    <p:sldId id="406" r:id="rId64"/>
    <p:sldId id="407" r:id="rId65"/>
    <p:sldId id="408" r:id="rId66"/>
    <p:sldId id="418" r:id="rId67"/>
    <p:sldId id="409" r:id="rId6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8" autoAdjust="0"/>
    <p:restoredTop sz="94660"/>
  </p:normalViewPr>
  <p:slideViewPr>
    <p:cSldViewPr>
      <p:cViewPr>
        <p:scale>
          <a:sx n="100" d="100"/>
          <a:sy n="100" d="100"/>
        </p:scale>
        <p:origin x="-220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FBB93AA8-A075-4101-A496-11DB16EDF58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1FA9359B-AE8D-47FD-9FA3-536557C65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05A1DF-DE92-4604-8494-56A0F849383A}" type="slidenum">
              <a:rPr lang="ru-RU">
                <a:solidFill>
                  <a:srgbClr val="000000"/>
                </a:solidFill>
              </a:rPr>
              <a:pPr/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2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3"/>
            <a:ext cx="5327576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13176"/>
            <a:ext cx="3643278" cy="115212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50F5-7B1A-4543-B135-5D4105BA08FD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81215-02BC-4A7F-A93D-A1A6A460E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6669A-33CF-48C3-824B-7F7292EF83E6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008B-B811-4725-AB94-6113A3B80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6D477-84BB-426F-A41A-1E57B24114E0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78B9-C5D7-4362-8BF3-8A3B97CB0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988D-3C59-4292-857E-822250580C4B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C4FB2-7854-4D54-BDD9-DFA950CC7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13D0-06D9-48CA-BB85-DCB1D4B16A14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FA3D-C77E-4A7D-9F0B-D427524EC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331F7-D200-45B2-A090-5E9D7C44289A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FB2A0-47A4-440E-BBBC-96E7F9972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6E82-5FA8-4289-A23D-8DF40F2ABD5B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B2513-31EB-43C6-B99D-2A8D3B3AD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8670-FABA-4BD5-ADB9-E43C809533CC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CA83-F44C-443C-B66F-7EDDDB217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8287-A076-4F08-BDA9-3D3F16C81E34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8A988-9B36-4F5B-82BA-A8F54F482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BB0B3-DA83-4F8D-9F59-596F19A2ED23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6722-3B13-4367-8C4B-7C0AE1A0A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07766-84A9-461C-BB2A-46DF0D3A9FD4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D756-1215-4FC9-A487-8CF5B5B08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Элегантный абстрактный\ElegantSl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260349"/>
            <a:ext cx="7488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557339"/>
            <a:ext cx="74993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-31750" y="6638926"/>
            <a:ext cx="13340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smtClean="0">
                <a:solidFill>
                  <a:schemeClr val="bg1"/>
                </a:solidFill>
                <a:latin typeface="Baskerville Old Face" pitchFamily="18" charset="0"/>
                <a:cs typeface="+mn-cs"/>
              </a:rPr>
              <a:t>ProPowerPoint.Ru</a:t>
            </a:r>
            <a:endParaRPr lang="ru-RU" sz="1200" smtClean="0">
              <a:solidFill>
                <a:schemeClr val="bg1"/>
              </a:solidFill>
              <a:latin typeface="Ariston" pitchFamily="66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6" r:id="rId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B58B485-A742-4C74-BE52-5408E175FA48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B5011D0-27B7-46BB-ACF2-122C67981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titul.ru/audio/53" TargetMode="Externa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46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48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ege-i-gve-11/dlya-predmetnyh-komissiy-subektov-rf" TargetMode="External"/><Relationship Id="rId2" Type="http://schemas.openxmlformats.org/officeDocument/2006/relationships/hyperlink" Target="http://www.fipi.ru/oge-i-gve-9/dlya-predmetnyh-komissiy-subektov-rf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fipi.ru/ege-i-gve-11/vpr" TargetMode="Externa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4644008" y="5517232"/>
            <a:ext cx="4187825" cy="1340768"/>
          </a:xfrm>
        </p:spPr>
        <p:txBody>
          <a:bodyPr/>
          <a:lstStyle/>
          <a:p>
            <a:pPr algn="r">
              <a:buFont typeface="Arial" pitchFamily="34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ведущий методист издательства</a:t>
            </a:r>
          </a:p>
          <a:p>
            <a:pPr algn="r">
              <a:buFont typeface="Arial" pitchFamily="34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«Титул»</a:t>
            </a:r>
            <a:endParaRPr lang="ru-RU" dirty="0" smtClean="0"/>
          </a:p>
        </p:txBody>
      </p:sp>
      <p:sp>
        <p:nvSpPr>
          <p:cNvPr id="4099" name="Прямоугольник 5"/>
          <p:cNvSpPr>
            <a:spLocks noChangeArrowheads="1"/>
          </p:cNvSpPr>
          <p:nvPr/>
        </p:nvSpPr>
        <p:spPr bwMode="auto">
          <a:xfrm>
            <a:off x="539750" y="1989139"/>
            <a:ext cx="81359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Мастер-класс по подготовке к устной части ОГЭ/ЕГЭ и ВПР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4100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-315416"/>
            <a:ext cx="2519363" cy="25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l="54981" t="3125" r="11260" b="67719"/>
          <a:stretch>
            <a:fillRect/>
          </a:stretch>
        </p:blipFill>
        <p:spPr bwMode="auto">
          <a:xfrm>
            <a:off x="1259632" y="3429000"/>
            <a:ext cx="6480720" cy="314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61640" r="52686" b="7800"/>
          <a:stretch>
            <a:fillRect/>
          </a:stretch>
        </p:blipFill>
        <p:spPr bwMode="auto">
          <a:xfrm>
            <a:off x="1187624" y="260648"/>
            <a:ext cx="6408712" cy="326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ответа на 2 задание ОГЭ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206" t="24497" r="25837" b="13454"/>
          <a:stretch>
            <a:fillRect/>
          </a:stretch>
        </p:blipFill>
        <p:spPr bwMode="auto">
          <a:xfrm>
            <a:off x="251520" y="1340768"/>
            <a:ext cx="6552728" cy="532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ответа 3 задания в ОГЭ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206" t="16542" r="26732" b="8681"/>
          <a:stretch>
            <a:fillRect/>
          </a:stretch>
        </p:blipFill>
        <p:spPr bwMode="auto">
          <a:xfrm>
            <a:off x="1043608" y="1169368"/>
            <a:ext cx="56886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66763" y="2568575"/>
            <a:ext cx="7772400" cy="1470025"/>
          </a:xfrm>
        </p:spPr>
        <p:txBody>
          <a:bodyPr>
            <a:normAutofit fontScale="90000"/>
          </a:bodyPr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6311"/>
          <a:stretch>
            <a:fillRect/>
          </a:stretch>
        </p:blipFill>
        <p:spPr bwMode="auto">
          <a:xfrm>
            <a:off x="827584" y="1052736"/>
            <a:ext cx="7416824" cy="576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116632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Критерии ЕГЭ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>
            <a:normAutofit fontScale="90000"/>
          </a:bodyPr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139" name="Rectangle 1"/>
          <p:cNvSpPr>
            <a:spLocks noChangeArrowheads="1"/>
          </p:cNvSpPr>
          <p:nvPr/>
        </p:nvSpPr>
        <p:spPr bwMode="auto">
          <a:xfrm>
            <a:off x="1331913" y="1217533"/>
            <a:ext cx="213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 dirty="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747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33265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Критерии  оценки заданий 3 и 4 уточнены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66763" y="2568575"/>
            <a:ext cx="7772400" cy="1470025"/>
          </a:xfrm>
        </p:spPr>
        <p:txBody>
          <a:bodyPr>
            <a:normAutofit fontScale="90000"/>
          </a:bodyPr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139" name="Rectangle 1"/>
          <p:cNvSpPr>
            <a:spLocks noChangeArrowheads="1"/>
          </p:cNvSpPr>
          <p:nvPr/>
        </p:nvSpPr>
        <p:spPr bwMode="auto">
          <a:xfrm>
            <a:off x="1331913" y="1217533"/>
            <a:ext cx="213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 dirty="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34162"/>
          <a:stretch>
            <a:fillRect/>
          </a:stretch>
        </p:blipFill>
        <p:spPr bwMode="auto">
          <a:xfrm>
            <a:off x="755576" y="79719"/>
            <a:ext cx="7520265" cy="67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66763" y="2568575"/>
            <a:ext cx="7772400" cy="1470025"/>
          </a:xfrm>
        </p:spPr>
        <p:txBody>
          <a:bodyPr>
            <a:normAutofit fontScale="90000"/>
          </a:bodyPr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139" name="Rectangle 1"/>
          <p:cNvSpPr>
            <a:spLocks noChangeArrowheads="1"/>
          </p:cNvSpPr>
          <p:nvPr/>
        </p:nvSpPr>
        <p:spPr bwMode="auto">
          <a:xfrm>
            <a:off x="1331913" y="1217533"/>
            <a:ext cx="213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 dirty="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839" y="1556792"/>
            <a:ext cx="9005161" cy="380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ответа на задание 2 ЕГЭ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9925" t="23100" r="27551" b="37001"/>
          <a:stretch>
            <a:fillRect/>
          </a:stretch>
        </p:blipFill>
        <p:spPr bwMode="auto">
          <a:xfrm>
            <a:off x="1" y="1306033"/>
            <a:ext cx="9070604" cy="478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ответа на задание 3 ЕГЭ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9925" t="40599" r="27945" b="5068"/>
          <a:stretch>
            <a:fillRect/>
          </a:stretch>
        </p:blipFill>
        <p:spPr bwMode="auto">
          <a:xfrm>
            <a:off x="0" y="1268760"/>
            <a:ext cx="7704856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68344" y="5661248"/>
            <a:ext cx="1475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балла по всем аспектам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707088" cy="994123"/>
          </a:xfrm>
        </p:spPr>
        <p:txBody>
          <a:bodyPr/>
          <a:lstStyle/>
          <a:p>
            <a:r>
              <a:rPr lang="ru-RU" dirty="0" smtClean="0"/>
              <a:t>Пример ответа на задание 3 ЕГЭ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9531" t="26600" r="26763" b="46101"/>
          <a:stretch>
            <a:fillRect/>
          </a:stretch>
        </p:blipFill>
        <p:spPr bwMode="auto">
          <a:xfrm>
            <a:off x="46573" y="1412776"/>
            <a:ext cx="901761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458112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Всего: 4 балла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нашей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Рассмотрим необходимые умения для выполнения заданий устных частей;</a:t>
            </a:r>
          </a:p>
          <a:p>
            <a:r>
              <a:rPr lang="ru-RU" sz="2800" dirty="0" smtClean="0"/>
              <a:t>Рассмотрим критерии и </a:t>
            </a:r>
            <a:r>
              <a:rPr lang="ru-RU" sz="2800" dirty="0" err="1" smtClean="0"/>
              <a:t>скрипты</a:t>
            </a:r>
            <a:r>
              <a:rPr lang="ru-RU" sz="2800" dirty="0" smtClean="0"/>
              <a:t> ответов, развеем мифы;</a:t>
            </a:r>
          </a:p>
          <a:p>
            <a:r>
              <a:rPr lang="ru-RU" sz="2800" dirty="0" smtClean="0"/>
              <a:t>Проанализируем аудиозаписи с ответами;</a:t>
            </a:r>
          </a:p>
          <a:p>
            <a:r>
              <a:rPr lang="ru-RU" sz="2800" dirty="0" smtClean="0"/>
              <a:t>Выработка стратегий выполнения заданий;</a:t>
            </a:r>
          </a:p>
          <a:p>
            <a:r>
              <a:rPr lang="ru-RU" sz="2800" dirty="0" smtClean="0"/>
              <a:t>Познакомимся с дополнительными возможностями для подготовки;</a:t>
            </a:r>
          </a:p>
          <a:p>
            <a:r>
              <a:rPr lang="ru-RU" sz="2800" dirty="0" smtClean="0"/>
              <a:t>Выработаем систему борьбы со стрессом и определим факторы стресса.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1. ОГЭ/ЕГЭ и ВПР Проблемы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mtClean="0"/>
              <a:t>Причины проблем: </a:t>
            </a:r>
          </a:p>
          <a:p>
            <a:pPr eaLnBrk="1" hangingPunct="1"/>
            <a:r>
              <a:rPr lang="ru-RU" smtClean="0"/>
              <a:t>в ходе обучения недостаточно внимания уделялось формированию правильной артикуляции,</a:t>
            </a:r>
          </a:p>
          <a:p>
            <a:pPr eaLnBrk="1" hangingPunct="1"/>
            <a:r>
              <a:rPr lang="ru-RU" smtClean="0"/>
              <a:t>интонации разных типов предложения, </a:t>
            </a:r>
          </a:p>
          <a:p>
            <a:pPr eaLnBrk="1" hangingPunct="1"/>
            <a:r>
              <a:rPr lang="ru-RU" smtClean="0"/>
              <a:t>правилам чтения, </a:t>
            </a:r>
          </a:p>
          <a:p>
            <a:pPr eaLnBrk="1" hangingPunct="1"/>
            <a:r>
              <a:rPr lang="ru-RU" smtClean="0"/>
              <a:t>недостаточно слушали аудиозаписи носителей языка.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1 - проблемы и решения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Ученики часто: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произносят «трудные» звуки: </a:t>
            </a:r>
            <a:r>
              <a:rPr lang="en-US" dirty="0" smtClean="0"/>
              <a:t>[ŋ], [ð], [</a:t>
            </a:r>
            <a:r>
              <a:rPr lang="el-GR" dirty="0" smtClean="0"/>
              <a:t>θ</a:t>
            </a:r>
            <a:r>
              <a:rPr lang="en-US" dirty="0" smtClean="0"/>
              <a:t>], [h], [з:] </a:t>
            </a:r>
            <a:r>
              <a:rPr lang="ru-RU" dirty="0" smtClean="0"/>
              <a:t>и др.;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умеют читать слова с «немыми» буквами</a:t>
            </a:r>
            <a:r>
              <a:rPr lang="en-US" dirty="0" smtClean="0"/>
              <a:t>: dumb, comb, muscles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произносят звуки, которые меняют смысл слова: </a:t>
            </a:r>
            <a:r>
              <a:rPr lang="en-US" dirty="0" smtClean="0"/>
              <a:t>food-foot, bit – bid;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неправильно ставят ударение;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умеют интонационно делить предложения на смысловые группы;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 соблюдают интонацию разных коммуникативных типов предложений.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ОГЭ. Английский язык. Устная часть. Тренировочные тесты. 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628775"/>
            <a:ext cx="8729663" cy="4176713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188914"/>
            <a:ext cx="8229600" cy="993775"/>
          </a:xfrm>
        </p:spPr>
        <p:txBody>
          <a:bodyPr/>
          <a:lstStyle/>
          <a:p>
            <a:pPr eaLnBrk="1" hangingPunct="1"/>
            <a:r>
              <a:rPr lang="ru-RU" dirty="0" smtClean="0"/>
              <a:t>Задание 1. Порядок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4031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Предложить ученикам прочитать текст про себя и отметить в чтении каких слов и предложений они не уверены.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Попросить отметить в каких местах в предложениях должны быть паузы.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Предложить ученикам прочитать текст вслух в парах, друг другу.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Дать ученикам прослушать эталонную аудиозапись с целью найти свои ошибки. Во время пауз между предложениями в записи скорректировать интонационную разметку.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Попросить учеников прочитать текст в парах друг другу по очереди, исправляя ошибки партнера если они будут.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Слабых учеников можно попросить повторять текст за диктором дома.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Говорение</a:t>
            </a:r>
          </a:p>
        </p:txBody>
      </p:sp>
      <p:pic>
        <p:nvPicPr>
          <p:cNvPr id="19459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9577" y="1916112"/>
            <a:ext cx="7212013" cy="460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0157" t="984" r="29723" b="13751"/>
          <a:stretch>
            <a:fillRect/>
          </a:stretch>
        </p:blipFill>
        <p:spPr bwMode="auto">
          <a:xfrm>
            <a:off x="3348038" y="0"/>
            <a:ext cx="4692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300039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7865" y="1484314"/>
            <a:ext cx="7134225" cy="4357687"/>
          </a:xfrm>
          <a:noFill/>
        </p:spPr>
      </p:pic>
      <p:pic>
        <p:nvPicPr>
          <p:cNvPr id="22532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1"/>
            <a:ext cx="148431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 допущенные в 1 задании: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низкий темп речи;</a:t>
            </a:r>
          </a:p>
          <a:p>
            <a:r>
              <a:rPr lang="ru-RU" dirty="0" smtClean="0"/>
              <a:t>необоснованные паузы;</a:t>
            </a:r>
          </a:p>
          <a:p>
            <a:r>
              <a:rPr lang="ru-RU" dirty="0" smtClean="0"/>
              <a:t>неверно построенный интонационный рисунок в предложении;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8688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Прослушаем </a:t>
            </a:r>
            <a:r>
              <a:rPr lang="ru-RU" dirty="0" err="1" smtClean="0"/>
              <a:t>аудизапись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Смотрим:</a:t>
            </a:r>
            <a:br>
              <a:rPr lang="ru-RU" dirty="0" smtClean="0"/>
            </a:br>
            <a:r>
              <a:rPr lang="ru-RU" dirty="0" smtClean="0"/>
              <a:t>- легко ли воспринимается речь?</a:t>
            </a:r>
            <a:br>
              <a:rPr lang="ru-RU" dirty="0" smtClean="0"/>
            </a:br>
            <a:r>
              <a:rPr lang="ru-RU" dirty="0" smtClean="0"/>
              <a:t>- выделяем ошибки мешающие восприятию текста.</a:t>
            </a:r>
            <a:br>
              <a:rPr lang="ru-RU" dirty="0" smtClean="0"/>
            </a:br>
            <a:r>
              <a:rPr lang="ru-RU" dirty="0" smtClean="0"/>
              <a:t>- какие рекомендации стоит дать ученику, на чем сфокусировать работу?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2 ОГЭ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 </a:t>
            </a:r>
            <a:r>
              <a:rPr lang="ru-RU" b="1" smtClean="0"/>
              <a:t>задании 2</a:t>
            </a:r>
            <a:r>
              <a:rPr lang="ru-RU" smtClean="0"/>
              <a:t> нужно ответить на вопросы телефонного опроса, которые прозвучат в аудиозаписи. На каждый ответ дается 40 секунд.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404813"/>
            <a:ext cx="8382000" cy="55213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Цель обучения говорени</a:t>
            </a:r>
            <a:r>
              <a:rPr lang="ru-RU" sz="3600" b="1" dirty="0">
                <a:solidFill>
                  <a:schemeClr val="tx1"/>
                </a:solidFill>
              </a:rPr>
              <a:t>ю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Выступать с подготовленным/неподготовленным сообщением</a:t>
            </a: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tx1"/>
                </a:solidFill>
              </a:rPr>
              <a:t>а</a:t>
            </a:r>
            <a:r>
              <a:rPr lang="ru-RU" sz="3600" dirty="0" smtClean="0">
                <a:solidFill>
                  <a:schemeClr val="tx1"/>
                </a:solidFill>
              </a:rPr>
              <a:t>декватно реагировать на реплики собеседника</a:t>
            </a:r>
          </a:p>
          <a:p>
            <a:pPr marL="571500" indent="-5715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tx1"/>
                </a:solidFill>
              </a:rPr>
              <a:t>и</a:t>
            </a:r>
            <a:r>
              <a:rPr lang="ru-RU" sz="3600" dirty="0" smtClean="0">
                <a:solidFill>
                  <a:schemeClr val="tx1"/>
                </a:solidFill>
              </a:rPr>
              <a:t>нициировать общение и принимать в нем участие 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11363" y="1628776"/>
            <a:ext cx="5199062" cy="4537075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опрос.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dirty="0" smtClean="0"/>
              <a:t>Типичные проблемы: </a:t>
            </a:r>
          </a:p>
          <a:p>
            <a:pPr eaLnBrk="1" hangingPunct="1"/>
            <a:r>
              <a:rPr lang="ru-RU" dirty="0" smtClean="0"/>
              <a:t>ученики не отвечают на заданный вопрос, пытаясь подменить ответ на вопрос заученным заранее высказыванием, или стараются ответить излишне подробно, не укладываясь в отведенное время;</a:t>
            </a:r>
          </a:p>
          <a:p>
            <a:pPr eaLnBrk="1" hangingPunct="1"/>
            <a:r>
              <a:rPr lang="ru-RU" dirty="0" smtClean="0"/>
              <a:t>долго обдумывают ответ и не следят за временем, не успевают услышать следующий вопрос;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 2. Телефонный опрос.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Решения: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Объяснить ученикам, что засчитываются ответы на заданные вопросы, а не близкие по теме «топики».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Познакомить учеников с ограничением по времени, во время ответов включать секундомер, стараться укладываться в 30-35 секунд.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Объяснить ученикам, что если они уже ответили на вопрос, а время еще осталось, то не стоит стараться придумать какое-то дополнение к ответу, а надо дождаться следующего вопроса.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810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Задание 2</a:t>
            </a:r>
          </a:p>
        </p:txBody>
      </p:sp>
      <p:pic>
        <p:nvPicPr>
          <p:cNvPr id="23555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875" y="1081089"/>
            <a:ext cx="6970713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Слушаем аудиозапись: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рекомендации по подготовке можно дать?</a:t>
            </a:r>
          </a:p>
          <a:p>
            <a:r>
              <a:rPr lang="ru-RU" dirty="0" smtClean="0"/>
              <a:t>В чем причина проблем в ответах учащихся?</a:t>
            </a:r>
          </a:p>
          <a:p>
            <a:r>
              <a:rPr lang="ru-RU" dirty="0" smtClean="0"/>
              <a:t>Влияет ли стресс на ответ учащегося?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Задание 2. ЕГЭ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Задание 2 – условный диалог-расспрос.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Надо задать 5 </a:t>
            </a:r>
            <a:r>
              <a:rPr lang="ru-RU" b="1" dirty="0" smtClean="0"/>
              <a:t>прямых</a:t>
            </a:r>
            <a:r>
              <a:rPr lang="ru-RU" dirty="0" smtClean="0"/>
              <a:t> вопросов. По 1 баллу за каждый правильно заданный вопрос.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Если вопрос начинается с </a:t>
            </a:r>
            <a:r>
              <a:rPr lang="en-US" dirty="0" smtClean="0"/>
              <a:t>Could you tell me… </a:t>
            </a:r>
            <a:r>
              <a:rPr lang="ru-RU" dirty="0" smtClean="0"/>
              <a:t>то это должен быть полный вопрос, например </a:t>
            </a:r>
            <a:r>
              <a:rPr lang="en-US" dirty="0" smtClean="0"/>
              <a:t>Could you tell me what the price of this gadget is?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 smtClean="0"/>
              <a:t>Ошибки в артиклях и предлогах не учитываются если они не меняют смысл высказывания.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и их решения: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укладываются в отведенное время – тренироваться задавать вопрос за 15 секунд;</a:t>
            </a:r>
          </a:p>
          <a:p>
            <a:r>
              <a:rPr lang="ru-RU" dirty="0" smtClean="0"/>
              <a:t>Повторить прямые вопросы, поскольку учащиеся могут путаться в них;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3" b="2924"/>
          <a:stretch>
            <a:fillRect/>
          </a:stretch>
        </p:blipFill>
        <p:spPr bwMode="auto">
          <a:xfrm>
            <a:off x="3589338" y="0"/>
            <a:ext cx="3808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3" b="42233"/>
          <a:stretch>
            <a:fillRect/>
          </a:stretch>
        </p:blipFill>
        <p:spPr bwMode="auto">
          <a:xfrm>
            <a:off x="2051720" y="12701"/>
            <a:ext cx="709228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3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Слушаем аудиозапись: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рекомендации по подготовке можно дать?</a:t>
            </a:r>
          </a:p>
          <a:p>
            <a:r>
              <a:rPr lang="ru-RU" dirty="0" smtClean="0"/>
              <a:t>В чем причина проблем с выполнением данного задания?</a:t>
            </a:r>
          </a:p>
          <a:p>
            <a:r>
              <a:rPr lang="ru-RU" dirty="0" smtClean="0"/>
              <a:t>Влияет ли стресс на ответ учащегося?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3. Монолог. ОГЭ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 </a:t>
            </a:r>
            <a:r>
              <a:rPr lang="ru-RU" b="1" smtClean="0"/>
              <a:t>задании 3</a:t>
            </a:r>
            <a:r>
              <a:rPr lang="ru-RU" smtClean="0"/>
              <a:t> нужно составить монолог на заданную тему. В задании даны опоры. На подготовку отводится 1,5 минуты, на сам монолог – 2 минуты. В помощь ученикам дана картинка-стимул.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Цели обучения</a:t>
            </a:r>
            <a:r>
              <a:rPr lang="ru-RU" sz="3600" dirty="0" smtClean="0"/>
              <a:t> говорению реализуются в процессе достижения учащимися </a:t>
            </a:r>
            <a:r>
              <a:rPr lang="ru-RU" sz="3600" b="1" dirty="0" smtClean="0"/>
              <a:t>следующих задач: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255588" y="1984376"/>
            <a:ext cx="8229600" cy="4525963"/>
          </a:xfrm>
        </p:spPr>
        <p:txBody>
          <a:bodyPr/>
          <a:lstStyle/>
          <a:p>
            <a:r>
              <a:rPr lang="ru-RU" smtClean="0"/>
              <a:t>быстро и правильно ориентироваться в условиях общения;</a:t>
            </a:r>
          </a:p>
          <a:p>
            <a:r>
              <a:rPr lang="ru-RU" smtClean="0"/>
              <a:t>последовательно и логично строить высказывание в соответствии с замыслом;</a:t>
            </a:r>
          </a:p>
          <a:p>
            <a:r>
              <a:rPr lang="ru-RU" smtClean="0"/>
              <a:t>находить адекватные языковые средства для высказывания;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3. ОГЭ. Проблемы.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mtClean="0"/>
              <a:t>Типичные проблемы:  </a:t>
            </a:r>
          </a:p>
          <a:p>
            <a:pPr eaLnBrk="1" hangingPunct="1"/>
            <a:r>
              <a:rPr lang="ru-RU" smtClean="0"/>
              <a:t>Вместо монолога на тему ученики пытаются описывать картинку;  </a:t>
            </a:r>
          </a:p>
          <a:p>
            <a:pPr eaLnBrk="1" hangingPunct="1"/>
            <a:r>
              <a:rPr lang="ru-RU" smtClean="0"/>
              <a:t>В монологе ученики учитывают не все опоры; </a:t>
            </a:r>
          </a:p>
          <a:p>
            <a:pPr eaLnBrk="1" hangingPunct="1"/>
            <a:r>
              <a:rPr lang="ru-RU" smtClean="0"/>
              <a:t>Ученики пытаются подменить монолог на заданную тему близким по теме высказыванием, заученным заранее. 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Задание 3. Как выполнять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Прочитать текст задания, понять о чем надо говорить, есть ли дополнительные вопросы </a:t>
            </a:r>
            <a:r>
              <a:rPr lang="en-US" dirty="0" smtClean="0"/>
              <a:t>(</a:t>
            </a:r>
            <a:r>
              <a:rPr lang="ru-RU" dirty="0" smtClean="0"/>
              <a:t>например, </a:t>
            </a:r>
            <a:r>
              <a:rPr lang="en-US" dirty="0" smtClean="0"/>
              <a:t>why)</a:t>
            </a:r>
            <a:r>
              <a:rPr lang="ru-RU" dirty="0" smtClean="0"/>
              <a:t>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Продумать план ответа: вступление (о чем пойдет речь), содержание (использовать каждый пункт задания), заключение (выражение своего мнения, подведение итога)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Если в вопросах есть </a:t>
            </a:r>
            <a:r>
              <a:rPr lang="en-US" dirty="0" smtClean="0"/>
              <a:t>why, </a:t>
            </a:r>
            <a:r>
              <a:rPr lang="ru-RU" dirty="0" smtClean="0"/>
              <a:t>дать развернутую аргументацию.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ОГЭ. Английский язык. Устная часть. Тренировочные тесты. 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17700" y="1600201"/>
            <a:ext cx="5308600" cy="4525963"/>
          </a:xfrm>
          <a:noFill/>
        </p:spPr>
      </p:pic>
      <p:pic>
        <p:nvPicPr>
          <p:cNvPr id="4" name="Picture 2" descr="C:\Documents and Settings\alexeyvk\Рабочий стол\ОГ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772818"/>
            <a:ext cx="1584176" cy="2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Слушаем аудиозапись: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r>
              <a:rPr lang="ru-RU" dirty="0" smtClean="0"/>
              <a:t>Какие рекомендации по подготовке можно дать?</a:t>
            </a:r>
          </a:p>
          <a:p>
            <a:r>
              <a:rPr lang="ru-RU" dirty="0" smtClean="0"/>
              <a:t>Нарушается ли последовательность в монологе, есть ли ответы на все пункты плана?</a:t>
            </a:r>
          </a:p>
          <a:p>
            <a:r>
              <a:rPr lang="ru-RU" dirty="0" smtClean="0"/>
              <a:t>Хватает ли средств логической связи?</a:t>
            </a:r>
          </a:p>
          <a:p>
            <a:r>
              <a:rPr lang="ru-RU" dirty="0" smtClean="0"/>
              <a:t>Есть ли вступительная и заключительные фразы?</a:t>
            </a:r>
          </a:p>
          <a:p>
            <a:r>
              <a:rPr lang="ru-RU" dirty="0" smtClean="0"/>
              <a:t>Есть ли языковые ошибки затрудняющие восприятие ответа?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11560" y="1"/>
            <a:ext cx="8229600" cy="7667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Задание 3</a:t>
            </a:r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2"/>
          <p:cNvPicPr>
            <a:picLocks noChangeAspect="1"/>
          </p:cNvPicPr>
          <p:nvPr/>
        </p:nvPicPr>
        <p:blipFill>
          <a:blip r:embed="rId3" cstate="print"/>
          <a:srcRect l="5930" t="2483" r="3255"/>
          <a:stretch>
            <a:fillRect/>
          </a:stretch>
        </p:blipFill>
        <p:spPr bwMode="auto">
          <a:xfrm>
            <a:off x="1922463" y="1052513"/>
            <a:ext cx="71215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268414"/>
            <a:ext cx="6840538" cy="4884737"/>
          </a:xfrm>
          <a:noFill/>
        </p:spPr>
      </p:pic>
      <p:pic>
        <p:nvPicPr>
          <p:cNvPr id="15364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26988"/>
            <a:ext cx="1581150" cy="217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Возможная схема подготовки: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Выбираем картинку  (удобнее в описании, легче тема, помним больше слов по теме);</a:t>
            </a:r>
          </a:p>
          <a:p>
            <a:r>
              <a:rPr lang="ru-RU" dirty="0" smtClean="0"/>
              <a:t>Работаем над банком языковых клише по теме (вводные фразы, заключительные фразы и др.);</a:t>
            </a:r>
          </a:p>
          <a:p>
            <a:r>
              <a:rPr lang="ru-RU" dirty="0" smtClean="0"/>
              <a:t>Тренируемся в выполнении задания.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выполнения. 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916114"/>
            <a:ext cx="7456488" cy="3629025"/>
          </a:xfrm>
          <a:noFill/>
        </p:spPr>
      </p:pic>
      <p:pic>
        <p:nvPicPr>
          <p:cNvPr id="24580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1"/>
            <a:ext cx="148431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выполнения. 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1526" y="1916113"/>
            <a:ext cx="7312025" cy="3744912"/>
          </a:xfrm>
          <a:noFill/>
        </p:spPr>
      </p:pic>
      <p:pic>
        <p:nvPicPr>
          <p:cNvPr id="25604" name="Picture 5" descr="C:\Documents and Settings\alexeyvk\Рабочий стол\Доделать\00001013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1765" y="1"/>
            <a:ext cx="1392237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Слушаем аудиозапись: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r>
              <a:rPr lang="ru-RU" dirty="0" smtClean="0"/>
              <a:t>Какие рекомендации по подготовке можно дать?</a:t>
            </a:r>
          </a:p>
          <a:p>
            <a:r>
              <a:rPr lang="ru-RU" dirty="0" smtClean="0"/>
              <a:t>Нарушается ли последовательность в монологе, есть ли ответы на все пункты плана?</a:t>
            </a:r>
          </a:p>
          <a:p>
            <a:r>
              <a:rPr lang="ru-RU" dirty="0" smtClean="0"/>
              <a:t>Хватает ли средств логической связи?</a:t>
            </a:r>
          </a:p>
          <a:p>
            <a:r>
              <a:rPr lang="ru-RU" dirty="0" smtClean="0"/>
              <a:t>Есть ли вступительная и заключительные фразы?</a:t>
            </a:r>
          </a:p>
          <a:p>
            <a:r>
              <a:rPr lang="ru-RU" dirty="0" smtClean="0"/>
              <a:t>Есть ли языковые ошибки затрудняющие восприятие ответа?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1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Цели</a:t>
            </a:r>
            <a:r>
              <a:rPr lang="ru-RU" sz="3600" dirty="0" smtClean="0"/>
              <a:t> обучения говорению реализуются в процессе достижения учащимися </a:t>
            </a:r>
            <a:r>
              <a:rPr lang="ru-RU" sz="3600" b="1" dirty="0" smtClean="0"/>
              <a:t>следующих задач:</a:t>
            </a:r>
            <a:br>
              <a:rPr lang="ru-RU" sz="3600" b="1" dirty="0" smtClean="0"/>
            </a:br>
            <a:endParaRPr lang="ru-RU" dirty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использовать в высказывании аргументы, соответствующие коммуникативному намерению говорящего;</a:t>
            </a:r>
          </a:p>
          <a:p>
            <a:r>
              <a:rPr lang="ru-RU" smtClean="0"/>
              <a:t>излагать свои мысли с достаточной полнотой;</a:t>
            </a:r>
          </a:p>
          <a:p>
            <a:r>
              <a:rPr lang="ru-RU" smtClean="0"/>
              <a:t>выражать свое отношение к предмету речи.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13" y="1989139"/>
            <a:ext cx="80772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1908177" y="20639"/>
            <a:ext cx="7038975" cy="887412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Задание 4</a:t>
            </a:r>
          </a:p>
        </p:txBody>
      </p:sp>
      <p:pic>
        <p:nvPicPr>
          <p:cNvPr id="29700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30711" t="984" r="30275" b="1564"/>
          <a:stretch>
            <a:fillRect/>
          </a:stretch>
        </p:blipFill>
        <p:spPr bwMode="auto">
          <a:xfrm>
            <a:off x="3348038" y="0"/>
            <a:ext cx="4551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300039"/>
            <a:ext cx="20256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Слушаем аудиозапись: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r>
              <a:rPr lang="ru-RU" dirty="0" smtClean="0"/>
              <a:t>Какие рекомендации по подготовке можно дать?</a:t>
            </a:r>
          </a:p>
          <a:p>
            <a:r>
              <a:rPr lang="ru-RU" dirty="0" smtClean="0"/>
              <a:t>Нарушается ли последовательность в монологе, есть ли ответы на все пункты плана?</a:t>
            </a:r>
          </a:p>
          <a:p>
            <a:r>
              <a:rPr lang="ru-RU" dirty="0" smtClean="0"/>
              <a:t>Хватает ли средств логической связи?</a:t>
            </a:r>
          </a:p>
          <a:p>
            <a:r>
              <a:rPr lang="ru-RU" dirty="0" smtClean="0"/>
              <a:t>Есть ли вступительная и заключительные фразы?</a:t>
            </a:r>
          </a:p>
          <a:p>
            <a:r>
              <a:rPr lang="ru-RU" dirty="0" smtClean="0"/>
              <a:t>Есть ли языковые ошибки затрудняющие восприятие ответа?</a:t>
            </a: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Вырабатываем банк клише: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Вступительная фраза;</a:t>
            </a:r>
          </a:p>
          <a:p>
            <a:r>
              <a:rPr lang="ru-RU" dirty="0" smtClean="0"/>
              <a:t>Заключительная фраза;</a:t>
            </a:r>
          </a:p>
          <a:p>
            <a:r>
              <a:rPr lang="ru-RU" dirty="0" smtClean="0"/>
              <a:t>Почему решил показать фото другу? (ЕГЭ)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стресса: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Незнакомая обстановка;</a:t>
            </a:r>
          </a:p>
          <a:p>
            <a:r>
              <a:rPr lang="ru-RU" dirty="0" smtClean="0"/>
              <a:t>Съемка экзамена на видео;</a:t>
            </a:r>
          </a:p>
          <a:p>
            <a:r>
              <a:rPr lang="ru-RU" dirty="0" smtClean="0"/>
              <a:t>Незнакомые экзаменаторы;</a:t>
            </a:r>
          </a:p>
          <a:p>
            <a:r>
              <a:rPr lang="ru-RU" dirty="0" smtClean="0"/>
              <a:t>Страх перед </a:t>
            </a:r>
            <a:r>
              <a:rPr lang="ru-RU" b="1" dirty="0" smtClean="0"/>
              <a:t>микрофоном;</a:t>
            </a:r>
          </a:p>
          <a:p>
            <a:r>
              <a:rPr lang="ru-RU" dirty="0" smtClean="0"/>
              <a:t>Строгая ограниченность по времени;</a:t>
            </a:r>
          </a:p>
          <a:p>
            <a:r>
              <a:rPr lang="ru-RU" dirty="0" smtClean="0"/>
              <a:t>Фоновый шум во время экзамена (когда одновременно отвечает несколько экзаменуемых).</a:t>
            </a: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со стрессом: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Чтобы справиться со стрессом на устной части экзаменов, нужно быть к нему готовым, для этого:</a:t>
            </a:r>
          </a:p>
          <a:p>
            <a:pPr>
              <a:buNone/>
            </a:pPr>
            <a:r>
              <a:rPr lang="ru-RU" sz="2800" dirty="0" smtClean="0"/>
              <a:t>1) Поработайте над заданиями с зеркалом;</a:t>
            </a:r>
          </a:p>
          <a:p>
            <a:pPr>
              <a:buNone/>
            </a:pPr>
            <a:r>
              <a:rPr lang="ru-RU" sz="2800" dirty="0" smtClean="0"/>
              <a:t>2) После зеркала можно перейти к гарнитуре и записи на аудио;</a:t>
            </a:r>
          </a:p>
          <a:p>
            <a:pPr>
              <a:buNone/>
            </a:pPr>
            <a:r>
              <a:rPr lang="ru-RU" sz="2800" dirty="0" smtClean="0"/>
              <a:t>3) Если учащийся не против, можно поработать и с видео;</a:t>
            </a:r>
          </a:p>
          <a:p>
            <a:pPr>
              <a:buNone/>
            </a:pPr>
            <a:r>
              <a:rPr lang="ru-RU" sz="2800" dirty="0" smtClean="0"/>
              <a:t>4) Несколько раз пройти устную часть во время шумной перемены.</a:t>
            </a:r>
          </a:p>
          <a:p>
            <a:pPr>
              <a:buNone/>
            </a:pPr>
            <a:r>
              <a:rPr lang="ru-RU" sz="2800" dirty="0" smtClean="0"/>
              <a:t>5) Провести работу с родителями, чтобы они не вводили в стресс своих детей и успокоились сами.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Подводя итоги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Во многом задания устных частей ОГЭ/ЕГЭ и ВПР будут схожи, соответственно можно использовать одни и те же стратегии выполнения заданий.</a:t>
            </a:r>
          </a:p>
          <a:p>
            <a:pPr eaLnBrk="1" hangingPunct="1"/>
            <a:r>
              <a:rPr lang="ru-RU" sz="2400" dirty="0" smtClean="0"/>
              <a:t>Очень важно донести до учащихся стратегии выполнения заданий, это важная составляющая успеха;</a:t>
            </a:r>
          </a:p>
          <a:p>
            <a:pPr eaLnBrk="1" hangingPunct="1"/>
            <a:r>
              <a:rPr lang="ru-RU" sz="2400" dirty="0" smtClean="0"/>
              <a:t>При условии достаточного уровня коммуникативной компетенции учащихся фактором успеха становятся знание формата заданий и стратегий их выполнения;</a:t>
            </a:r>
          </a:p>
          <a:p>
            <a:pPr eaLnBrk="1" hangingPunct="1"/>
            <a:r>
              <a:rPr lang="ru-RU" sz="2400" dirty="0" smtClean="0"/>
              <a:t>Важным фактором успеха становится работа над «укрощением» стресса учащихся.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ВПР</a:t>
            </a:r>
          </a:p>
        </p:txBody>
      </p:sp>
      <p:sp>
        <p:nvSpPr>
          <p:cNvPr id="28675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1851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1600" smtClean="0"/>
              <a:t>       Пособие предназначено для подготовки к всероссийской проверочной работе по английскому языку, знакомит школьников с эффективными пошаговыми стратегиями выполнения каждого задания письменной и устной части работы, содержит тренировочные задания для отработки и закрепления владения стратегиями и включает два полных тренировочных теста ВПР и ключи ко всем заданиям.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 Пособие может использоваться как на уроках, так и для самостоятельной подготовки к ВПР.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 Аудиоприложение можно скачать бесплатно по QR-коду на обложке или пройдя по ссылке: </a:t>
            </a:r>
            <a:r>
              <a:rPr lang="ru-RU" sz="1600" smtClean="0">
                <a:hlinkClick r:id="rId2"/>
              </a:rPr>
              <a:t>http://www.titul.ru/audio/53</a:t>
            </a:r>
            <a:r>
              <a:rPr lang="ru-RU" sz="1600" smtClean="0"/>
              <a:t> </a:t>
            </a:r>
          </a:p>
        </p:txBody>
      </p:sp>
      <p:pic>
        <p:nvPicPr>
          <p:cNvPr id="28676" name="Picture 5" descr="C:\Documents and Settings\alexeyvk\Рабочий стол\Доделать\000010135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3438" y="1600201"/>
            <a:ext cx="3286125" cy="4525963"/>
          </a:xfr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9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699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540" y="1412877"/>
            <a:ext cx="344963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Заголовок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437"/>
          </a:xfrm>
        </p:spPr>
        <p:txBody>
          <a:bodyPr/>
          <a:lstStyle/>
          <a:p>
            <a:r>
              <a:rPr lang="ru-RU" smtClean="0"/>
              <a:t>Тренировочные тесты ВПР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Стратегии ЕГЭ</a:t>
            </a:r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2" y="1676401"/>
            <a:ext cx="3311525" cy="4551363"/>
          </a:xfrm>
        </p:spPr>
      </p:pic>
      <p:sp>
        <p:nvSpPr>
          <p:cNvPr id="3072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z="1600" smtClean="0"/>
              <a:t>       Пособие предназначено для подготовки к ЕГЭ по английскому языку, знакомит школьников с эффективными пошаговыми стратегиями выполнения каждого задания письменной части экзамена, содержит тренировочные упражнения для отработки и закрепления владения стратегиями и включает два тренировочных теста ЕГЭ и ключи ко всем заданиям. Пособие может использоваться как на уроках, так и для самостоятельной подготовки к ЕГЭ. </a:t>
            </a:r>
          </a:p>
          <a:p>
            <a:pPr>
              <a:buFont typeface="Arial" pitchFamily="34" charset="0"/>
              <a:buNone/>
            </a:pPr>
            <a:r>
              <a:rPr lang="ru-RU" sz="1600" smtClean="0"/>
              <a:t>       Аудиоприложение можно скачать бесплатно по QR-коду с обложки или пройдя по ссылке </a:t>
            </a:r>
            <a:r>
              <a:rPr lang="ru-RU" sz="1600" smtClean="0">
                <a:hlinkClick r:id="rId3"/>
              </a:rPr>
              <a:t>http://audio.neteducom.com/books/46/</a:t>
            </a:r>
            <a:r>
              <a:rPr lang="ru-RU" sz="16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 подготовке к устной части экзамена: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необходимо обучать быстро реагировать на </a:t>
            </a:r>
            <a:r>
              <a:rPr lang="ru-RU" dirty="0" smtClean="0"/>
              <a:t>поставленную коммуникативную задачу;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познакомить с форматом заданий;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выработать эффективные стратегии выполнения экзаменационных заданий;</a:t>
            </a:r>
            <a:endParaRPr lang="ru-RU" dirty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научить </a:t>
            </a:r>
            <a:r>
              <a:rPr lang="ru-RU" dirty="0"/>
              <a:t>справляться со стрессом при общении </a:t>
            </a:r>
            <a:r>
              <a:rPr lang="ru-RU" dirty="0" smtClean="0"/>
              <a:t>на </a:t>
            </a:r>
            <a:r>
              <a:rPr lang="ru-RU" dirty="0"/>
              <a:t>иностранном </a:t>
            </a:r>
            <a:r>
              <a:rPr lang="ru-RU" dirty="0" smtClean="0"/>
              <a:t>языке, особенно в непривычных условиях;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познакомить с процедурой сдачи экзамена и порядком подачи </a:t>
            </a:r>
            <a:r>
              <a:rPr lang="ru-RU" dirty="0" err="1" smtClean="0"/>
              <a:t>аппеляций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90"/>
            <a:ext cx="8229600" cy="649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Дополнительная тренировка</a:t>
            </a:r>
            <a:endParaRPr lang="ru-RU" dirty="0"/>
          </a:p>
        </p:txBody>
      </p:sp>
      <p:pic>
        <p:nvPicPr>
          <p:cNvPr id="31747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860801"/>
            <a:ext cx="2065337" cy="2841625"/>
          </a:xfrm>
        </p:spPr>
      </p:pic>
      <p:pic>
        <p:nvPicPr>
          <p:cNvPr id="31748" name="Picture 3" descr="Y:\Delo-New\Oblozhki\Titul\Small\Gulov_EGE_Lon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3860800"/>
            <a:ext cx="2055812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4" descr="Y:\Delo-New\Oblozhki\Titul\Small\Gulov_EGE_Wi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860800"/>
            <a:ext cx="208915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Y:\Delo-New\Oblozhki\Titul\Small\EGE_Solovo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738189"/>
            <a:ext cx="208756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 descr="Y:\Delo-New\Oblozhki\Titul\Small\Slovohoto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2" y="755651"/>
            <a:ext cx="2016125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7" descr="Y:\Delo-New\Oblozhki\Titul\Small\Slovohotov_E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2" y="752477"/>
            <a:ext cx="201612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3" descr="Y:\Delo-New\Oblozhki\Titul\Small\Olimp_20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5465" y="3833813"/>
            <a:ext cx="20732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НОВИНКА!</a:t>
            </a:r>
            <a:br>
              <a:rPr lang="ru-RU" b="1" smtClean="0">
                <a:solidFill>
                  <a:srgbClr val="FF0000"/>
                </a:solidFill>
              </a:rPr>
            </a:br>
            <a:endParaRPr lang="ru-RU" smtClean="0"/>
          </a:p>
        </p:txBody>
      </p:sp>
      <p:pic>
        <p:nvPicPr>
          <p:cNvPr id="33795" name="Содержимое 6" descr="Millrood_tasks_poems_song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9300" y="1600201"/>
            <a:ext cx="3454400" cy="4525963"/>
          </a:xfrm>
        </p:spPr>
      </p:pic>
      <p:sp>
        <p:nvSpPr>
          <p:cNvPr id="3379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z="1800" smtClean="0"/>
              <a:t>       Предлагаемое пособие соответствует тематике начальной школы и ФГОС НОО и предназначено для использования на уроках английского языка, во внеурочной деятельности, а также для дополнительных занятий. Книга может использоваться с любым учебником английского языка для 2–4-х классов. Аудиоприложение со стихами и песнями можно скачать, сосканировав QR-код с обложки или пройдя по ссылке: </a:t>
            </a:r>
            <a:r>
              <a:rPr lang="ru-RU" sz="1800" smtClean="0">
                <a:hlinkClick r:id="rId3"/>
              </a:rPr>
              <a:t>www.titul.ru/audio/48</a:t>
            </a:r>
            <a:r>
              <a:rPr lang="ru-RU" sz="1800" smtClean="0"/>
              <a:t>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4300" y="1600200"/>
            <a:ext cx="4762500" cy="4997451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Аутентичные тексты снабжены глоссарием.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4819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277" y="188914"/>
            <a:ext cx="4835525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34821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1268413"/>
            <a:ext cx="34575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5616575" cy="5543551"/>
          </a:xfrm>
        </p:spPr>
        <p:txBody>
          <a:bodyPr/>
          <a:lstStyle/>
          <a:p>
            <a:pPr eaLnBrk="1" hangingPunct="1"/>
            <a:r>
              <a:rPr lang="ru-RU" sz="1800" smtClean="0"/>
              <a:t>Книга содержит четыре полных варианта олимпиады по английскому языку для учащихся 7-8 классов. Каждый вариант состоит из заданий по аудированию,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pPr eaLnBrk="1" hangingPunct="1"/>
            <a:r>
              <a:rPr lang="ru-RU" sz="180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pPr eaLnBrk="1" hangingPunct="1"/>
            <a:r>
              <a:rPr lang="ru-RU" sz="1800" smtClean="0"/>
              <a:t>Аутентичные тексты снабжены глоссарием. В особо сложных случаях задания в разделах “Аудирование” и “Чтение” снабжены комментариями. </a:t>
            </a:r>
          </a:p>
          <a:p>
            <a:pPr eaLnBrk="1" hangingPunct="1"/>
            <a:r>
              <a:rPr lang="ru-RU" sz="1800" smtClean="0"/>
              <a:t>Книга содержит ключи.</a:t>
            </a:r>
          </a:p>
          <a:p>
            <a:pPr eaLnBrk="1" hangingPunct="1"/>
            <a:r>
              <a:rPr lang="ru-RU" sz="1800" smtClean="0"/>
              <a:t>Аудиоприложение можно скачать бесплатно, сосканировав QR-код с обложки или пройдя по ссылке: </a:t>
            </a:r>
            <a:r>
              <a:rPr lang="ru-RU" sz="1800" smtClean="0">
                <a:hlinkClick r:id="rId2"/>
              </a:rPr>
              <a:t>www.titul.ru/audio/50</a:t>
            </a:r>
            <a:r>
              <a:rPr lang="ru-RU" sz="1800" smtClean="0"/>
              <a:t> </a:t>
            </a:r>
          </a:p>
        </p:txBody>
      </p:sp>
      <p:pic>
        <p:nvPicPr>
          <p:cNvPr id="35843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44675"/>
            <a:ext cx="3084512" cy="424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914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Содержимое 6" descr="Banner_Books&amp;gamesF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229600" cy="4114800"/>
          </a:xfr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http://www.fipi.ru/oge-i-gve-9/dlya-predmetnyh-komissiy-subektov-rf</a:t>
            </a:r>
            <a:r>
              <a:rPr lang="ru-RU" dirty="0" smtClean="0"/>
              <a:t>  критерии оценивания устной части ОГЭ (методические указания)</a:t>
            </a:r>
          </a:p>
          <a:p>
            <a:r>
              <a:rPr lang="en-US" dirty="0" smtClean="0">
                <a:hlinkClick r:id="rId3"/>
              </a:rPr>
              <a:t>http://www.fipi.ru/ege-i-gve-11/dlya-predmetnyh-komissiy-subektov-rf</a:t>
            </a:r>
            <a:r>
              <a:rPr lang="ru-RU" dirty="0" smtClean="0"/>
              <a:t>  критерии оценивания устной части ЕГЭ (методические указания)</a:t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http://www.fipi.ru/ege-i-gve-11/vpr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4" y="3429000"/>
            <a:ext cx="2160587" cy="1152525"/>
            <a:chOff x="467544" y="3429000"/>
            <a:chExt cx="2161848" cy="1152128"/>
          </a:xfrm>
        </p:grpSpPr>
        <p:pic>
          <p:nvPicPr>
            <p:cNvPr id="37892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3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4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5482952" cy="1143000"/>
          </a:xfrm>
        </p:spPr>
        <p:txBody>
          <a:bodyPr/>
          <a:lstStyle/>
          <a:p>
            <a:r>
              <a:rPr lang="ru-RU" dirty="0" smtClean="0"/>
              <a:t>Критерии ОГЭ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54509" t="17995" r="10625" b="41722"/>
          <a:stretch>
            <a:fillRect/>
          </a:stretch>
        </p:blipFill>
        <p:spPr bwMode="auto">
          <a:xfrm>
            <a:off x="164521" y="1241376"/>
            <a:ext cx="8979479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54509" t="59083" r="10625" b="9813"/>
          <a:stretch>
            <a:fillRect/>
          </a:stretch>
        </p:blipFill>
        <p:spPr bwMode="auto">
          <a:xfrm>
            <a:off x="179512" y="620688"/>
            <a:ext cx="875774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4389" t="2579" r="52405" b="38359"/>
          <a:stretch>
            <a:fillRect/>
          </a:stretch>
        </p:blipFill>
        <p:spPr bwMode="auto">
          <a:xfrm>
            <a:off x="1547664" y="332656"/>
            <a:ext cx="633670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legant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Elegant</Template>
  <TotalTime>9155</TotalTime>
  <Words>1744</Words>
  <Application>Microsoft Office PowerPoint</Application>
  <PresentationFormat>Экран (4:3)</PresentationFormat>
  <Paragraphs>210</Paragraphs>
  <Slides>66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66</vt:i4>
      </vt:variant>
    </vt:vector>
  </HeadingPairs>
  <TitlesOfParts>
    <vt:vector size="68" baseType="lpstr">
      <vt:lpstr>Elegant</vt:lpstr>
      <vt:lpstr>Тема Office</vt:lpstr>
      <vt:lpstr>Слайд 1</vt:lpstr>
      <vt:lpstr>План нашей работы:</vt:lpstr>
      <vt:lpstr>Слайд 3</vt:lpstr>
      <vt:lpstr>Цели обучения говорению реализуются в процессе достижения учащимися следующих задач: </vt:lpstr>
      <vt:lpstr>Цели обучения говорению реализуются в процессе достижения учащимися следующих задач: </vt:lpstr>
      <vt:lpstr>При подготовке к устной части экзамена:</vt:lpstr>
      <vt:lpstr>Критерии ОГЭ</vt:lpstr>
      <vt:lpstr>Слайд 8</vt:lpstr>
      <vt:lpstr>Слайд 9</vt:lpstr>
      <vt:lpstr>Слайд 10</vt:lpstr>
      <vt:lpstr>Пример ответа на 2 задание ОГЭ</vt:lpstr>
      <vt:lpstr>Пример ответа 3 задания в ОГЭ</vt:lpstr>
      <vt:lpstr>     </vt:lpstr>
      <vt:lpstr>     </vt:lpstr>
      <vt:lpstr>     </vt:lpstr>
      <vt:lpstr>     </vt:lpstr>
      <vt:lpstr>Пример ответа на задание 2 ЕГЭ</vt:lpstr>
      <vt:lpstr>Пример ответа на задание 3 ЕГЭ </vt:lpstr>
      <vt:lpstr>Пример ответа на задание 3 ЕГЭ</vt:lpstr>
      <vt:lpstr>Задание 1. ОГЭ/ЕГЭ и ВПР Проблемы</vt:lpstr>
      <vt:lpstr>Задание 1 - проблемы и решения</vt:lpstr>
      <vt:lpstr>ОГЭ. Английский язык. Устная часть. Тренировочные тесты. </vt:lpstr>
      <vt:lpstr>Задание 1. Порядок работы</vt:lpstr>
      <vt:lpstr>ЕГЭ. Говорение</vt:lpstr>
      <vt:lpstr>Слайд 25</vt:lpstr>
      <vt:lpstr>Стратегии выполнения</vt:lpstr>
      <vt:lpstr>Типичные ошибки допущенные в 1 задании:</vt:lpstr>
      <vt:lpstr>Прослушаем аудизапись:</vt:lpstr>
      <vt:lpstr>Задание 2 ОГЭ</vt:lpstr>
      <vt:lpstr>Задание 2. Телефонный опрос</vt:lpstr>
      <vt:lpstr>Задание 2. Телефонный опрос.</vt:lpstr>
      <vt:lpstr>Задание 2. Телефонный опрос.</vt:lpstr>
      <vt:lpstr>ЕГЭ. Задание 2</vt:lpstr>
      <vt:lpstr>Слушаем аудиозапись:</vt:lpstr>
      <vt:lpstr>Задание 2. ЕГЭ</vt:lpstr>
      <vt:lpstr>Проблемы и их решения:</vt:lpstr>
      <vt:lpstr>Слайд 37</vt:lpstr>
      <vt:lpstr>Слушаем аудиозапись:</vt:lpstr>
      <vt:lpstr>Задание 3. Монолог. ОГЭ</vt:lpstr>
      <vt:lpstr>Задание 3. ОГЭ. Проблемы.</vt:lpstr>
      <vt:lpstr>Задание 3. Как выполнять</vt:lpstr>
      <vt:lpstr>ОГЭ. Английский язык. Устная часть. Тренировочные тесты. </vt:lpstr>
      <vt:lpstr>Слушаем аудиозапись:</vt:lpstr>
      <vt:lpstr>ЕГЭ. Задание 3</vt:lpstr>
      <vt:lpstr>Слайд 45</vt:lpstr>
      <vt:lpstr>Возможная схема подготовки:</vt:lpstr>
      <vt:lpstr>Стратегии выполнения. </vt:lpstr>
      <vt:lpstr>Стратегии выполнения. </vt:lpstr>
      <vt:lpstr>Слушаем аудиозапись:</vt:lpstr>
      <vt:lpstr>ЕГЭ. Задание 4</vt:lpstr>
      <vt:lpstr>Слайд 51</vt:lpstr>
      <vt:lpstr>Слушаем аудиозапись:</vt:lpstr>
      <vt:lpstr>Вырабатываем банк клише:</vt:lpstr>
      <vt:lpstr>Факторы стресса:</vt:lpstr>
      <vt:lpstr>Борьба со стрессом:</vt:lpstr>
      <vt:lpstr>Подводя итоги</vt:lpstr>
      <vt:lpstr>Стратегии ВПР</vt:lpstr>
      <vt:lpstr>Тренировочные тесты ВПР</vt:lpstr>
      <vt:lpstr>Стратегии ЕГЭ</vt:lpstr>
      <vt:lpstr>Дополнительная тренировка</vt:lpstr>
      <vt:lpstr>НОВИНКА! </vt:lpstr>
      <vt:lpstr>Слайд 62</vt:lpstr>
      <vt:lpstr>Слайд 63</vt:lpstr>
      <vt:lpstr>Слайд 64</vt:lpstr>
      <vt:lpstr>Полезные ссылки:</vt:lpstr>
      <vt:lpstr>Слайд 66</vt:lpstr>
    </vt:vector>
  </TitlesOfParts>
  <Company>TITUL PUBLISHERS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Абстрактный</dc:subject>
  <dc:creator>bim</dc:creator>
  <dc:description>http://propowerpoint.ru - Бесплатные шаблоны для презентаций. Полезные советы и уроки PowerPoint .</dc:description>
  <cp:lastModifiedBy>bim</cp:lastModifiedBy>
  <cp:revision>253</cp:revision>
  <dcterms:created xsi:type="dcterms:W3CDTF">2014-09-24T05:28:12Z</dcterms:created>
  <dcterms:modified xsi:type="dcterms:W3CDTF">2018-04-26T16:27:09Z</dcterms:modified>
</cp:coreProperties>
</file>