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3" r:id="rId12"/>
    <p:sldId id="273" r:id="rId13"/>
    <p:sldId id="271" r:id="rId14"/>
    <p:sldId id="272" r:id="rId15"/>
    <p:sldId id="274" r:id="rId16"/>
    <p:sldId id="267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3CADBF-C92F-4D43-9317-5789B53F061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F4C6E3-8E7E-4514-A154-17386E3C8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14290"/>
            <a:ext cx="61722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err="1" smtClean="0">
                <a:solidFill>
                  <a:srgbClr val="00B0F0"/>
                </a:solidFill>
                <a:latin typeface="Bookman Old Style" pitchFamily="18" charset="0"/>
              </a:rPr>
              <a:t>Colours</a:t>
            </a:r>
            <a:r>
              <a:rPr lang="en-US" sz="4000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en-US" sz="4000" dirty="0" smtClean="0">
                <a:solidFill>
                  <a:srgbClr val="FF0000"/>
                </a:solidFill>
                <a:latin typeface="Bookman Old Style" pitchFamily="18" charset="0"/>
              </a:rPr>
              <a:t>What </a:t>
            </a:r>
            <a:r>
              <a:rPr lang="en-US" sz="4000" dirty="0" err="1" smtClean="0">
                <a:solidFill>
                  <a:srgbClr val="FF0000"/>
                </a:solidFill>
                <a:latin typeface="Bookman Old Style" pitchFamily="18" charset="0"/>
              </a:rPr>
              <a:t>colour</a:t>
            </a:r>
            <a:r>
              <a:rPr lang="en-US" sz="4000" dirty="0" smtClean="0">
                <a:solidFill>
                  <a:srgbClr val="FF0000"/>
                </a:solidFill>
                <a:latin typeface="Bookman Old Style" pitchFamily="18" charset="0"/>
              </a:rPr>
              <a:t> is this</a:t>
            </a:r>
            <a:r>
              <a:rPr lang="ru-RU" sz="4000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sz="4000" dirty="0" smtClean="0">
                <a:solidFill>
                  <a:srgbClr val="FF0000"/>
                </a:solidFill>
                <a:latin typeface="Bookman Old Style" pitchFamily="18" charset="0"/>
              </a:rPr>
              <a:t>object?</a:t>
            </a:r>
            <a:endParaRPr lang="ru-RU" sz="40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500306"/>
            <a:ext cx="6172200" cy="3874616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071678"/>
            <a:ext cx="6215066" cy="437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64305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Bookman Old Style" pitchFamily="18" charset="0"/>
              </a:rPr>
              <a:t>Which of these pictures are symbols of </a:t>
            </a:r>
            <a:r>
              <a:rPr lang="en-US" sz="3200" b="1" dirty="0" err="1" smtClean="0">
                <a:latin typeface="Bookman Old Style" pitchFamily="18" charset="0"/>
              </a:rPr>
              <a:t>russia</a:t>
            </a:r>
            <a:r>
              <a:rPr lang="en-US" sz="3200" b="1" dirty="0" smtClean="0">
                <a:latin typeface="Bookman Old Style" pitchFamily="18" charset="0"/>
              </a:rPr>
              <a:t>, </a:t>
            </a:r>
            <a:r>
              <a:rPr lang="en-US" sz="3200" b="1" dirty="0" err="1" smtClean="0">
                <a:latin typeface="Bookman Old Style" pitchFamily="18" charset="0"/>
              </a:rPr>
              <a:t>england</a:t>
            </a:r>
            <a:r>
              <a:rPr lang="en-US" sz="3200" b="1" dirty="0" smtClean="0">
                <a:latin typeface="Bookman Old Style" pitchFamily="18" charset="0"/>
              </a:rPr>
              <a:t> and </a:t>
            </a:r>
            <a:r>
              <a:rPr lang="en-US" sz="3200" b="1" dirty="0" err="1" smtClean="0">
                <a:latin typeface="Bookman Old Style" pitchFamily="18" charset="0"/>
              </a:rPr>
              <a:t>france</a:t>
            </a:r>
            <a:r>
              <a:rPr lang="en-US" sz="3200" b="1" dirty="0" smtClean="0">
                <a:latin typeface="Bookman Old Style" pitchFamily="18" charset="0"/>
              </a:rPr>
              <a:t>?</a:t>
            </a:r>
            <a:endParaRPr lang="ru-RU" sz="3200" b="1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1" y="1724424"/>
          <a:ext cx="7543824" cy="456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8"/>
                <a:gridCol w="2514608"/>
                <a:gridCol w="2514608"/>
              </a:tblGrid>
              <a:tr h="1005156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7030A0"/>
                          </a:solidFill>
                        </a:rPr>
                        <a:t>Russia </a:t>
                      </a:r>
                      <a:endParaRPr lang="ru-RU" sz="3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7030A0"/>
                          </a:solidFill>
                        </a:rPr>
                        <a:t>England </a:t>
                      </a:r>
                      <a:endParaRPr lang="ru-RU" sz="3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7030A0"/>
                          </a:solidFill>
                        </a:rPr>
                        <a:t>France </a:t>
                      </a:r>
                      <a:endParaRPr lang="ru-RU" sz="3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1492977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sz="2400" dirty="0" smtClean="0"/>
                        <a:t>1) The </a:t>
                      </a:r>
                      <a:r>
                        <a:rPr lang="en-US" sz="2400" dirty="0" err="1" smtClean="0"/>
                        <a:t>Spasskaya</a:t>
                      </a:r>
                      <a:r>
                        <a:rPr lang="en-US" sz="2400" dirty="0" smtClean="0"/>
                        <a:t> Tower</a:t>
                      </a:r>
                    </a:p>
                    <a:p>
                      <a:pPr marL="342900" indent="-342900">
                        <a:buNone/>
                      </a:pP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2) Big Ben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4) The blue, white and red flag </a:t>
                      </a:r>
                      <a:endParaRPr lang="ru-RU" sz="2400" dirty="0"/>
                    </a:p>
                  </a:txBody>
                  <a:tcPr/>
                </a:tc>
              </a:tr>
              <a:tr h="100515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3)</a:t>
                      </a:r>
                      <a:r>
                        <a:rPr lang="en-US" sz="2400" baseline="0" dirty="0" smtClean="0"/>
                        <a:t> The white, blue and red flag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6) The red rose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515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5) The birch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9697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  <a:latin typeface="Bookman Old Style" pitchFamily="18" charset="0"/>
              </a:rPr>
              <a:t>Connect the words in these columns to make the phrases</a:t>
            </a:r>
            <a:endParaRPr lang="ru-RU" sz="36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AutoNum type="arabicParenR"/>
            </a:pPr>
            <a:r>
              <a:rPr lang="en-US" dirty="0" smtClean="0">
                <a:latin typeface="Bookman Old Style" pitchFamily="18" charset="0"/>
              </a:rPr>
              <a:t>A bright blue</a:t>
            </a:r>
          </a:p>
          <a:p>
            <a:pPr marL="457200" indent="-457200">
              <a:buAutoNum type="arabicParenR"/>
            </a:pPr>
            <a:r>
              <a:rPr lang="en-US" dirty="0" smtClean="0">
                <a:latin typeface="Bookman Old Style" pitchFamily="18" charset="0"/>
              </a:rPr>
              <a:t>A young</a:t>
            </a:r>
          </a:p>
          <a:p>
            <a:pPr marL="457200" indent="-457200">
              <a:buAutoNum type="arabicParenR"/>
            </a:pPr>
            <a:r>
              <a:rPr lang="en-US" dirty="0" smtClean="0">
                <a:latin typeface="Bookman Old Style" pitchFamily="18" charset="0"/>
              </a:rPr>
              <a:t>A little grey</a:t>
            </a:r>
          </a:p>
          <a:p>
            <a:pPr marL="457200" indent="-457200">
              <a:buAutoNum type="arabicParenR"/>
            </a:pPr>
            <a:r>
              <a:rPr lang="en-US" dirty="0" smtClean="0">
                <a:latin typeface="Bookman Old Style" pitchFamily="18" charset="0"/>
              </a:rPr>
              <a:t>A slow</a:t>
            </a:r>
          </a:p>
          <a:p>
            <a:pPr marL="457200" indent="-457200">
              <a:buAutoNum type="arabicParenR"/>
            </a:pPr>
            <a:r>
              <a:rPr lang="en-US" dirty="0" smtClean="0">
                <a:latin typeface="Bookman Old Style" pitchFamily="18" charset="0"/>
              </a:rPr>
              <a:t>A strong</a:t>
            </a:r>
          </a:p>
          <a:p>
            <a:pPr marL="457200" indent="-457200">
              <a:buAutoNum type="arabicParenR"/>
            </a:pPr>
            <a:r>
              <a:rPr lang="en-US" dirty="0" smtClean="0">
                <a:latin typeface="Bookman Old Style" pitchFamily="18" charset="0"/>
              </a:rPr>
              <a:t>A thick</a:t>
            </a:r>
          </a:p>
          <a:p>
            <a:pPr marL="457200" indent="-457200">
              <a:buAutoNum type="arabicParenR"/>
            </a:pPr>
            <a:r>
              <a:rPr lang="en-US" dirty="0" smtClean="0">
                <a:latin typeface="Bookman Old Style" pitchFamily="18" charset="0"/>
              </a:rPr>
              <a:t>A yellow</a:t>
            </a:r>
          </a:p>
          <a:p>
            <a:pPr marL="457200" indent="-457200">
              <a:buAutoNum type="arabicParenR"/>
            </a:pPr>
            <a:r>
              <a:rPr lang="en-US" dirty="0" smtClean="0">
                <a:latin typeface="Bookman Old Style" pitchFamily="18" charset="0"/>
              </a:rPr>
              <a:t>A little grey and brown</a:t>
            </a:r>
          </a:p>
          <a:p>
            <a:pPr marL="457200" indent="-457200">
              <a:buAutoNum type="arabicParenR"/>
            </a:pPr>
            <a:r>
              <a:rPr lang="en-US" dirty="0" smtClean="0">
                <a:latin typeface="Bookman Old Style" pitchFamily="18" charset="0"/>
              </a:rPr>
              <a:t>A green narrow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sky</a:t>
            </a: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horse</a:t>
            </a: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banana</a:t>
            </a: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book</a:t>
            </a: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girl</a:t>
            </a: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street</a:t>
            </a: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mouse</a:t>
            </a: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turtle</a:t>
            </a: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sparrow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мышь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00034" y="2857496"/>
            <a:ext cx="3214709" cy="2857520"/>
          </a:xfrm>
        </p:spPr>
      </p:pic>
      <p:pic>
        <p:nvPicPr>
          <p:cNvPr id="8" name="Содержимое 7" descr="воробьи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371975" y="2875178"/>
            <a:ext cx="3657600" cy="286024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28596" y="285728"/>
            <a:ext cx="3657600" cy="2357454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Bookman Old Style" pitchFamily="18" charset="0"/>
              </a:rPr>
              <a:t>What </a:t>
            </a:r>
            <a:r>
              <a:rPr lang="en-US" sz="2800" dirty="0" err="1" smtClean="0">
                <a:solidFill>
                  <a:srgbClr val="002060"/>
                </a:solidFill>
                <a:latin typeface="Bookman Old Style" pitchFamily="18" charset="0"/>
              </a:rPr>
              <a:t>colour</a:t>
            </a:r>
            <a:r>
              <a:rPr lang="en-US" sz="2800" dirty="0" smtClean="0">
                <a:solidFill>
                  <a:srgbClr val="002060"/>
                </a:solidFill>
                <a:latin typeface="Bookman Old Style" pitchFamily="18" charset="0"/>
              </a:rPr>
              <a:t> is the mouse?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Bookman Old Style" pitchFamily="18" charset="0"/>
              </a:rPr>
              <a:t>It is …..</a:t>
            </a:r>
            <a:endParaRPr lang="ru-RU" sz="2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285728"/>
            <a:ext cx="3657600" cy="2286016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Bookman Old Style" pitchFamily="18" charset="0"/>
              </a:rPr>
              <a:t>What </a:t>
            </a:r>
            <a:r>
              <a:rPr lang="en-US" sz="2800" dirty="0" err="1" smtClean="0">
                <a:solidFill>
                  <a:srgbClr val="002060"/>
                </a:solidFill>
                <a:latin typeface="Bookman Old Style" pitchFamily="18" charset="0"/>
              </a:rPr>
              <a:t>colours</a:t>
            </a:r>
            <a:r>
              <a:rPr lang="en-US" sz="2800" dirty="0" smtClean="0">
                <a:solidFill>
                  <a:srgbClr val="002060"/>
                </a:solidFill>
                <a:latin typeface="Bookman Old Style" pitchFamily="18" charset="0"/>
              </a:rPr>
              <a:t> are the sparrows?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Bookman Old Style" pitchFamily="18" charset="0"/>
              </a:rPr>
              <a:t>They are …..</a:t>
            </a:r>
            <a:endParaRPr lang="ru-RU" sz="2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What </a:t>
            </a:r>
            <a:r>
              <a:rPr lang="en-US" sz="2800" b="1" dirty="0" err="1" smtClean="0">
                <a:solidFill>
                  <a:srgbClr val="FF0000"/>
                </a:solidFill>
                <a:latin typeface="Bookman Old Style" pitchFamily="18" charset="0"/>
              </a:rPr>
              <a:t>colour</a:t>
            </a: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 is the sun? It is …..</a:t>
            </a:r>
            <a:r>
              <a:rPr lang="en-US" sz="2800" b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en-US" sz="2800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en-US" sz="2800" b="1" dirty="0" smtClean="0">
                <a:solidFill>
                  <a:srgbClr val="7030A0"/>
                </a:solidFill>
                <a:latin typeface="Bookman Old Style" pitchFamily="18" charset="0"/>
              </a:rPr>
              <a:t>What </a:t>
            </a:r>
            <a:r>
              <a:rPr lang="en-US" sz="2800" b="1" dirty="0" err="1" smtClean="0">
                <a:solidFill>
                  <a:srgbClr val="7030A0"/>
                </a:solidFill>
                <a:latin typeface="Bookman Old Style" pitchFamily="18" charset="0"/>
              </a:rPr>
              <a:t>colour</a:t>
            </a:r>
            <a:r>
              <a:rPr lang="en-US" sz="2800" b="1" dirty="0" smtClean="0">
                <a:solidFill>
                  <a:srgbClr val="7030A0"/>
                </a:solidFill>
                <a:latin typeface="Bookman Old Style" pitchFamily="18" charset="0"/>
              </a:rPr>
              <a:t> is the sky? It is …..</a:t>
            </a:r>
            <a:endParaRPr lang="ru-RU" sz="28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солнце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500174"/>
            <a:ext cx="3657600" cy="4214826"/>
          </a:xfrm>
        </p:spPr>
      </p:pic>
      <p:pic>
        <p:nvPicPr>
          <p:cNvPr id="6" name="Содержимое 5" descr="небо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70375" y="1643050"/>
            <a:ext cx="3657600" cy="361475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апельсины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371975" y="2857496"/>
            <a:ext cx="3657600" cy="285752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214290"/>
            <a:ext cx="3657600" cy="2357454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What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colours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are the tulips?</a:t>
            </a:r>
          </a:p>
          <a:p>
            <a:pPr algn="ctr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They are …..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214290"/>
            <a:ext cx="3657600" cy="2357454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What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colours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 are the oranges?</a:t>
            </a:r>
          </a:p>
          <a:p>
            <a:pPr algn="ctr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 T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hey are …..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2" name="Содержимое 11" descr="розово-фиолетовые тюльпаны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57200" y="2933700"/>
            <a:ext cx="3657600" cy="27432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1571636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Bookman Old Style" pitchFamily="18" charset="0"/>
              </a:rPr>
              <a:t>What </a:t>
            </a:r>
            <a:r>
              <a:rPr lang="en-US" sz="2800" b="1" dirty="0" err="1" smtClean="0">
                <a:solidFill>
                  <a:srgbClr val="0070C0"/>
                </a:solidFill>
                <a:latin typeface="Bookman Old Style" pitchFamily="18" charset="0"/>
              </a:rPr>
              <a:t>colour</a:t>
            </a:r>
            <a:r>
              <a:rPr lang="en-US" sz="2800" b="1" dirty="0" smtClean="0">
                <a:solidFill>
                  <a:srgbClr val="0070C0"/>
                </a:solidFill>
                <a:latin typeface="Bookman Old Style" pitchFamily="18" charset="0"/>
              </a:rPr>
              <a:t> is the book? It is …..</a:t>
            </a:r>
            <a:br>
              <a:rPr lang="en-US" sz="2800" b="1" dirty="0" smtClean="0"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What </a:t>
            </a:r>
            <a:r>
              <a:rPr lang="en-US" sz="2800" b="1" dirty="0" err="1" smtClean="0">
                <a:solidFill>
                  <a:srgbClr val="FF0000"/>
                </a:solidFill>
                <a:latin typeface="Bookman Old Style" pitchFamily="18" charset="0"/>
              </a:rPr>
              <a:t>colours</a:t>
            </a: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 are the cups?</a:t>
            </a:r>
            <a:r>
              <a:rPr lang="en-US" sz="2800" b="1" dirty="0" smtClean="0">
                <a:solidFill>
                  <a:srgbClr val="0070C0"/>
                </a:solidFill>
                <a:latin typeface="Bookman Old Style" pitchFamily="18" charset="0"/>
              </a:rPr>
              <a:t/>
            </a:r>
            <a:br>
              <a:rPr lang="en-US" sz="2800" b="1" dirty="0" smtClean="0"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 They are …..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книга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59736"/>
            <a:ext cx="3657600" cy="2852928"/>
          </a:xfrm>
        </p:spPr>
      </p:pic>
      <p:pic>
        <p:nvPicPr>
          <p:cNvPr id="6" name="Содержимое 5" descr="зеленые чашки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  <a:latin typeface="Bookman Old Style" pitchFamily="18" charset="0"/>
              </a:rPr>
              <a:t>What can (can’t) we do on the street in winter?</a:t>
            </a:r>
            <a:endParaRPr lang="ru-RU" sz="36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We can …</a:t>
            </a:r>
          </a:p>
          <a:p>
            <a:pPr>
              <a:buNone/>
            </a:pPr>
            <a:r>
              <a:rPr lang="en-US" sz="2800" dirty="0" smtClean="0">
                <a:latin typeface="Bookman Old Style" pitchFamily="18" charset="0"/>
              </a:rPr>
              <a:t>We can speak Russian in the street.</a:t>
            </a:r>
          </a:p>
          <a:p>
            <a:pPr>
              <a:buNone/>
            </a:pPr>
            <a:r>
              <a:rPr lang="en-US" sz="2800" dirty="0" smtClean="0">
                <a:latin typeface="Bookman Old Style" pitchFamily="18" charset="0"/>
              </a:rPr>
              <a:t>- sleep,</a:t>
            </a:r>
          </a:p>
          <a:p>
            <a:pPr>
              <a:buNone/>
            </a:pPr>
            <a:r>
              <a:rPr lang="en-US" sz="2800" dirty="0" smtClean="0">
                <a:latin typeface="Bookman Old Style" pitchFamily="18" charset="0"/>
              </a:rPr>
              <a:t>- sing songs,</a:t>
            </a:r>
          </a:p>
          <a:p>
            <a:pPr>
              <a:buNone/>
            </a:pPr>
            <a:r>
              <a:rPr lang="en-US" sz="2800" dirty="0" smtClean="0">
                <a:latin typeface="Bookman Old Style" pitchFamily="18" charset="0"/>
              </a:rPr>
              <a:t>- play computer games.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00B050"/>
                </a:solidFill>
                <a:latin typeface="Bookman Old Style" pitchFamily="18" charset="0"/>
              </a:rPr>
              <a:t>We can’t …</a:t>
            </a:r>
          </a:p>
          <a:p>
            <a:pPr>
              <a:buNone/>
            </a:pPr>
            <a:r>
              <a:rPr lang="en-US" sz="2800" dirty="0" smtClean="0">
                <a:latin typeface="Bookman Old Style" pitchFamily="18" charset="0"/>
              </a:rPr>
              <a:t>We can’t cook in the street.</a:t>
            </a:r>
          </a:p>
          <a:p>
            <a:pPr>
              <a:buNone/>
            </a:pPr>
            <a:r>
              <a:rPr lang="en-US" sz="2800" dirty="0" smtClean="0">
                <a:latin typeface="Bookman Old Style" pitchFamily="18" charset="0"/>
              </a:rPr>
              <a:t>- ride the bike,</a:t>
            </a:r>
          </a:p>
          <a:p>
            <a:pPr>
              <a:buNone/>
            </a:pPr>
            <a:r>
              <a:rPr lang="en-US" sz="2800" dirty="0" smtClean="0">
                <a:latin typeface="Bookman Old Style" pitchFamily="18" charset="0"/>
              </a:rPr>
              <a:t> - see flowers, </a:t>
            </a:r>
          </a:p>
          <a:p>
            <a:pPr>
              <a:buNone/>
            </a:pPr>
            <a:r>
              <a:rPr lang="en-US" sz="2800" dirty="0" smtClean="0">
                <a:latin typeface="Bookman Old Style" pitchFamily="18" charset="0"/>
              </a:rPr>
              <a:t>- swim in the lake,</a:t>
            </a:r>
          </a:p>
          <a:p>
            <a:pPr>
              <a:buNone/>
            </a:pPr>
            <a:r>
              <a:rPr lang="en-US" sz="2800" dirty="0" smtClean="0">
                <a:latin typeface="Bookman Old Style" pitchFamily="18" charset="0"/>
              </a:rPr>
              <a:t>- read books.</a:t>
            </a: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97040"/>
          </a:xfrm>
        </p:spPr>
        <p:txBody>
          <a:bodyPr>
            <a:noAutofit/>
          </a:bodyPr>
          <a:lstStyle/>
          <a:p>
            <a:pPr algn="ctr"/>
            <a:r>
              <a:rPr lang="en-US" sz="4800" b="1" i="1" dirty="0" smtClean="0">
                <a:solidFill>
                  <a:srgbClr val="00B050"/>
                </a:solidFill>
                <a:latin typeface="Bookman Old Style" pitchFamily="18" charset="0"/>
              </a:rPr>
              <a:t>Seven</a:t>
            </a:r>
            <a:r>
              <a:rPr lang="en-US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 </a:t>
            </a:r>
            <a:r>
              <a:rPr lang="en-US" sz="48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colo</a:t>
            </a:r>
            <a:r>
              <a:rPr lang="en-US" sz="4800" b="1" i="1" dirty="0" err="1" smtClean="0">
                <a:solidFill>
                  <a:srgbClr val="FFC000"/>
                </a:solidFill>
                <a:latin typeface="Bookman Old Style" pitchFamily="18" charset="0"/>
              </a:rPr>
              <a:t>urs</a:t>
            </a:r>
            <a:r>
              <a:rPr lang="en-US" sz="4800" b="1" i="1" dirty="0" smtClean="0">
                <a:solidFill>
                  <a:srgbClr val="FFC000"/>
                </a:solidFill>
                <a:latin typeface="Bookman Old Style" pitchFamily="18" charset="0"/>
              </a:rPr>
              <a:t> </a:t>
            </a:r>
            <a:r>
              <a:rPr lang="en-US" sz="4800" b="1" i="1" dirty="0" smtClean="0">
                <a:solidFill>
                  <a:srgbClr val="C00000"/>
                </a:solidFill>
                <a:latin typeface="Bookman Old Style" pitchFamily="18" charset="0"/>
              </a:rPr>
              <a:t>of</a:t>
            </a:r>
            <a:r>
              <a:rPr lang="en-US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4800" b="1" i="1" dirty="0" smtClean="0">
                <a:solidFill>
                  <a:srgbClr val="0070C0"/>
                </a:solidFill>
                <a:latin typeface="Bookman Old Style" pitchFamily="18" charset="0"/>
              </a:rPr>
              <a:t>the</a:t>
            </a:r>
            <a:r>
              <a:rPr lang="en-US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4800" b="1" i="1" dirty="0" smtClean="0">
                <a:solidFill>
                  <a:srgbClr val="FF0000"/>
                </a:solidFill>
                <a:latin typeface="Bookman Old Style" pitchFamily="18" charset="0"/>
              </a:rPr>
              <a:t>rain</a:t>
            </a:r>
            <a:r>
              <a:rPr lang="en-US" sz="4800" b="1" i="1" dirty="0" smtClean="0">
                <a:solidFill>
                  <a:srgbClr val="FFFF00"/>
                </a:solidFill>
                <a:latin typeface="Bookman Old Style" pitchFamily="18" charset="0"/>
              </a:rPr>
              <a:t>bow</a:t>
            </a:r>
            <a:endParaRPr lang="ru-RU" sz="4800" b="1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4" name="Содержимое 3" descr="7 цветов радуги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0272" y="1975649"/>
            <a:ext cx="6775000" cy="44537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  <a:latin typeface="Bookman Old Style" pitchFamily="18" charset="0"/>
              </a:rPr>
              <a:t>Repeat words and phrases</a:t>
            </a:r>
            <a:endParaRPr lang="ru-RU" sz="36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Light-bright </a:t>
            </a:r>
          </a:p>
          <a:p>
            <a:r>
              <a:rPr lang="en-US" dirty="0" smtClean="0">
                <a:latin typeface="Bookman Old Style" pitchFamily="18" charset="0"/>
              </a:rPr>
              <a:t>Fat-thick-thin</a:t>
            </a:r>
          </a:p>
          <a:p>
            <a:r>
              <a:rPr lang="en-US" dirty="0" smtClean="0">
                <a:latin typeface="Bookman Old Style" pitchFamily="18" charset="0"/>
              </a:rPr>
              <a:t>Rainbow-window</a:t>
            </a:r>
          </a:p>
          <a:p>
            <a:r>
              <a:rPr lang="en-US" dirty="0" smtClean="0">
                <a:latin typeface="Bookman Old Style" pitchFamily="18" charset="0"/>
              </a:rPr>
              <a:t>Sparrow-narrow</a:t>
            </a:r>
          </a:p>
          <a:p>
            <a:r>
              <a:rPr lang="en-US" dirty="0" smtClean="0">
                <a:latin typeface="Bookman Old Style" pitchFamily="18" charset="0"/>
              </a:rPr>
              <a:t>Low-slow</a:t>
            </a:r>
          </a:p>
          <a:p>
            <a:r>
              <a:rPr lang="en-US" dirty="0" smtClean="0">
                <a:latin typeface="Bookman Old Style" pitchFamily="18" charset="0"/>
              </a:rPr>
              <a:t>New-old-young</a:t>
            </a:r>
          </a:p>
          <a:p>
            <a:r>
              <a:rPr lang="en-US" dirty="0" smtClean="0">
                <a:latin typeface="Bookman Old Style" pitchFamily="18" charset="0"/>
              </a:rPr>
              <a:t>Weak-strong</a:t>
            </a:r>
          </a:p>
          <a:p>
            <a:r>
              <a:rPr lang="en-US" dirty="0" smtClean="0">
                <a:latin typeface="Bookman Old Style" pitchFamily="18" charset="0"/>
              </a:rPr>
              <a:t>Can-can’t</a:t>
            </a:r>
            <a:endParaRPr lang="en-US" dirty="0" smtClean="0">
              <a:latin typeface="Bookman Old Style" pitchFamily="18" charset="0"/>
            </a:endParaRPr>
          </a:p>
          <a:p>
            <a:r>
              <a:rPr lang="en-US" dirty="0" smtClean="0">
                <a:latin typeface="Bookman Old Style" pitchFamily="18" charset="0"/>
              </a:rPr>
              <a:t>What </a:t>
            </a:r>
            <a:r>
              <a:rPr lang="en-US" dirty="0" err="1" smtClean="0">
                <a:latin typeface="Bookman Old Style" pitchFamily="18" charset="0"/>
              </a:rPr>
              <a:t>colour</a:t>
            </a:r>
            <a:r>
              <a:rPr lang="en-US" dirty="0" smtClean="0">
                <a:latin typeface="Bookman Old Style" pitchFamily="18" charset="0"/>
              </a:rPr>
              <a:t> is…? What </a:t>
            </a:r>
            <a:r>
              <a:rPr lang="en-US" dirty="0" err="1" smtClean="0">
                <a:latin typeface="Bookman Old Style" pitchFamily="18" charset="0"/>
              </a:rPr>
              <a:t>colours</a:t>
            </a:r>
            <a:r>
              <a:rPr lang="en-US" dirty="0" smtClean="0">
                <a:latin typeface="Bookman Old Style" pitchFamily="18" charset="0"/>
              </a:rPr>
              <a:t> are…?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Bookman Old Style" pitchFamily="18" charset="0"/>
              </a:rPr>
              <a:t>Listen to the speaker and say, which phrase will you hear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None/>
            </a:pPr>
            <a:r>
              <a:rPr lang="en-US" dirty="0" smtClean="0"/>
              <a:t>1)  a) Mary and Sue can play very well together.</a:t>
            </a:r>
          </a:p>
          <a:p>
            <a:pPr marL="457200" indent="-457200">
              <a:buNone/>
            </a:pPr>
            <a:r>
              <a:rPr lang="en-US" dirty="0" smtClean="0">
                <a:solidFill>
                  <a:srgbClr val="FF0000"/>
                </a:solidFill>
              </a:rPr>
              <a:t>     b) Mary and Sue can’t play very well together.</a:t>
            </a:r>
          </a:p>
          <a:p>
            <a:pPr marL="457200" indent="-457200">
              <a:buNone/>
            </a:pPr>
            <a:r>
              <a:rPr lang="en-US" dirty="0" smtClean="0"/>
              <a:t>2)  </a:t>
            </a:r>
            <a:r>
              <a:rPr lang="en-US" dirty="0" smtClean="0">
                <a:solidFill>
                  <a:srgbClr val="00B0F0"/>
                </a:solidFill>
              </a:rPr>
              <a:t>a) We can swim in the lake in the morning.</a:t>
            </a:r>
          </a:p>
          <a:p>
            <a:pPr marL="457200" indent="-457200">
              <a:buNone/>
            </a:pPr>
            <a:r>
              <a:rPr lang="en-US" dirty="0" smtClean="0"/>
              <a:t>     b) We can’t swim in the lake in the morning.</a:t>
            </a:r>
          </a:p>
          <a:p>
            <a:pPr marL="457200" indent="-457200">
              <a:buNone/>
            </a:pPr>
            <a:r>
              <a:rPr lang="en-US" dirty="0" smtClean="0"/>
              <a:t>3)  a) The little dog can eat big bones.</a:t>
            </a:r>
          </a:p>
          <a:p>
            <a:pPr marL="457200" indent="-457200"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00B050"/>
                </a:solidFill>
              </a:rPr>
              <a:t> b) The little dog can’t eat big bones.</a:t>
            </a:r>
          </a:p>
          <a:p>
            <a:pPr marL="457200" indent="-457200">
              <a:buNone/>
            </a:pPr>
            <a:r>
              <a:rPr lang="en-US" dirty="0" smtClean="0"/>
              <a:t>4)  a) You can see the bright blue sky now.</a:t>
            </a:r>
          </a:p>
          <a:p>
            <a:pPr marL="457200" indent="-457200">
              <a:buNone/>
            </a:pPr>
            <a:r>
              <a:rPr lang="en-US" dirty="0" smtClean="0">
                <a:solidFill>
                  <a:srgbClr val="FFC000"/>
                </a:solidFill>
              </a:rPr>
              <a:t>     b) You can’t see the bright blue sky now.</a:t>
            </a:r>
          </a:p>
          <a:p>
            <a:pPr marL="457200" indent="-457200">
              <a:buNone/>
            </a:pPr>
            <a:r>
              <a:rPr lang="en-US" dirty="0" smtClean="0"/>
              <a:t>5)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a) Birds can be very big and strong.</a:t>
            </a:r>
          </a:p>
          <a:p>
            <a:pPr marL="457200" indent="-457200">
              <a:buNone/>
            </a:pPr>
            <a:r>
              <a:rPr lang="en-US" dirty="0" smtClean="0"/>
              <a:t>     b) Birds can’t be very big and strong.</a:t>
            </a:r>
          </a:p>
          <a:p>
            <a:pPr marL="457200" indent="-457200">
              <a:buNone/>
            </a:pPr>
            <a:r>
              <a:rPr lang="en-US" dirty="0" smtClean="0"/>
              <a:t>6)  </a:t>
            </a:r>
            <a:r>
              <a:rPr lang="en-US" dirty="0" smtClean="0">
                <a:solidFill>
                  <a:srgbClr val="7030A0"/>
                </a:solidFill>
              </a:rPr>
              <a:t>a) Peter can read thick English books.</a:t>
            </a:r>
          </a:p>
          <a:p>
            <a:pPr marL="457200" indent="-457200">
              <a:buNone/>
            </a:pPr>
            <a:r>
              <a:rPr lang="en-US" dirty="0" smtClean="0"/>
              <a:t>     b) Peter can’t read thick English books.</a:t>
            </a:r>
          </a:p>
          <a:p>
            <a:pPr marL="457200" indent="-457200">
              <a:buNone/>
            </a:pPr>
            <a:r>
              <a:rPr lang="en-US" dirty="0" smtClean="0"/>
              <a:t>7)  a) James Cook can teach Russian.</a:t>
            </a:r>
          </a:p>
          <a:p>
            <a:pPr marL="457200" indent="-457200"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b) James Cook can’t teach Russian.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Bookman Old Style" pitchFamily="18" charset="0"/>
              </a:rPr>
              <a:t>Read these words and </a:t>
            </a:r>
            <a:r>
              <a:rPr lang="en-US" sz="3600" b="1" dirty="0" smtClean="0">
                <a:solidFill>
                  <a:srgbClr val="FF0000"/>
                </a:solidFill>
                <a:latin typeface="Bookman Old Style" pitchFamily="18" charset="0"/>
              </a:rPr>
              <a:t>de</a:t>
            </a: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с</a:t>
            </a:r>
            <a:r>
              <a:rPr lang="en-US" sz="3600" b="1" dirty="0" err="1" smtClean="0">
                <a:solidFill>
                  <a:srgbClr val="FF0000"/>
                </a:solidFill>
                <a:latin typeface="Bookman Old Style" pitchFamily="18" charset="0"/>
              </a:rPr>
              <a:t>ide</a:t>
            </a:r>
            <a:r>
              <a:rPr lang="en-US" sz="36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Bookman Old Style" pitchFamily="18" charset="0"/>
              </a:rPr>
              <a:t>which word in not suitable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pink, purple, white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3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low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3200" dirty="0" smtClean="0"/>
              <a:t>grey</a:t>
            </a:r>
          </a:p>
          <a:p>
            <a:r>
              <a:rPr lang="en-US" sz="3200" dirty="0" smtClean="0"/>
              <a:t>thin, thick, narrow, flat, </a:t>
            </a:r>
            <a:r>
              <a:rPr lang="en-US" sz="3200" i="1" dirty="0" smtClean="0"/>
              <a:t>window</a:t>
            </a:r>
          </a:p>
          <a:p>
            <a:r>
              <a:rPr lang="en-US" sz="3200" dirty="0" smtClean="0"/>
              <a:t>sparrow, kangaroo, </a:t>
            </a:r>
            <a:r>
              <a:rPr lang="en-US" sz="3200" i="1" dirty="0" smtClean="0"/>
              <a:t>flag</a:t>
            </a:r>
            <a:r>
              <a:rPr lang="en-US" sz="3200" dirty="0" smtClean="0"/>
              <a:t>, mouse, fish</a:t>
            </a:r>
          </a:p>
          <a:p>
            <a:r>
              <a:rPr lang="en-US" sz="3200" i="1" dirty="0" smtClean="0"/>
              <a:t>house</a:t>
            </a:r>
            <a:r>
              <a:rPr lang="en-US" sz="3200" dirty="0" smtClean="0"/>
              <a:t>, ship, car, plane, lorry</a:t>
            </a:r>
          </a:p>
          <a:p>
            <a:r>
              <a:rPr lang="en-US" sz="3200" dirty="0" smtClean="0"/>
              <a:t>parent, </a:t>
            </a:r>
            <a:r>
              <a:rPr lang="en-US" sz="3200" i="1" dirty="0" smtClean="0"/>
              <a:t>school</a:t>
            </a:r>
            <a:r>
              <a:rPr lang="en-US" sz="3200" dirty="0" smtClean="0"/>
              <a:t>, girl, grandfather, pupil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14290"/>
            <a:ext cx="6172200" cy="150019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C000"/>
                </a:solidFill>
                <a:latin typeface="Bookman Old Style" pitchFamily="18" charset="0"/>
              </a:rPr>
              <a:t>Read the text about Robin Scott and answer the questions</a:t>
            </a:r>
            <a:endParaRPr lang="ru-RU" sz="3200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2071678"/>
            <a:ext cx="6172200" cy="4310072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en-US" sz="2800" dirty="0" smtClean="0">
                <a:latin typeface="Bookman Old Style" pitchFamily="18" charset="0"/>
              </a:rPr>
              <a:t>Is Robin a student or a pupil?</a:t>
            </a:r>
          </a:p>
          <a:p>
            <a:pPr marL="457200" indent="-457200">
              <a:buAutoNum type="arabicParenR"/>
            </a:pPr>
            <a:r>
              <a:rPr lang="en-US" sz="2800" dirty="0" smtClean="0">
                <a:latin typeface="Bookman Old Style" pitchFamily="18" charset="0"/>
              </a:rPr>
              <a:t>Where is he from?</a:t>
            </a:r>
          </a:p>
          <a:p>
            <a:pPr marL="457200" indent="-457200">
              <a:buAutoNum type="arabicParenR"/>
            </a:pPr>
            <a:r>
              <a:rPr lang="en-US" sz="2800" dirty="0" smtClean="0">
                <a:latin typeface="Bookman Old Style" pitchFamily="18" charset="0"/>
              </a:rPr>
              <a:t>Are his parents in London?</a:t>
            </a:r>
          </a:p>
          <a:p>
            <a:pPr marL="457200" indent="-457200">
              <a:buAutoNum type="arabicParenR"/>
            </a:pPr>
            <a:r>
              <a:rPr lang="en-US" sz="2800" dirty="0" smtClean="0">
                <a:latin typeface="Bookman Old Style" pitchFamily="18" charset="0"/>
              </a:rPr>
              <a:t>Are they old? Are they weak?</a:t>
            </a:r>
          </a:p>
          <a:p>
            <a:pPr marL="457200" indent="-457200">
              <a:buAutoNum type="arabicParenR"/>
            </a:pPr>
            <a:r>
              <a:rPr lang="en-US" sz="2800" dirty="0" smtClean="0">
                <a:latin typeface="Bookman Old Style" pitchFamily="18" charset="0"/>
              </a:rPr>
              <a:t>Is his father a pilot?</a:t>
            </a:r>
          </a:p>
          <a:p>
            <a:pPr marL="457200" indent="-457200">
              <a:buAutoNum type="arabicParenR"/>
            </a:pPr>
            <a:r>
              <a:rPr lang="en-US" sz="2800" dirty="0" smtClean="0">
                <a:latin typeface="Bookman Old Style" pitchFamily="18" charset="0"/>
              </a:rPr>
              <a:t>Is his car bright blue or bright green?</a:t>
            </a:r>
          </a:p>
          <a:p>
            <a:pPr marL="457200" indent="-457200">
              <a:buAutoNum type="arabicParenR"/>
            </a:pPr>
            <a:r>
              <a:rPr lang="en-US" sz="2800" dirty="0" smtClean="0">
                <a:latin typeface="Bookman Old Style" pitchFamily="18" charset="0"/>
              </a:rPr>
              <a:t>Where are his grandparents?</a:t>
            </a: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2643206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Bookman Old Style" pitchFamily="18" charset="0"/>
              </a:rPr>
              <a:t>What can you do well?</a:t>
            </a:r>
            <a:r>
              <a:rPr lang="en-US" sz="4000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en-US" sz="40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What can you do but not very well?</a:t>
            </a:r>
            <a:r>
              <a:rPr lang="en-US" sz="4000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en-US" sz="40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en-US" sz="4000" b="1" dirty="0" smtClean="0">
                <a:solidFill>
                  <a:srgbClr val="00B050"/>
                </a:solidFill>
                <a:latin typeface="Bookman Old Style" pitchFamily="18" charset="0"/>
              </a:rPr>
              <a:t>What can’t you do?</a:t>
            </a:r>
            <a:endParaRPr lang="ru-RU" sz="40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57562"/>
            <a:ext cx="7467600" cy="311639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 I can ….. well.</a:t>
            </a:r>
          </a:p>
          <a:p>
            <a:r>
              <a:rPr lang="en-US" sz="3600" b="1" dirty="0" smtClean="0">
                <a:solidFill>
                  <a:srgbClr val="7030A0"/>
                </a:solidFill>
              </a:rPr>
              <a:t> I can ….. but not very well.</a:t>
            </a:r>
          </a:p>
          <a:p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B050"/>
                </a:solidFill>
              </a:rPr>
              <a:t>I cannot (can’t) ……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latin typeface="Bookman Old Style" pitchFamily="18" charset="0"/>
              </a:rPr>
              <a:t>Name animals or thing</a:t>
            </a:r>
            <a:r>
              <a:rPr lang="en-US" dirty="0" smtClean="0">
                <a:latin typeface="Bookman Old Style" pitchFamily="18" charset="0"/>
              </a:rPr>
              <a:t/>
            </a:r>
            <a:br>
              <a:rPr lang="en-US" dirty="0" smtClean="0">
                <a:latin typeface="Bookman Old Style" pitchFamily="18" charset="0"/>
              </a:rPr>
            </a:br>
            <a:r>
              <a:rPr lang="en-US" sz="4400" b="1" dirty="0" smtClean="0">
                <a:solidFill>
                  <a:srgbClr val="FF0000"/>
                </a:solidFill>
                <a:latin typeface="Bookman Old Style" pitchFamily="18" charset="0"/>
              </a:rPr>
              <a:t>who can be …?</a:t>
            </a:r>
            <a:endParaRPr lang="ru-RU" sz="4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1) </a:t>
            </a:r>
            <a:r>
              <a:rPr lang="en-US" dirty="0" smtClean="0"/>
              <a:t>A mouse</a:t>
            </a:r>
          </a:p>
          <a:p>
            <a:pPr>
              <a:buNone/>
            </a:pPr>
            <a:r>
              <a:rPr lang="en-US" dirty="0" smtClean="0"/>
              <a:t>2) ……….</a:t>
            </a:r>
          </a:p>
          <a:p>
            <a:pPr>
              <a:buNone/>
            </a:pPr>
            <a:r>
              <a:rPr lang="en-US" dirty="0" smtClean="0"/>
              <a:t>3) ……….</a:t>
            </a:r>
          </a:p>
          <a:p>
            <a:pPr>
              <a:buNone/>
            </a:pPr>
            <a:r>
              <a:rPr lang="en-US" dirty="0" smtClean="0"/>
              <a:t>4) ……….</a:t>
            </a:r>
          </a:p>
          <a:p>
            <a:pPr>
              <a:buNone/>
            </a:pPr>
            <a:r>
              <a:rPr lang="en-US" dirty="0" smtClean="0"/>
              <a:t>5) ……….</a:t>
            </a:r>
          </a:p>
          <a:p>
            <a:pPr>
              <a:buNone/>
            </a:pPr>
            <a:r>
              <a:rPr lang="en-US" dirty="0" smtClean="0"/>
              <a:t>6) ……….</a:t>
            </a:r>
          </a:p>
          <a:p>
            <a:pPr>
              <a:buNone/>
            </a:pPr>
            <a:r>
              <a:rPr lang="en-US" dirty="0" smtClean="0"/>
              <a:t>7) ……….</a:t>
            </a:r>
          </a:p>
          <a:p>
            <a:pPr>
              <a:buNone/>
            </a:pPr>
            <a:r>
              <a:rPr lang="en-US" dirty="0" smtClean="0"/>
              <a:t>8) ……….</a:t>
            </a:r>
          </a:p>
          <a:p>
            <a:pPr>
              <a:buNone/>
            </a:pPr>
            <a:r>
              <a:rPr lang="en-US" dirty="0" smtClean="0"/>
              <a:t>9) ……….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can be white.</a:t>
            </a:r>
          </a:p>
          <a:p>
            <a:pPr>
              <a:buNone/>
            </a:pPr>
            <a:r>
              <a:rPr lang="en-US" dirty="0" smtClean="0"/>
              <a:t>can be strong.</a:t>
            </a:r>
          </a:p>
          <a:p>
            <a:pPr>
              <a:buNone/>
            </a:pPr>
            <a:r>
              <a:rPr lang="en-US" dirty="0" smtClean="0"/>
              <a:t>can be bright yellow.</a:t>
            </a:r>
          </a:p>
          <a:p>
            <a:pPr>
              <a:buNone/>
            </a:pPr>
            <a:r>
              <a:rPr lang="en-US" dirty="0" smtClean="0"/>
              <a:t>can be new.</a:t>
            </a:r>
          </a:p>
          <a:p>
            <a:pPr>
              <a:buNone/>
            </a:pPr>
            <a:r>
              <a:rPr lang="en-US" dirty="0" smtClean="0"/>
              <a:t>can be young.</a:t>
            </a:r>
          </a:p>
          <a:p>
            <a:pPr>
              <a:buNone/>
            </a:pPr>
            <a:r>
              <a:rPr lang="en-US" dirty="0" smtClean="0"/>
              <a:t>can be slow.</a:t>
            </a:r>
          </a:p>
          <a:p>
            <a:pPr>
              <a:buNone/>
            </a:pPr>
            <a:r>
              <a:rPr lang="en-US" dirty="0" smtClean="0"/>
              <a:t>can be narrow.</a:t>
            </a:r>
          </a:p>
          <a:p>
            <a:pPr>
              <a:buNone/>
            </a:pPr>
            <a:r>
              <a:rPr lang="en-US" dirty="0" smtClean="0"/>
              <a:t>can be grey.</a:t>
            </a:r>
          </a:p>
          <a:p>
            <a:pPr>
              <a:buNone/>
            </a:pPr>
            <a:r>
              <a:rPr lang="en-US" dirty="0" smtClean="0"/>
              <a:t>can be dark.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noun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sz="2400" dirty="0" smtClean="0">
                <a:latin typeface="+mj-lt"/>
              </a:rPr>
              <a:t>adjective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7030A0"/>
                </a:solidFill>
                <a:latin typeface="Bookman Old Style" pitchFamily="18" charset="0"/>
              </a:rPr>
              <a:t>What the </a:t>
            </a:r>
            <a:r>
              <a:rPr lang="en-US" sz="3200" b="1" dirty="0" err="1" smtClean="0">
                <a:solidFill>
                  <a:srgbClr val="7030A0"/>
                </a:solidFill>
                <a:latin typeface="Bookman Old Style" pitchFamily="18" charset="0"/>
              </a:rPr>
              <a:t>english</a:t>
            </a:r>
            <a:r>
              <a:rPr lang="en-US" sz="3200" b="1" dirty="0" smtClean="0">
                <a:solidFill>
                  <a:srgbClr val="7030A0"/>
                </a:solidFill>
                <a:latin typeface="Bookman Old Style" pitchFamily="18" charset="0"/>
              </a:rPr>
              <a:t> say when they want to know</a:t>
            </a:r>
            <a:endParaRPr lang="ru-RU" sz="32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1)Откуда ты родом?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2) Как у тебя дела?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3) Как тебя зовут?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4) Сколько тебе лет?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5) Какого цвета твоя машина?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6) Который час?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7) Где ты находишься?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8) Ты ученик?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9) Ты счастлив?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730776" cy="4757758"/>
          </a:xfrm>
        </p:spPr>
        <p:txBody>
          <a:bodyPr>
            <a:noAutofit/>
          </a:bodyPr>
          <a:lstStyle/>
          <a:p>
            <a:pPr marL="457200" indent="-45720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Where are you from?</a:t>
            </a:r>
          </a:p>
          <a:p>
            <a:pPr marL="457200" indent="-45720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How are you?</a:t>
            </a:r>
          </a:p>
          <a:p>
            <a:pPr marL="457200" indent="-45720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What’s your name?</a:t>
            </a:r>
          </a:p>
          <a:p>
            <a:pPr marL="457200" indent="-45720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How old are you?</a:t>
            </a:r>
          </a:p>
          <a:p>
            <a:pPr marL="457200" indent="-45720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What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colour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is your car?</a:t>
            </a:r>
          </a:p>
          <a:p>
            <a:pPr marL="457200" indent="-45720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What’s the time?</a:t>
            </a:r>
          </a:p>
          <a:p>
            <a:pPr marL="457200" indent="-45720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Where are you?</a:t>
            </a:r>
          </a:p>
          <a:p>
            <a:pPr marL="457200" indent="-45720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Are you a pupil?</a:t>
            </a:r>
          </a:p>
          <a:p>
            <a:pPr marL="457200" indent="-45720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Are you happy?</a:t>
            </a:r>
            <a:endParaRPr lang="ru-RU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142876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Which of these pictures are symbols of </a:t>
            </a:r>
            <a:r>
              <a:rPr lang="en-US" sz="3200" b="1" dirty="0" err="1" smtClean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russia</a:t>
            </a:r>
            <a:r>
              <a:rPr lang="en-US" sz="3200" b="1" dirty="0" smtClean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, </a:t>
            </a:r>
            <a:r>
              <a:rPr lang="en-US" sz="3200" b="1" dirty="0" err="1" smtClean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england</a:t>
            </a:r>
            <a:r>
              <a:rPr lang="en-US" sz="3200" b="1" dirty="0" smtClean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 and </a:t>
            </a:r>
            <a:r>
              <a:rPr lang="en-US" sz="3200" b="1" dirty="0" err="1" smtClean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france</a:t>
            </a:r>
            <a:r>
              <a:rPr lang="en-US" sz="3200" b="1" dirty="0" smtClean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?</a:t>
            </a:r>
            <a:endParaRPr lang="ru-RU" sz="3200" b="1" dirty="0">
              <a:solidFill>
                <a:srgbClr val="00B050"/>
              </a:solidFill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4" name="Содержимое 3" descr="red ros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72198" y="1857364"/>
            <a:ext cx="2143140" cy="2143140"/>
          </a:xfrm>
        </p:spPr>
      </p:pic>
      <p:pic>
        <p:nvPicPr>
          <p:cNvPr id="3074" name="Picture 2" descr="http://arhivurokov.ru/multiurok/7/0/6/706132d7c1e1fb226316ecb8eb261526ca2a245c/img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57364"/>
            <a:ext cx="3428981" cy="2285984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857364"/>
            <a:ext cx="1966914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4214818"/>
            <a:ext cx="307183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9" y="4214818"/>
            <a:ext cx="378621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607</TotalTime>
  <Words>744</Words>
  <Application>Microsoft Office PowerPoint</Application>
  <PresentationFormat>Экран (4:3)</PresentationFormat>
  <Paragraphs>137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Colours What colour is this object?</vt:lpstr>
      <vt:lpstr>Repeat words and phrases</vt:lpstr>
      <vt:lpstr>Listen to the speaker and say, which phrase will you hear</vt:lpstr>
      <vt:lpstr>Read these words and deсide which word in not suitable</vt:lpstr>
      <vt:lpstr>Read the text about Robin Scott and answer the questions</vt:lpstr>
      <vt:lpstr>What can you do well? What can you do but not very well? What can’t you do?</vt:lpstr>
      <vt:lpstr>Name animals or thing who can be …?</vt:lpstr>
      <vt:lpstr>What the english say when they want to know</vt:lpstr>
      <vt:lpstr>Which of these pictures are symbols of russia, england and france?</vt:lpstr>
      <vt:lpstr>Which of these pictures are symbols of russia, england and france?</vt:lpstr>
      <vt:lpstr>Connect the words in these columns to make the phrases</vt:lpstr>
      <vt:lpstr>Слайд 12</vt:lpstr>
      <vt:lpstr>What colour is the sun? It is ….. What colour is the sky? It is …..</vt:lpstr>
      <vt:lpstr>Слайд 14</vt:lpstr>
      <vt:lpstr>What colour is the book? It is ….. What colours are the cups?  They are …..</vt:lpstr>
      <vt:lpstr>What can (can’t) we do on the street in winter?</vt:lpstr>
      <vt:lpstr>Seven colours of the rainbow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colour is this?</dc:title>
  <dc:creator>Ирина</dc:creator>
  <cp:lastModifiedBy>Ирина</cp:lastModifiedBy>
  <cp:revision>61</cp:revision>
  <dcterms:created xsi:type="dcterms:W3CDTF">2017-11-27T12:25:28Z</dcterms:created>
  <dcterms:modified xsi:type="dcterms:W3CDTF">2017-11-29T20:25:55Z</dcterms:modified>
</cp:coreProperties>
</file>