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7" r:id="rId1"/>
    <p:sldMasterId id="2147484269" r:id="rId2"/>
  </p:sldMasterIdLst>
  <p:notesMasterIdLst>
    <p:notesMasterId r:id="rId31"/>
  </p:notesMasterIdLst>
  <p:handoutMasterIdLst>
    <p:handoutMasterId r:id="rId32"/>
  </p:handoutMasterIdLst>
  <p:sldIdLst>
    <p:sldId id="321" r:id="rId3"/>
    <p:sldId id="317" r:id="rId4"/>
    <p:sldId id="320" r:id="rId5"/>
    <p:sldId id="319" r:id="rId6"/>
    <p:sldId id="347" r:id="rId7"/>
    <p:sldId id="344" r:id="rId8"/>
    <p:sldId id="345" r:id="rId9"/>
    <p:sldId id="346" r:id="rId10"/>
    <p:sldId id="323" r:id="rId11"/>
    <p:sldId id="324" r:id="rId12"/>
    <p:sldId id="325" r:id="rId13"/>
    <p:sldId id="326" r:id="rId14"/>
    <p:sldId id="327" r:id="rId15"/>
    <p:sldId id="328" r:id="rId16"/>
    <p:sldId id="329" r:id="rId17"/>
    <p:sldId id="330" r:id="rId18"/>
    <p:sldId id="331" r:id="rId19"/>
    <p:sldId id="332" r:id="rId20"/>
    <p:sldId id="333" r:id="rId21"/>
    <p:sldId id="334" r:id="rId22"/>
    <p:sldId id="335" r:id="rId23"/>
    <p:sldId id="336" r:id="rId24"/>
    <p:sldId id="348" r:id="rId25"/>
    <p:sldId id="349" r:id="rId26"/>
    <p:sldId id="350" r:id="rId27"/>
    <p:sldId id="340" r:id="rId28"/>
    <p:sldId id="342" r:id="rId29"/>
    <p:sldId id="343" r:id="rId3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3300"/>
    <a:srgbClr val="6B0BCB"/>
    <a:srgbClr val="D60093"/>
    <a:srgbClr val="CCE9AD"/>
    <a:srgbClr val="99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343" autoAdjust="0"/>
    <p:restoredTop sz="50000" autoAdjust="0"/>
  </p:normalViewPr>
  <p:slideViewPr>
    <p:cSldViewPr>
      <p:cViewPr>
        <p:scale>
          <a:sx n="106" d="100"/>
          <a:sy n="106" d="100"/>
        </p:scale>
        <p:origin x="-1494" y="-7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07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9" d="100"/>
          <a:sy n="99" d="100"/>
        </p:scale>
        <p:origin x="3064" y="18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9CD7D0D-8AE7-4C1E-B2AE-37CC8A38C6C1}" type="datetimeFigureOut">
              <a:rPr lang="ru-RU"/>
              <a:pPr>
                <a:defRPr/>
              </a:pPr>
              <a:t>23.08.2018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3B02909-F8AF-4E57-A652-DEBE1C99049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587517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A345927-2096-49E6-B67F-9E4613F3E2F7}" type="datetimeFigureOut">
              <a:rPr lang="ru-RU"/>
              <a:pPr>
                <a:defRPr/>
              </a:pPr>
              <a:t>23.08.2018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85AAFFC-44F5-4EF7-A85A-CC75D7789DA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64546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A1AE387-B5AC-4F60-AFCD-935BFD610515}" type="slidenum">
              <a:rPr lang="ru-RU" altLang="ru-RU"/>
              <a:pPr/>
              <a:t>1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79570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C1408-6CA5-4966-B85A-45EDE3EAB207}" type="datetimeFigureOut">
              <a:rPr lang="ru-RU"/>
              <a:pPr>
                <a:defRPr/>
              </a:pPr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718929-5D1B-4A6C-ADD9-AFE5B264F3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AC910-C511-4E17-BE84-CD3841023B02}" type="datetimeFigureOut">
              <a:rPr lang="ru-RU"/>
              <a:pPr>
                <a:defRPr/>
              </a:pPr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327A31-E81F-4C13-B05B-16BD7B3CBB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D7448-7383-4581-BA8A-9FBA66A6260B}" type="datetimeFigureOut">
              <a:rPr lang="ru-RU"/>
              <a:pPr>
                <a:defRPr/>
              </a:pPr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ADAA5F-F0C9-4F0C-8049-4605077535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 bright="42000" contrast="-68000"/>
          </a:blip>
          <a:srcRect/>
          <a:stretch>
            <a:fillRect l="-30000" t="-20000" r="-2000" b="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71FD38D-016A-4E55-AD31-0A8A5D132673}" type="datetimeFigureOut">
              <a:rPr lang="ru-RU" smtClean="0"/>
              <a:pPr>
                <a:defRPr/>
              </a:pPr>
              <a:t>23.08.2018</a:t>
            </a:fld>
            <a:endParaRPr lang="ru-RU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73DD20B-28FA-449C-B1F4-D2FE533D03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EC536E-1420-4823-AD3E-431057371822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B3202E-5506-4773-9EF6-74AAF63E3003}" type="datetimeFigureOut">
              <a:rPr lang="ru-RU" smtClean="0"/>
              <a:pPr>
                <a:defRPr/>
              </a:pPr>
              <a:t>23.08.2018</a:t>
            </a:fld>
            <a:endParaRPr lang="ru-RU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3D1216D-5B5C-4D0B-A706-DE3E9D0210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endParaRPr lang="ru-RU" alt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33DCA41-3759-43C2-BE34-9BDAA4E5782E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endParaRPr lang="ru-RU" alt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5F0CB98-7DAB-41BA-97FD-7A5BD12B54F7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ru-RU" altLang="ru-RU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6E506E3-8009-4EE0-96AF-499457A3031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2FB206-469C-4196-8C8E-7D8077EBEE1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C9C8E51-9B2E-479F-8918-1180A5BBAB01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pic>
        <p:nvPicPr>
          <p:cNvPr id="8" name="Picture 7" descr="sm_penci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2648" y="1755648"/>
            <a:ext cx="1615307" cy="2145615"/>
          </a:xfrm>
          <a:prstGeom prst="rect">
            <a:avLst/>
          </a:prstGeom>
          <a:ln w="50800" cap="sq" cmpd="dbl">
            <a:solidFill>
              <a:schemeClr val="accent2"/>
            </a:solidFill>
            <a:miter lim="800000"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D1431-6BD1-4219-8DEB-72F9B544AAFC}" type="datetimeFigureOut">
              <a:rPr lang="ru-RU"/>
              <a:pPr>
                <a:defRPr/>
              </a:pPr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3BE4CC-EFED-42F9-B473-8B1D7D203C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E623EA2-2592-44E2-AA55-FF74C141AC14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7DF18-E411-47B5-AB5D-80584EB0DBD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297C884-BB19-4376-BA5B-0E3BD16FD063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93909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93950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50650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96CD6-045A-46E4-A351-D7298602CBD4}" type="datetimeFigureOut">
              <a:rPr lang="ru-RU"/>
              <a:pPr>
                <a:defRPr/>
              </a:pPr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1039D8-8627-4EA4-A295-C789F36A68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19CAF-AE89-48DF-8F93-79EE7E7DFB8E}" type="datetimeFigureOut">
              <a:rPr lang="ru-RU"/>
              <a:pPr>
                <a:defRPr/>
              </a:pPr>
              <a:t>23.08.2018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33C21-08C1-4AAD-ADA5-F90CC3BE54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82494-C607-4367-99F9-7316F261A47D}" type="datetimeFigureOut">
              <a:rPr lang="ru-RU"/>
              <a:pPr>
                <a:defRPr/>
              </a:pPr>
              <a:t>23.08.2018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8558CB-08DD-4DDE-847E-E254715D65C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ED78F-C344-4423-B9A1-6A63F8697D93}" type="datetimeFigureOut">
              <a:rPr lang="ru-RU"/>
              <a:pPr>
                <a:defRPr/>
              </a:pPr>
              <a:t>23.08.2018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A7E12-3F86-4780-A9F3-1560345B25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DDB46-01E7-4C90-A421-17173818CC97}" type="datetimeFigureOut">
              <a:rPr lang="ru-RU"/>
              <a:pPr>
                <a:defRPr/>
              </a:pPr>
              <a:t>23.08.2018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E936D-AA5C-4C88-A2C1-88BC81198B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E88D5-F2E1-4C40-BF27-4EC9421FBE43}" type="datetimeFigureOut">
              <a:rPr lang="ru-RU"/>
              <a:pPr>
                <a:defRPr/>
              </a:pPr>
              <a:t>23.08.2018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B0AF0-D59E-49BD-B468-3FD6DFDD69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05F5D-40E5-4EAB-BA08-1BBDF731BED5}" type="datetimeFigureOut">
              <a:rPr lang="ru-RU"/>
              <a:pPr>
                <a:defRPr/>
              </a:pPr>
              <a:t>23.08.2018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E56DF5-CA04-407A-870F-BF70F320C6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168CF9EE-0097-49C7-B727-55A5703F60F4}" type="datetimeFigureOut">
              <a:rPr lang="ru-RU"/>
              <a:pPr>
                <a:defRPr/>
              </a:pPr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68E34D12-E123-45A0-8356-DEF459059D6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5" r:id="rId1"/>
    <p:sldLayoutId id="2147484256" r:id="rId2"/>
    <p:sldLayoutId id="2147484257" r:id="rId3"/>
    <p:sldLayoutId id="2147484258" r:id="rId4"/>
    <p:sldLayoutId id="2147484259" r:id="rId5"/>
    <p:sldLayoutId id="2147484260" r:id="rId6"/>
    <p:sldLayoutId id="2147484261" r:id="rId7"/>
    <p:sldLayoutId id="2147484262" r:id="rId8"/>
    <p:sldLayoutId id="2147484263" r:id="rId9"/>
    <p:sldLayoutId id="2147484264" r:id="rId10"/>
    <p:sldLayoutId id="214748426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DC9C8E51-9B2E-479F-8918-1180A5BBAB0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0" r:id="rId1"/>
    <p:sldLayoutId id="2147484271" r:id="rId2"/>
    <p:sldLayoutId id="2147484272" r:id="rId3"/>
    <p:sldLayoutId id="2147484273" r:id="rId4"/>
    <p:sldLayoutId id="2147484274" r:id="rId5"/>
    <p:sldLayoutId id="2147484275" r:id="rId6"/>
    <p:sldLayoutId id="2147484276" r:id="rId7"/>
    <p:sldLayoutId id="2147484277" r:id="rId8"/>
    <p:sldLayoutId id="2147484278" r:id="rId9"/>
    <p:sldLayoutId id="2147484279" r:id="rId10"/>
    <p:sldLayoutId id="2147484280" r:id="rId11"/>
    <p:sldLayoutId id="2147484281" r:id="rId12"/>
    <p:sldLayoutId id="2147484282" r:id="rId13"/>
    <p:sldLayoutId id="2147484283" r:id="rId14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/>
        </p:nvGrpSpPr>
        <p:grpSpPr>
          <a:xfrm rot="5400000">
            <a:off x="-482600" y="482600"/>
            <a:ext cx="1901825" cy="936625"/>
            <a:chOff x="7380312" y="5921375"/>
            <a:chExt cx="1901825" cy="936625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9144025" y="6686550"/>
              <a:ext cx="138112" cy="138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7380312" y="5921375"/>
              <a:ext cx="936625" cy="936625"/>
            </a:xfrm>
            <a:prstGeom prst="rect">
              <a:avLst/>
            </a:prstGeom>
            <a:solidFill>
              <a:srgbClr val="62B6C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8135962" y="5921375"/>
              <a:ext cx="593725" cy="59372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8639200" y="6326188"/>
              <a:ext cx="412750" cy="41116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 rot="10800000">
            <a:off x="7242175" y="5921375"/>
            <a:ext cx="1901825" cy="936625"/>
            <a:chOff x="7380312" y="5921375"/>
            <a:chExt cx="1901825" cy="936625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9144025" y="6686550"/>
              <a:ext cx="138112" cy="138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7380312" y="5921375"/>
              <a:ext cx="936625" cy="936625"/>
            </a:xfrm>
            <a:prstGeom prst="rect">
              <a:avLst/>
            </a:prstGeom>
            <a:solidFill>
              <a:srgbClr val="62B6C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8135962" y="5921375"/>
              <a:ext cx="593725" cy="59372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8639200" y="6326188"/>
              <a:ext cx="412750" cy="41116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</p:grpSp>
      <p:pic>
        <p:nvPicPr>
          <p:cNvPr id="4105" name="Picture 9" descr="Z:\коллаж\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28593" y="1556792"/>
            <a:ext cx="1563687" cy="2093912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 descr="Z:\коллаж\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3861048"/>
            <a:ext cx="1562100" cy="2093912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51520" y="404664"/>
            <a:ext cx="8496944" cy="587375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3300" b="1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Первые помощники учителя</a:t>
            </a:r>
            <a:r>
              <a:rPr lang="en-US" altLang="ru-RU" sz="3300" b="1" dirty="0" smtClean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en-US" altLang="ru-RU" sz="3300" b="1" dirty="0" smtClean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ru-RU" altLang="ru-RU" sz="3300" b="1" dirty="0" smtClean="0">
                <a:solidFill>
                  <a:schemeClr val="tx2">
                    <a:lumMod val="75000"/>
                  </a:schemeClr>
                </a:solidFill>
                <a:effectLst/>
              </a:rPr>
              <a:t>«</a:t>
            </a:r>
            <a:r>
              <a:rPr lang="en-US" altLang="ru-RU" sz="3300" b="1" dirty="0" smtClean="0">
                <a:solidFill>
                  <a:schemeClr val="tx2">
                    <a:lumMod val="75000"/>
                  </a:schemeClr>
                </a:solidFill>
                <a:effectLst/>
              </a:rPr>
              <a:t>How to…</a:t>
            </a:r>
            <a:r>
              <a:rPr lang="ru-RU" altLang="ru-RU" sz="3300" b="1" dirty="0" smtClean="0">
                <a:solidFill>
                  <a:schemeClr val="tx2">
                    <a:lumMod val="75000"/>
                  </a:schemeClr>
                </a:solidFill>
                <a:effectLst/>
              </a:rPr>
              <a:t>»</a:t>
            </a:r>
            <a:r>
              <a:rPr lang="en-US" altLang="ru-RU" sz="3300" b="1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endParaRPr lang="ru-RU" altLang="ru-RU" sz="3300" b="1" dirty="0" smtClean="0"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  <p:pic>
        <p:nvPicPr>
          <p:cNvPr id="30" name="Picture 4" descr="Z:\коллаж\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28593" y="3861048"/>
            <a:ext cx="1563687" cy="2087562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 descr="Z:\коллаж\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9712" y="1557461"/>
            <a:ext cx="1558925" cy="2087563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Z:\коллаж\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08155" y="3862800"/>
            <a:ext cx="1584325" cy="2087563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 descr="Z:\коллаж\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07904" y="1556792"/>
            <a:ext cx="1566863" cy="2101850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0" descr="Z:\коллаж\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1520" y="3861048"/>
            <a:ext cx="1563687" cy="2093912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1" descr="Z:\коллаж\8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1520" y="1556792"/>
            <a:ext cx="1563687" cy="2093912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Picture 12" descr="Z:\коллаж\9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08304" y="1555200"/>
            <a:ext cx="1593850" cy="2093913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V:\pubs_new\happy_english.ru\Webinar\2018\220818\SS1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774265" y="3861048"/>
            <a:ext cx="1517815" cy="2088000"/>
          </a:xfrm>
          <a:prstGeom prst="rect">
            <a:avLst/>
          </a:prstGeom>
          <a:noFill/>
          <a:effectLst>
            <a:outerShdw blurRad="63500" dist="139700" dir="2700000" algn="ctr" rotWithShape="0">
              <a:srgbClr val="000000">
                <a:alpha val="48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Reader_7_8_co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620688"/>
            <a:ext cx="8165957" cy="54000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99817535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Reader_7_8_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8206" y="598719"/>
            <a:ext cx="4427810" cy="5875986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12" name="Рисунок 11" descr="Reader_7_8_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598719"/>
            <a:ext cx="4427810" cy="5875986"/>
          </a:xfrm>
          <a:prstGeom prst="rect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</p:pic>
      <p:pic>
        <p:nvPicPr>
          <p:cNvPr id="13" name="Рисунок 12" descr="Reader_7_8_cover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1024702" cy="1440000"/>
          </a:xfrm>
          <a:prstGeom prst="rect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="" xmlns:p14="http://schemas.microsoft.com/office/powerpoint/2010/main" val="19095792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66995" y="3244334"/>
            <a:ext cx="26100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Обложка с разворотом</a:t>
            </a:r>
          </a:p>
        </p:txBody>
      </p:sp>
      <p:pic>
        <p:nvPicPr>
          <p:cNvPr id="8" name="Рисунок 7" descr="Reader_9_cover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620688"/>
            <a:ext cx="8165956" cy="54000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108932727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25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 fontScale="85000" lnSpcReduction="20000"/>
          </a:bodyPr>
          <a:lstStyle/>
          <a:p>
            <a:fld id="{291BB11F-B62B-4C02-829E-6CB28FEA19E6}" type="slidenum">
              <a:rPr lang="ru-RU" smtClean="0"/>
              <a:pPr/>
              <a:t>13</a:t>
            </a:fld>
            <a:endParaRPr lang="ru-RU" smtClean="0"/>
          </a:p>
        </p:txBody>
      </p:sp>
      <p:sp>
        <p:nvSpPr>
          <p:cNvPr id="9" name="Содержимое 2"/>
          <p:cNvSpPr>
            <a:spLocks noGrp="1"/>
          </p:cNvSpPr>
          <p:nvPr>
            <p:ph idx="1"/>
          </p:nvPr>
        </p:nvSpPr>
        <p:spPr>
          <a:xfrm>
            <a:off x="2699792" y="2420888"/>
            <a:ext cx="2242592" cy="1108720"/>
          </a:xfrm>
        </p:spPr>
        <p:txBody>
          <a:bodyPr/>
          <a:lstStyle/>
          <a:p>
            <a:r>
              <a:rPr lang="ru-RU" dirty="0" err="1" smtClean="0"/>
              <a:t>Стр</a:t>
            </a:r>
            <a:r>
              <a:rPr lang="ru-RU" dirty="0" smtClean="0"/>
              <a:t> 4-5</a:t>
            </a:r>
          </a:p>
        </p:txBody>
      </p:sp>
      <p:pic>
        <p:nvPicPr>
          <p:cNvPr id="6" name="Рисунок 5" descr="Reader_9_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836712"/>
            <a:ext cx="4340410" cy="5760000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7" name="Рисунок 6" descr="Reader_9_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84567" y="836712"/>
            <a:ext cx="4340410" cy="5760000"/>
          </a:xfrm>
          <a:prstGeom prst="rect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</p:pic>
      <p:pic>
        <p:nvPicPr>
          <p:cNvPr id="10" name="Рисунок 9" descr="Reader_9_cov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332656"/>
            <a:ext cx="1024702" cy="1440000"/>
          </a:xfrm>
          <a:prstGeom prst="rect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="" xmlns:p14="http://schemas.microsoft.com/office/powerpoint/2010/main" val="1025470671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F370A3-9DF7-4DD4-A89A-87957D5843DC}" type="slidenum">
              <a:rPr lang="ru-RU"/>
              <a:pPr/>
              <a:t>14</a:t>
            </a:fld>
            <a:endParaRPr lang="ru-RU"/>
          </a:p>
        </p:txBody>
      </p:sp>
      <p:sp>
        <p:nvSpPr>
          <p:cNvPr id="1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Обложка с разворотом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Reader_10_11_cover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692696"/>
            <a:ext cx="8165957" cy="54000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15293003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66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>
            <a:normAutofit fontScale="85000" lnSpcReduction="20000"/>
          </a:bodyPr>
          <a:lstStyle/>
          <a:p>
            <a:fld id="{94F7B33F-7289-4EF6-AD04-2689140D0D26}" type="slidenum">
              <a:rPr lang="ru-RU" altLang="ru-RU" smtClean="0"/>
              <a:pPr/>
              <a:t>15</a:t>
            </a:fld>
            <a:endParaRPr lang="ru-RU" altLang="ru-RU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3974721" y="3244334"/>
            <a:ext cx="119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Стр</a:t>
            </a:r>
            <a:r>
              <a:rPr lang="ru-RU" dirty="0" smtClean="0"/>
              <a:t> 12-13</a:t>
            </a:r>
          </a:p>
        </p:txBody>
      </p:sp>
      <p:pic>
        <p:nvPicPr>
          <p:cNvPr id="6" name="Рисунок 5" descr="Reader_10_11_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32315" y="738000"/>
            <a:ext cx="4340409" cy="5760000"/>
          </a:xfrm>
          <a:prstGeom prst="rect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</p:pic>
      <p:pic>
        <p:nvPicPr>
          <p:cNvPr id="9" name="Рисунок 8" descr="Reader_10_11_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3599" y="738000"/>
            <a:ext cx="4340409" cy="5760000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5" name="Рисунок 4" descr="Reader_10_11_cov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260648"/>
            <a:ext cx="1073498" cy="1440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="" xmlns:p14="http://schemas.microsoft.com/office/powerpoint/2010/main" val="186622455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9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8F8A1E9-8594-4C4D-BB87-19AC4245F664}" type="slidenum">
              <a:rPr lang="ru-RU" altLang="ru-RU" smtClean="0"/>
              <a:pPr/>
              <a:t>16</a:t>
            </a:fld>
            <a:endParaRPr lang="ru-RU" altLang="ru-RU" smtClean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32000" y="274638"/>
            <a:ext cx="7715200" cy="142617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Сборники учебных песен для начальной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основной школы 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Рисунок 9" descr="Songs_2_4_cover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556792"/>
            <a:ext cx="3670154" cy="50400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11" name="Рисунок 10" descr="Songs_5_11_cov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1556792"/>
            <a:ext cx="3624060" cy="50400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163748187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169AFCE-7D78-4F49-A67A-43857FDD6963}" type="slidenum">
              <a:rPr lang="ru-RU" altLang="ru-RU" smtClean="0"/>
              <a:pPr/>
              <a:t>17</a:t>
            </a:fld>
            <a:endParaRPr lang="ru-RU" altLang="ru-RU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432000" y="404664"/>
            <a:ext cx="64087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32FA7"/>
                </a:solidFill>
              </a:rPr>
              <a:t>Сборники учебных песен для начальной и основной школы </a:t>
            </a:r>
            <a:endParaRPr lang="ru-RU" sz="2400" b="1" dirty="0">
              <a:solidFill>
                <a:srgbClr val="C32FA7"/>
              </a:solidFill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432000" y="1484784"/>
            <a:ext cx="699512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457200" rtl="0" eaLnBrk="1" fontAlgn="auto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Выпущено 2 сборника, которые  включают 57 учебных песен и стихотворений.</a:t>
            </a:r>
          </a:p>
          <a:p>
            <a:pPr marL="342900" marR="0" lvl="0" indent="-342900" algn="l" defTabSz="457200" rtl="0" eaLnBrk="1" fontAlgn="auto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Учебные песни и стихи органично сочетают учебный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развлекательный характер деятельности.</a:t>
            </a:r>
          </a:p>
          <a:p>
            <a:pPr marL="342900" marR="0" lvl="0" indent="-342900" algn="l" defTabSz="457200" rtl="0" eaLnBrk="1" fontAlgn="auto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 многих случаях учебные песни и стихи предлагаются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 изолированно,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 сопровождаются серией упражнений, что позволяет использовать сборники как на уроке, так и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 внеурочной деятельности.</a:t>
            </a:r>
          </a:p>
          <a:p>
            <a:pPr marL="342900" marR="0" lvl="0" indent="-342900" algn="l" defTabSz="457200" rtl="0" eaLnBrk="1" fontAlgn="auto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Учебные песни и стихи сопровождаются аудиозаписями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караоке версиями, которые можно скачать бесплатно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 помощью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QR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кода.</a:t>
            </a:r>
          </a:p>
          <a:p>
            <a:pPr marL="342900" marR="0" lvl="0" indent="-342900" algn="l" defTabSz="457200" rtl="0" eaLnBrk="1" fontAlgn="auto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конце каждого сборника приводится таблица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 указанием названия песни, темы, лексического и грамматического наполнения,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социокультурной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информации</a:t>
            </a:r>
          </a:p>
          <a:p>
            <a:pPr marL="342900" marR="0" lvl="0" indent="-342900" algn="l" defTabSz="457200" rtl="0" eaLnBrk="1" fontAlgn="auto" latinLnBrk="0" hangingPunct="1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486959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4EB3CB9-7EB0-4B4C-A951-AC3A20FE4AAA}" type="slidenum">
              <a:rPr lang="ru-RU" altLang="ru-RU" smtClean="0"/>
              <a:pPr/>
              <a:t>18</a:t>
            </a:fld>
            <a:endParaRPr lang="ru-RU" altLang="ru-RU" smtClean="0"/>
          </a:p>
        </p:txBody>
      </p:sp>
      <p:sp>
        <p:nvSpPr>
          <p:cNvPr id="14343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2339752" y="1484784"/>
            <a:ext cx="6336704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Использование песен и стихов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dirty="0" smtClean="0"/>
              <a:t>в обучении английскому языку</a:t>
            </a:r>
            <a:r>
              <a:rPr lang="en-US" sz="2000" dirty="0" smtClean="0"/>
              <a:t> </a:t>
            </a:r>
            <a:r>
              <a:rPr lang="ru-RU" sz="2000" dirty="0" smtClean="0"/>
              <a:t>способствует</a:t>
            </a:r>
            <a:r>
              <a:rPr lang="en-US" sz="2000" dirty="0" smtClean="0"/>
              <a:t>:</a:t>
            </a:r>
            <a:r>
              <a:rPr lang="ru-RU" sz="2000" dirty="0" smtClean="0"/>
              <a:t> </a:t>
            </a:r>
            <a:endParaRPr lang="en-US" sz="2000" dirty="0" smtClean="0"/>
          </a:p>
          <a:p>
            <a:pPr marL="342900" indent="-342900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  <a:defRPr/>
            </a:pPr>
            <a:r>
              <a:rPr lang="ru-RU" sz="2000" dirty="0" smtClean="0"/>
              <a:t>Духовному и эмоциональному развитию личности</a:t>
            </a:r>
          </a:p>
          <a:p>
            <a:pPr marL="342900" indent="-342900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  <a:defRPr/>
            </a:pPr>
            <a:r>
              <a:rPr lang="ru-RU" sz="2000" dirty="0" smtClean="0"/>
              <a:t>Развитие фонематического слуха</a:t>
            </a:r>
            <a:endParaRPr lang="ru-RU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  <a:defRPr/>
            </a:pPr>
            <a:r>
              <a:rPr lang="ru-RU" sz="2000" dirty="0" smtClean="0"/>
              <a:t>Закреплению лексического и грамматического материала</a:t>
            </a:r>
            <a:endParaRPr lang="ru-RU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  <a:defRPr/>
            </a:pPr>
            <a:r>
              <a:rPr lang="ru-RU" sz="2000" dirty="0" smtClean="0"/>
              <a:t>Формированию и развитию </a:t>
            </a:r>
            <a:r>
              <a:rPr lang="ru-RU" sz="2000" dirty="0" err="1" smtClean="0"/>
              <a:t>социокультурной</a:t>
            </a:r>
            <a:r>
              <a:rPr lang="ru-RU" sz="2000" dirty="0" smtClean="0"/>
              <a:t> компетенции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42900" indent="-342900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  <a:defRPr/>
            </a:pPr>
            <a:r>
              <a:rPr lang="ru-RU" sz="2000" dirty="0" smtClean="0"/>
              <a:t>Постановке произносительных и речевых навыков</a:t>
            </a:r>
            <a:endParaRPr lang="ru-RU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endParaRPr lang="ru-RU" sz="2000" dirty="0" smtClean="0"/>
          </a:p>
          <a:p>
            <a:pPr>
              <a:spcBef>
                <a:spcPct val="0"/>
              </a:spcBef>
              <a:buNone/>
            </a:pPr>
            <a:r>
              <a:rPr lang="ru-RU" altLang="ru-RU" sz="2000" dirty="0" smtClean="0"/>
              <a:t>      </a:t>
            </a:r>
          </a:p>
        </p:txBody>
      </p:sp>
      <p:sp>
        <p:nvSpPr>
          <p:cNvPr id="14341" name="Rectangle 4"/>
          <p:cNvSpPr>
            <a:spLocks noChangeArrowheads="1"/>
          </p:cNvSpPr>
          <p:nvPr/>
        </p:nvSpPr>
        <p:spPr bwMode="auto">
          <a:xfrm>
            <a:off x="2267744" y="332656"/>
            <a:ext cx="72008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2400" b="1" dirty="0" smtClean="0">
                <a:solidFill>
                  <a:srgbClr val="CC3399"/>
                </a:solidFill>
              </a:rPr>
              <a:t>Роль песенного и стихотворного </a:t>
            </a:r>
            <a:r>
              <a:rPr lang="en-US" sz="2400" b="1" dirty="0" smtClean="0">
                <a:solidFill>
                  <a:srgbClr val="CC3399"/>
                </a:solidFill>
              </a:rPr>
              <a:t/>
            </a:r>
            <a:br>
              <a:rPr lang="en-US" sz="2400" b="1" dirty="0" smtClean="0">
                <a:solidFill>
                  <a:srgbClr val="CC3399"/>
                </a:solidFill>
              </a:rPr>
            </a:br>
            <a:r>
              <a:rPr lang="ru-RU" sz="2400" b="1" dirty="0" smtClean="0">
                <a:solidFill>
                  <a:srgbClr val="CC3399"/>
                </a:solidFill>
              </a:rPr>
              <a:t>материала в обучении английскому языку</a:t>
            </a:r>
            <a:r>
              <a:rPr lang="ru-RU" altLang="ru-RU" sz="1800" b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altLang="ru-RU" sz="1800" b="1" dirty="0">
                <a:solidFill>
                  <a:schemeClr val="accent2">
                    <a:lumMod val="75000"/>
                  </a:schemeClr>
                </a:solidFill>
              </a:rPr>
            </a:br>
            <a:endParaRPr lang="ru-RU" altLang="ru-RU" sz="1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1" name="Picture 3" descr="V:\pubs_new\happy_english.ru\Webinar\2018\220818\S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20688"/>
            <a:ext cx="1622762" cy="223236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93603115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5835" y="549275"/>
            <a:ext cx="6348413" cy="719138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CC3399"/>
                </a:solidFill>
              </a:rPr>
              <a:t>Проблема выбора песен</a:t>
            </a:r>
            <a:endParaRPr lang="ru-RU" sz="2800" dirty="0" smtClean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32000" y="112474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R="0" lvl="0" algn="l" defTabSz="4572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 выборе готовых песен для использования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учебных целях возникают следующие проблемы:</a:t>
            </a:r>
          </a:p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сложная лексика</a:t>
            </a:r>
          </a:p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сложная грамматика</a:t>
            </a:r>
          </a:p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«ненужные» слова (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слэнг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ругательства и т.п.)</a:t>
            </a:r>
          </a:p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произношение певца/певицы</a:t>
            </a:r>
          </a:p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педагогическая ценность песни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—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либо ее отсутствие</a:t>
            </a:r>
          </a:p>
          <a:p>
            <a:pPr marR="0" lvl="0" defTabSz="4572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Решение проблемы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—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создать для русскоязычных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учащихся стихи и песни, используя лучшие традиции английского песенного творчества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—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учебная песня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7958231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6" descr="Z:\коллаж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17303"/>
            <a:ext cx="9144000" cy="6040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Группа 15"/>
          <p:cNvGrpSpPr/>
          <p:nvPr/>
        </p:nvGrpSpPr>
        <p:grpSpPr>
          <a:xfrm>
            <a:off x="0" y="0"/>
            <a:ext cx="1901825" cy="936625"/>
            <a:chOff x="0" y="0"/>
            <a:chExt cx="1901825" cy="936625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1763713" y="765175"/>
              <a:ext cx="138112" cy="138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0" y="0"/>
              <a:ext cx="936625" cy="936625"/>
            </a:xfrm>
            <a:prstGeom prst="rect">
              <a:avLst/>
            </a:prstGeom>
            <a:solidFill>
              <a:srgbClr val="62B6C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755650" y="0"/>
              <a:ext cx="593725" cy="59372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1258888" y="404813"/>
              <a:ext cx="412750" cy="41116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</p:grp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394146" y="188640"/>
            <a:ext cx="86423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2400" b="1" dirty="0">
                <a:solidFill>
                  <a:schemeClr val="tx2">
                    <a:lumMod val="75000"/>
                  </a:schemeClr>
                </a:solidFill>
                <a:latin typeface="+mj-lt"/>
                <a:cs typeface="Arial" charset="0"/>
              </a:rPr>
              <a:t>Учебное пособие Как научиться читать по-английски?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434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>
            <a:normAutofit fontScale="85000" lnSpcReduction="20000"/>
          </a:bodyPr>
          <a:lstStyle/>
          <a:p>
            <a:endParaRPr lang="en-US" altLang="ru-RU" dirty="0" smtClean="0"/>
          </a:p>
          <a:p>
            <a:endParaRPr lang="ru-RU" altLang="ru-RU" dirty="0" smtClean="0"/>
          </a:p>
        </p:txBody>
      </p:sp>
      <p:pic>
        <p:nvPicPr>
          <p:cNvPr id="6" name="Рисунок 5" descr="Songs_2_4_cover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1399658" cy="1922064"/>
          </a:xfrm>
          <a:prstGeom prst="rect">
            <a:avLst/>
          </a:prstGeom>
          <a:ln w="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Рисунок 7" descr="Songs_2_4_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260648"/>
            <a:ext cx="4680520" cy="6410994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33588054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F10CF9D-7D30-489F-8B32-E7A8964F3ABD}" type="slidenum">
              <a:rPr lang="ru-RU" altLang="ru-RU" smtClean="0"/>
              <a:pPr/>
              <a:t>21</a:t>
            </a:fld>
            <a:endParaRPr lang="ru-RU" altLang="ru-RU" dirty="0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Закрепление и активизация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грамматического и лексического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материала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57200" y="1916832"/>
            <a:ext cx="6851104" cy="399330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457200" rtl="0" eaLnBrk="1" fontAlgn="auto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Песни как один из видов речевого общения являются средством более прочного усвоения и расширения лексического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грамматического запаса, так как включают новые слова, выражения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грамматические конструкции.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песнях уже знакомая лексика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грамматика встреча</a:t>
            </a:r>
            <a:r>
              <a:rPr lang="ru-RU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ю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тся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 новом контекстуальном окружении, что помогает их более прочной  активизации. </a:t>
            </a:r>
          </a:p>
        </p:txBody>
      </p:sp>
    </p:spTree>
    <p:extLst>
      <p:ext uri="{BB962C8B-B14F-4D97-AF65-F5344CB8AC3E}">
        <p14:creationId xmlns="" xmlns:p14="http://schemas.microsoft.com/office/powerpoint/2010/main" val="155731230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746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>
            <a:normAutofit fontScale="85000" lnSpcReduction="20000"/>
          </a:bodyPr>
          <a:lstStyle/>
          <a:p>
            <a:fld id="{88A62761-0A05-466E-86EC-9C042CF8ABE3}" type="slidenum">
              <a:rPr lang="ru-RU" altLang="ru-RU" smtClean="0"/>
              <a:pPr/>
              <a:t>22</a:t>
            </a:fld>
            <a:endParaRPr lang="ru-RU" altLang="ru-RU" smtClean="0"/>
          </a:p>
        </p:txBody>
      </p:sp>
      <p:pic>
        <p:nvPicPr>
          <p:cNvPr id="10" name="Рисунок 9" descr="Songs_2_4_cover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404664"/>
            <a:ext cx="1258478" cy="172819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12" name="Прямоугольник 11"/>
          <p:cNvSpPr/>
          <p:nvPr/>
        </p:nvSpPr>
        <p:spPr>
          <a:xfrm>
            <a:off x="2339752" y="2420888"/>
            <a:ext cx="30556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Стр.17,18,19 </a:t>
            </a:r>
            <a:r>
              <a:rPr lang="en-US" dirty="0" smtClean="0"/>
              <a:t>In London Zoo</a:t>
            </a:r>
            <a:endParaRPr lang="ru-RU" dirty="0" smtClean="0"/>
          </a:p>
        </p:txBody>
      </p:sp>
      <p:pic>
        <p:nvPicPr>
          <p:cNvPr id="7" name="Рисунок 6" descr="Songs_2_4_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2492896"/>
            <a:ext cx="3010909" cy="4140000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8" name="Рисунок 7" descr="Songs_2_4_1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04000" y="2492896"/>
            <a:ext cx="3020077" cy="4140000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6" name="Рисунок 5" descr="Songs_2_4_1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404664"/>
            <a:ext cx="3144339" cy="4320000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21723730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V:\pubs_new\happy_english.ru\Webinar\2018\220818\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70" y="212556"/>
            <a:ext cx="9073134" cy="62407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30423635"/>
      </p:ext>
    </p:extLst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V:\pubs_new\happy_english.ru\Webinar\2018\220818\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70" y="332656"/>
            <a:ext cx="9073134" cy="62407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V:\pubs_new\happy_english.ru\Webinar\2018\220818\S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70" y="212556"/>
            <a:ext cx="9073134" cy="62407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Рисунок 5" descr="Songs_5_11_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476672"/>
            <a:ext cx="4450566" cy="6120000"/>
          </a:xfrm>
          <a:prstGeom prst="rect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</p:pic>
      <p:pic>
        <p:nvPicPr>
          <p:cNvPr id="7" name="Рисунок 6" descr="Songs_5_11_cover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260648"/>
            <a:ext cx="1035445" cy="144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19388755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Рисунок 4" descr="Songs_5_11_cover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1035445" cy="144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Рисунок 5" descr="Songs_5_11_3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332656"/>
            <a:ext cx="4450566" cy="6120000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1636095591"/>
      </p:ext>
    </p:extLst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Содержимое 4" descr="Songs_2_4_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332656"/>
            <a:ext cx="4450567" cy="6120000"/>
          </a:xfr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6" name="Рисунок 5" descr="Songs_2_4_cover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32656"/>
            <a:ext cx="1048615" cy="14400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477981749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Как научиться читать по-английски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Учебное пособие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251520" y="1772816"/>
            <a:ext cx="8640960" cy="4968552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buClr>
                <a:schemeClr val="accent1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alt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Пособие предназначено для обучения чтению младших школьников.</a:t>
            </a:r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alt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Система апробирована  в школах России  и  дает впечатляющие результаты </a:t>
            </a:r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alt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Уникальная авторская методика включает в себя</a:t>
            </a:r>
            <a:r>
              <a:rPr lang="en-US" alt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altLang="ru-RU" sz="31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alt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Доступные объяснения и систему упражнений, обучающую детей читать осмысленно и закладывающую основу автономии школьников</a:t>
            </a:r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alt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Страноведческие комментарии, в занимательной форме знакомящие  с бытом, реалиями, культурой, традициями Великобритании</a:t>
            </a:r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alt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Авторские стихи, песни, игры </a:t>
            </a:r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altLang="ru-RU" sz="31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Аудиоприложение</a:t>
            </a:r>
            <a:r>
              <a:rPr lang="ru-RU" alt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в исполнении профессиональных английских дикторов</a:t>
            </a:r>
          </a:p>
          <a:p>
            <a:endParaRPr lang="ru-RU" dirty="0"/>
          </a:p>
        </p:txBody>
      </p:sp>
      <p:pic>
        <p:nvPicPr>
          <p:cNvPr id="11268" name="Picture 16" descr="Z:\коллаж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3558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Как использовать пособие?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1720840"/>
            <a:ext cx="8352928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>
                <a:schemeClr val="accent1">
                  <a:lumMod val="75000"/>
                </a:schemeClr>
              </a:buClr>
              <a:buFont typeface="Wingdings" pitchFamily="2" charset="2"/>
              <a:buChar char="q"/>
            </a:pPr>
            <a:r>
              <a:rPr lang="en-US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ragmatica Book" pitchFamily="34" charset="0"/>
              </a:rPr>
              <a:t>  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ragmatica Book" pitchFamily="34" charset="0"/>
              </a:rPr>
              <a:t>В начале обучения последовательно параллельно </a:t>
            </a:r>
            <a:b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ragmatica Book" pitchFamily="34" charset="0"/>
              </a:rPr>
            </a:b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ragmatica Book" pitchFamily="34" charset="0"/>
              </a:rPr>
              <a:t>с </a:t>
            </a:r>
            <a:r>
              <a:rPr lang="en-US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ragmatica Book" pitchFamily="34" charset="0"/>
              </a:rPr>
              <a:t>   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ragmatica Book" pitchFamily="34" charset="0"/>
              </a:rPr>
              <a:t>любым учебником  в течение15 минут урока.</a:t>
            </a:r>
          </a:p>
          <a:p>
            <a:pPr eaLnBrk="1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ragmatica Book" pitchFamily="34" charset="0"/>
              </a:rPr>
              <a:t>   В процессе подготовки к обучению английскому языку в 1 классе.</a:t>
            </a:r>
          </a:p>
          <a:p>
            <a:pPr eaLnBrk="1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ragmatica Book" pitchFamily="34" charset="0"/>
              </a:rPr>
              <a:t>   В 3-4 классе выборочная работа в зависимости от индивидуальных потребностей ученика или класса.</a:t>
            </a:r>
          </a:p>
          <a:p>
            <a:pPr eaLnBrk="1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ragmatica Book" pitchFamily="34" charset="0"/>
              </a:rPr>
              <a:t>  Для самостоятельного использования дома </a:t>
            </a:r>
            <a:b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ragmatica Book" pitchFamily="34" charset="0"/>
              </a:rPr>
            </a:b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ragmatica Book" pitchFamily="34" charset="0"/>
              </a:rPr>
              <a:t>с родителями</a:t>
            </a:r>
          </a:p>
          <a:p>
            <a:pPr eaLnBrk="1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ragmatica Book" pitchFamily="34" charset="0"/>
              </a:rPr>
              <a:t>  Для занятий с репетитором</a:t>
            </a:r>
          </a:p>
          <a:p>
            <a:pPr eaLnBrk="1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ragmatica Book" pitchFamily="34" charset="0"/>
              </a:rPr>
              <a:t>  Кружки, внеурочная деятельность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0" y="0"/>
            <a:ext cx="1901825" cy="936625"/>
            <a:chOff x="0" y="0"/>
            <a:chExt cx="1901825" cy="936625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1763713" y="765175"/>
              <a:ext cx="138112" cy="138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0" y="0"/>
              <a:ext cx="936625" cy="936625"/>
            </a:xfrm>
            <a:prstGeom prst="rect">
              <a:avLst/>
            </a:prstGeom>
            <a:solidFill>
              <a:srgbClr val="62B6C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755650" y="0"/>
              <a:ext cx="593725" cy="59372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258888" y="404813"/>
              <a:ext cx="412750" cy="41116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V:\pubs_new\happy_english.ru\Webinar\2018\JPG_Чтение с зад.глуб. понимания\ABC_P13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20932"/>
            <a:ext cx="4402005" cy="612323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9" name="Picture 5" descr="V:\pubs_new\happy_english.ru\Webinar\2018\JPG_Чтение с зад.глуб. понимания\ABC_P13-1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7157" y="404663"/>
            <a:ext cx="4416843" cy="613807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6" descr="Z:\коллаж\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50231" cy="1274678"/>
          </a:xfrm>
          <a:prstGeom prst="rect">
            <a:avLst/>
          </a:prstGeom>
          <a:noFill/>
          <a:ln>
            <a:noFill/>
          </a:ln>
          <a:effectLst>
            <a:outerShdw blurRad="63500" dist="152400" dir="3000000" sx="94000" sy="94000" algn="tl" rotWithShape="0">
              <a:srgbClr val="333333">
                <a:alpha val="46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908466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V:\pubs_new\happy_english.ru\Webinar\2018\JPG_Чтение с зад.глуб. понимания\ABC_140-1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1554" y="548680"/>
            <a:ext cx="8752446" cy="608551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6" descr="Z:\коллаж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8063" cy="1284961"/>
          </a:xfrm>
          <a:prstGeom prst="rect">
            <a:avLst/>
          </a:prstGeom>
          <a:noFill/>
          <a:ln>
            <a:noFill/>
          </a:ln>
          <a:effectLst>
            <a:outerShdw blurRad="63500" dist="152400" dir="3000000" sx="94000" sy="94000" algn="tl" rotWithShape="0">
              <a:srgbClr val="333333">
                <a:alpha val="46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2508159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V:\pubs_new\happy_english.ru\Webinar\2018\JPG_Чтение с зад.глуб. понимания\ABC_142-143.jpg"/>
          <p:cNvPicPr>
            <a:picLocks noChangeAspect="1" noChangeArrowheads="1"/>
          </p:cNvPicPr>
          <p:nvPr/>
        </p:nvPicPr>
        <p:blipFill>
          <a:blip r:embed="rId2" cstate="print"/>
          <a:srcRect r="51204"/>
          <a:stretch>
            <a:fillRect/>
          </a:stretch>
        </p:blipFill>
        <p:spPr bwMode="auto">
          <a:xfrm>
            <a:off x="1979712" y="-16372"/>
            <a:ext cx="4824536" cy="687437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6" descr="Z:\коллаж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8063" cy="1284961"/>
          </a:xfrm>
          <a:prstGeom prst="rect">
            <a:avLst/>
          </a:prstGeom>
          <a:noFill/>
          <a:ln>
            <a:noFill/>
          </a:ln>
          <a:effectLst>
            <a:outerShdw blurRad="63500" dist="152400" dir="3000000" sx="94000" sy="94000" algn="tl" rotWithShape="0">
              <a:srgbClr val="333333">
                <a:alpha val="46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04672811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Reader_5_6_co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548680"/>
            <a:ext cx="8165957" cy="54000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663722301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Reader_5_6_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692696"/>
            <a:ext cx="4069134" cy="54000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10" name="Рисунок 9" descr="Reader_5_6_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692696"/>
            <a:ext cx="4069134" cy="54000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5" name="Рисунок 4" descr="Reader_5_6_cover.t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16632"/>
            <a:ext cx="973575" cy="1368152"/>
          </a:xfrm>
          <a:prstGeom prst="rect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="" xmlns:p14="http://schemas.microsoft.com/office/powerpoint/2010/main" val="1821593684"/>
      </p:ext>
    </p:extLst>
  </p:cSld>
  <p:clrMapOvr>
    <a:masterClrMapping/>
  </p:clrMapOvr>
  <p:transition spd="med">
    <p:fade/>
  </p:transition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2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4467</TotalTime>
  <Words>181</Words>
  <Application>Microsoft Office PowerPoint</Application>
  <PresentationFormat>Экран (4:3)</PresentationFormat>
  <Paragraphs>57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30" baseType="lpstr">
      <vt:lpstr>Специальное оформление</vt:lpstr>
      <vt:lpstr>Тема2</vt:lpstr>
      <vt:lpstr>Первые помощники учителя «How to…» </vt:lpstr>
      <vt:lpstr>Слайд 2</vt:lpstr>
      <vt:lpstr>Как научиться читать по-английски Учебное пособие</vt:lpstr>
      <vt:lpstr>Как использовать пособие?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Проблема выбора песен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Обнинск</dc:creator>
  <cp:lastModifiedBy>vns</cp:lastModifiedBy>
  <cp:revision>138</cp:revision>
  <dcterms:created xsi:type="dcterms:W3CDTF">2013-07-29T08:07:25Z</dcterms:created>
  <dcterms:modified xsi:type="dcterms:W3CDTF">2018-08-23T12:26:01Z</dcterms:modified>
</cp:coreProperties>
</file>