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74" r:id="rId2"/>
    <p:sldId id="278" r:id="rId3"/>
    <p:sldId id="271" r:id="rId4"/>
    <p:sldId id="273" r:id="rId5"/>
    <p:sldId id="270" r:id="rId6"/>
    <p:sldId id="257" r:id="rId7"/>
    <p:sldId id="259" r:id="rId8"/>
    <p:sldId id="272" r:id="rId9"/>
    <p:sldId id="258" r:id="rId10"/>
    <p:sldId id="275" r:id="rId11"/>
    <p:sldId id="276" r:id="rId12"/>
    <p:sldId id="279" r:id="rId13"/>
    <p:sldId id="280" r:id="rId14"/>
    <p:sldId id="281" r:id="rId15"/>
    <p:sldId id="282" r:id="rId16"/>
    <p:sldId id="261" r:id="rId17"/>
    <p:sldId id="262" r:id="rId18"/>
    <p:sldId id="263" r:id="rId19"/>
    <p:sldId id="265" r:id="rId20"/>
    <p:sldId id="264" r:id="rId21"/>
    <p:sldId id="267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77" r:id="rId31"/>
    <p:sldId id="296" r:id="rId32"/>
    <p:sldId id="292" r:id="rId33"/>
    <p:sldId id="293" r:id="rId34"/>
    <p:sldId id="294" r:id="rId35"/>
    <p:sldId id="297" r:id="rId36"/>
    <p:sldId id="29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FB6BF-58A2-4886-AACA-F2C0A0D728DA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8982D-4B58-422F-90A9-C4B7DD4F2C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2329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3CFB3B-A015-4938-86DB-51B65F2624C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2970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titul.ru/audio/49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titul.ru/audio/50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40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205038"/>
            <a:ext cx="9144000" cy="2808287"/>
          </a:xfrm>
          <a:prstGeom prst="rect">
            <a:avLst/>
          </a:prstGeom>
          <a:solidFill>
            <a:srgbClr val="18AC50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395536" y="2420938"/>
            <a:ext cx="8496944" cy="2303462"/>
          </a:xfrm>
        </p:spPr>
        <p:txBody>
          <a:bodyPr/>
          <a:lstStyle/>
          <a:p>
            <a:r>
              <a:rPr lang="ru-RU" sz="3200" b="1" dirty="0" smtClean="0"/>
              <a:t>Готовим 11 класс к ВПР по английскому языку: лексико-грамматические задания</a:t>
            </a:r>
            <a:endParaRPr lang="ru-RU" sz="3200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052" name="Подзаголовок 2"/>
          <p:cNvSpPr txBox="1">
            <a:spLocks/>
          </p:cNvSpPr>
          <p:nvPr/>
        </p:nvSpPr>
        <p:spPr bwMode="auto">
          <a:xfrm>
            <a:off x="3779912" y="5301208"/>
            <a:ext cx="5256138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ru-RU" sz="2000" b="1" dirty="0" smtClean="0">
                <a:solidFill>
                  <a:srgbClr val="003399"/>
                </a:solidFill>
              </a:rPr>
              <a:t>Буров Илья Михайлович, </a:t>
            </a:r>
            <a:endParaRPr lang="en-US" sz="2000" b="1" dirty="0" smtClean="0">
              <a:solidFill>
                <a:srgbClr val="003399"/>
              </a:solidFill>
            </a:endParaRPr>
          </a:p>
          <a:p>
            <a:pPr algn="r">
              <a:spcBef>
                <a:spcPct val="20000"/>
              </a:spcBef>
            </a:pPr>
            <a:r>
              <a:rPr lang="ru-RU" sz="2000" b="1" dirty="0" smtClean="0">
                <a:solidFill>
                  <a:srgbClr val="003399"/>
                </a:solidFill>
              </a:rPr>
              <a:t>ведущий </a:t>
            </a:r>
            <a:r>
              <a:rPr lang="ru-RU" sz="2000" b="1" dirty="0" smtClean="0">
                <a:solidFill>
                  <a:srgbClr val="003399"/>
                </a:solidFill>
              </a:rPr>
              <a:t>методист издательства «Титул»</a:t>
            </a:r>
            <a:endParaRPr lang="ru-RU" sz="2000" b="1" dirty="0">
              <a:solidFill>
                <a:srgbClr val="003399"/>
              </a:solidFill>
            </a:endParaRPr>
          </a:p>
        </p:txBody>
      </p:sp>
      <p:pic>
        <p:nvPicPr>
          <p:cNvPr id="2053" name="Рисунок 4"/>
          <p:cNvPicPr>
            <a:picLocks noChangeAspect="1"/>
          </p:cNvPicPr>
          <p:nvPr/>
        </p:nvPicPr>
        <p:blipFill>
          <a:blip r:embed="rId3" cstate="print"/>
          <a:srcRect t="16016" b="16017"/>
          <a:stretch>
            <a:fillRect/>
          </a:stretch>
        </p:blipFill>
        <p:spPr bwMode="auto">
          <a:xfrm>
            <a:off x="3276600" y="188913"/>
            <a:ext cx="2647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7950" y="2349500"/>
            <a:ext cx="8928100" cy="2519363"/>
          </a:xfrm>
          <a:prstGeom prst="rect">
            <a:avLst/>
          </a:prstGeom>
          <a:noFill/>
          <a:ln w="85725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242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Грамматика и лексика ВПР</a:t>
            </a: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1776" y="1772816"/>
            <a:ext cx="8660447" cy="4897015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241776" y="296109"/>
            <a:ext cx="1440160" cy="6926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ВПР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725771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32038" y="1133699"/>
            <a:ext cx="8229600" cy="5620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Грамматика и лексика ВПР. Стратегии выполнения.</a:t>
            </a:r>
          </a:p>
        </p:txBody>
      </p:sp>
      <p:pic>
        <p:nvPicPr>
          <p:cNvPr id="460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378" y="2690077"/>
            <a:ext cx="8125425" cy="1563761"/>
          </a:xfrm>
          <a:noFill/>
        </p:spPr>
      </p:pic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464" y="4116611"/>
            <a:ext cx="8491451" cy="252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4" descr="F:\Solovova_VPR_cover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63688" cy="242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5984" y="110774"/>
            <a:ext cx="1440160" cy="6926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ВПР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403615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6710075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60648"/>
            <a:ext cx="1763688" cy="242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5616624" cy="666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88640"/>
            <a:ext cx="1763688" cy="242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930"/>
          <a:stretch>
            <a:fillRect/>
          </a:stretch>
        </p:blipFill>
        <p:spPr bwMode="auto">
          <a:xfrm>
            <a:off x="971600" y="0"/>
            <a:ext cx="6624736" cy="676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88640"/>
            <a:ext cx="1763688" cy="242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можно помочь учащимся?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форматом заданий, дать рекомендации о стратегиях их выполнения;</a:t>
            </a:r>
          </a:p>
          <a:p>
            <a:r>
              <a:rPr lang="ru-RU" dirty="0" smtClean="0"/>
              <a:t>Акцентировать внимание на подобных заданиях из доп.пособий и учебников;</a:t>
            </a:r>
          </a:p>
          <a:p>
            <a:r>
              <a:rPr lang="ru-RU" dirty="0" smtClean="0"/>
              <a:t>Тренироваться в их выполнении.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Раздел Грамматика и лексика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демо</a:t>
            </a:r>
            <a:r>
              <a:rPr lang="ru-RU" dirty="0" smtClean="0"/>
              <a:t> 2018)</a:t>
            </a:r>
            <a:endParaRPr lang="ru-RU" dirty="0"/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517577"/>
            <a:ext cx="8033462" cy="4935759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859338" y="2924175"/>
            <a:ext cx="10810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81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40650" y="0"/>
            <a:ext cx="1403350" cy="1928813"/>
          </a:xfrm>
        </p:spPr>
      </p:pic>
      <p:pic>
        <p:nvPicPr>
          <p:cNvPr id="4813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552" y="94124"/>
            <a:ext cx="7200799" cy="672895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Задания 19-25</a:t>
            </a:r>
          </a:p>
        </p:txBody>
      </p:sp>
      <p:pic>
        <p:nvPicPr>
          <p:cNvPr id="491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40650" y="0"/>
            <a:ext cx="1403350" cy="1928813"/>
          </a:xfrm>
        </p:spPr>
      </p:pic>
      <p:pic>
        <p:nvPicPr>
          <p:cNvPr id="491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90650" y="2535238"/>
            <a:ext cx="6362700" cy="265747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Раздел Грамматика и лексика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демо</a:t>
            </a:r>
            <a:r>
              <a:rPr lang="ru-RU" dirty="0" smtClean="0"/>
              <a:t> 2018)</a:t>
            </a:r>
            <a:endParaRPr lang="ru-RU" dirty="0"/>
          </a:p>
        </p:txBody>
      </p:sp>
      <p:pic>
        <p:nvPicPr>
          <p:cNvPr id="512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33588" y="1600200"/>
            <a:ext cx="5076825" cy="4525963"/>
          </a:xfr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076825" y="2205038"/>
            <a:ext cx="172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Возможные трудности: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недостаточный лексический запас у учащихся;</a:t>
            </a:r>
          </a:p>
          <a:p>
            <a:r>
              <a:rPr lang="ru-RU" dirty="0" smtClean="0"/>
              <a:t>пробелы в знаниях грамматики;</a:t>
            </a:r>
          </a:p>
          <a:p>
            <a:r>
              <a:rPr lang="ru-RU" dirty="0" smtClean="0"/>
              <a:t>не знакомы с форматом заданий;</a:t>
            </a:r>
          </a:p>
          <a:p>
            <a:r>
              <a:rPr lang="ru-RU" dirty="0" smtClean="0"/>
              <a:t>не выработана стратегия выполнения подобного типа заданий;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Задания 19-25</a:t>
            </a: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1624013"/>
            <a:ext cx="6553200" cy="447675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Задания</a:t>
            </a:r>
            <a:r>
              <a:rPr lang="en-US" smtClean="0"/>
              <a:t> 26-31</a:t>
            </a:r>
            <a:endParaRPr lang="ru-RU" smtClean="0"/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69988" y="1600200"/>
            <a:ext cx="6804025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3371850" cy="53166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476672"/>
            <a:ext cx="46805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Возрастной диапазон: 8 – 11 </a:t>
            </a:r>
            <a:r>
              <a:rPr lang="ru-RU" dirty="0" err="1" smtClean="0"/>
              <a:t>кл</a:t>
            </a:r>
            <a:r>
              <a:rPr lang="ru-RU" dirty="0" smtClean="0"/>
              <a:t>., </a:t>
            </a:r>
            <a:r>
              <a:rPr lang="ru-RU" b="1" dirty="0" smtClean="0"/>
              <a:t>подходит для взрослых учащихся</a:t>
            </a:r>
            <a:r>
              <a:rPr lang="ru-RU" dirty="0" smtClean="0"/>
              <a:t>, в т.</a:t>
            </a:r>
            <a:r>
              <a:rPr lang="en-US" dirty="0" smtClean="0"/>
              <a:t> </a:t>
            </a:r>
            <a:r>
              <a:rPr lang="ru-RU" dirty="0" smtClean="0"/>
              <a:t>ч. изучающих английский язык с нуля.</a:t>
            </a:r>
            <a:br>
              <a:rPr lang="ru-RU" dirty="0" smtClean="0"/>
            </a:b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Предназначено как для самостоятельного использования, так и для аудиторной работы.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Объем грамматического материала рассчитан на 1–2 учебных года систематической подготовки.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Пособие может быть использовано для систематизации и структурирования знаний в условиях ограниченного срока подготовки к экзамену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 книге изложены все правила и грамматические явления в рамках </a:t>
            </a:r>
            <a:r>
              <a:rPr lang="ru-RU" b="1" dirty="0" smtClean="0">
                <a:solidFill>
                  <a:srgbClr val="FF0000"/>
                </a:solidFill>
              </a:rPr>
              <a:t>Примерной программы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54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17" t="15873" r="8738" b="7683"/>
          <a:stretch/>
        </p:blipFill>
        <p:spPr>
          <a:xfrm>
            <a:off x="117566" y="1"/>
            <a:ext cx="3820886" cy="6770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58" t="4825" r="8001" b="25842"/>
          <a:stretch/>
        </p:blipFill>
        <p:spPr>
          <a:xfrm>
            <a:off x="4820194" y="330925"/>
            <a:ext cx="3281550" cy="64392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367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39859" t="16887" r="5193" b="37769"/>
          <a:stretch/>
        </p:blipFill>
        <p:spPr>
          <a:xfrm>
            <a:off x="91438" y="165464"/>
            <a:ext cx="4382591" cy="2712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/>
          <a:srcRect l="38390" t="17411" r="4892" b="60618"/>
          <a:stretch/>
        </p:blipFill>
        <p:spPr>
          <a:xfrm>
            <a:off x="91439" y="5259663"/>
            <a:ext cx="5155633" cy="14978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/>
          <a:srcRect l="53681" t="14991" r="6826" b="54896"/>
          <a:stretch/>
        </p:blipFill>
        <p:spPr>
          <a:xfrm>
            <a:off x="4413149" y="2547254"/>
            <a:ext cx="4713182" cy="26953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16632"/>
            <a:ext cx="1474607" cy="1944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415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209" t="9142" r="13092" b="13270"/>
          <a:stretch/>
        </p:blipFill>
        <p:spPr>
          <a:xfrm>
            <a:off x="4487092" y="14998"/>
            <a:ext cx="4656907" cy="68430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186" t="9269" r="13116" b="13651"/>
          <a:stretch/>
        </p:blipFill>
        <p:spPr>
          <a:xfrm>
            <a:off x="179512" y="72294"/>
            <a:ext cx="4176464" cy="6785707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487092" y="165463"/>
            <a:ext cx="0" cy="6365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2528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210" t="8762" r="13269" b="11619"/>
          <a:stretch/>
        </p:blipFill>
        <p:spPr>
          <a:xfrm>
            <a:off x="4716016" y="77788"/>
            <a:ext cx="4140924" cy="67024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51" t="11429" r="13116" b="15809"/>
          <a:stretch/>
        </p:blipFill>
        <p:spPr>
          <a:xfrm>
            <a:off x="107504" y="112395"/>
            <a:ext cx="4392651" cy="6633211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500155" y="278675"/>
            <a:ext cx="0" cy="6139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136" cy="17776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146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47" t="4317" r="4133" b="7429"/>
          <a:stretch/>
        </p:blipFill>
        <p:spPr>
          <a:xfrm>
            <a:off x="107504" y="0"/>
            <a:ext cx="885698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219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09" t="5334" r="6527" b="8826"/>
          <a:stretch/>
        </p:blipFill>
        <p:spPr>
          <a:xfrm>
            <a:off x="179512" y="39558"/>
            <a:ext cx="8568951" cy="68184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273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1"/>
            <a:ext cx="5487318" cy="667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80" cy="21328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000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700808"/>
          </a:xfrm>
          <a:solidFill>
            <a:srgbClr val="FFFF00">
              <a:alpha val="32157"/>
            </a:srgbClr>
          </a:solidFill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Кодификатор требований к уровню подготовки выпускников образовательных организаций для проведения ВПР по ИЯ </a:t>
            </a:r>
            <a:r>
              <a:rPr lang="ru-RU" sz="2000" dirty="0" smtClean="0"/>
              <a:t>составлен на основе ФК ГОС среднего (полного) общего образования по ИЯ (базовый и профильный уровни) </a:t>
            </a:r>
            <a:r>
              <a:rPr lang="ru-RU" sz="2000" i="1" dirty="0" smtClean="0"/>
              <a:t>(приказ Минобразования России от 05.03.2004 № 1089)</a:t>
            </a:r>
            <a:r>
              <a:rPr lang="ru-RU" sz="2000" dirty="0" smtClean="0"/>
              <a:t> с учетом обязательного минимума содержания основных образовательных программ (базовый уровень)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13090"/>
            <a:ext cx="5112568" cy="49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021288"/>
            <a:ext cx="1440160" cy="6926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ВПР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4006912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Подводя итоги</a:t>
            </a:r>
          </a:p>
        </p:txBody>
      </p:sp>
      <p:sp>
        <p:nvSpPr>
          <p:cNvPr id="7680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ru-RU" altLang="ru-RU" sz="2800" dirty="0" smtClean="0"/>
              <a:t>Задания ВПР и ЕГЭ сходны по формату, но есть ряд отличий. </a:t>
            </a:r>
          </a:p>
          <a:p>
            <a:pPr eaLnBrk="1" hangingPunct="1"/>
            <a:r>
              <a:rPr lang="ru-RU" altLang="ru-RU" sz="2800" dirty="0" smtClean="0"/>
              <a:t>Уровень заданий: в ВПР – А2+ и В1, в ЕГЭ – А2+, В1, В2;</a:t>
            </a:r>
          </a:p>
          <a:p>
            <a:pPr eaLnBrk="1" hangingPunct="1"/>
            <a:r>
              <a:rPr lang="ru-RU" altLang="ru-RU" sz="2800" dirty="0" smtClean="0"/>
              <a:t>При условии достаточного уровня коммуникативной компетенции учащихся фактором успеха становятся знание формата заданий и стратегий их выполнения;</a:t>
            </a:r>
          </a:p>
          <a:p>
            <a:pPr eaLnBrk="1" hangingPunct="1"/>
            <a:r>
              <a:rPr lang="ru-RU" altLang="ru-RU" sz="2800" dirty="0" smtClean="0"/>
              <a:t>Стратегии автоматизируются в тренировочных упражнениях.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281865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Пособия, которые могут помочь</a:t>
            </a:r>
            <a:endParaRPr lang="ru-RU" dirty="0"/>
          </a:p>
        </p:txBody>
      </p:sp>
      <p:sp>
        <p:nvSpPr>
          <p:cNvPr id="3074" name="AutoShape 2" descr="Словохотов К. П. Учебное пособие. Практическая грамматика для ОГЭ и ЕГЭ. Английский язы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1763688" cy="242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4786" t="40407" r="42841" b="5499"/>
          <a:stretch>
            <a:fillRect/>
          </a:stretch>
        </p:blipFill>
        <p:spPr bwMode="auto">
          <a:xfrm>
            <a:off x="2627784" y="1340768"/>
            <a:ext cx="1800201" cy="244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1584176" cy="2269677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 l="35579" t="42168" r="43667" b="7231"/>
          <a:stretch>
            <a:fillRect/>
          </a:stretch>
        </p:blipFill>
        <p:spPr bwMode="auto">
          <a:xfrm>
            <a:off x="6732240" y="1412776"/>
            <a:ext cx="173269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3851275" y="188913"/>
            <a:ext cx="4835525" cy="922337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НОВИНКА!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1341438"/>
            <a:ext cx="5003800" cy="54006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Представляем новое пособие для подготовки к ВПР по английскому языку учащихся 11 класса - " ВПР. Письменная и устная части. 11 класс. Тренировочные тесты. Базовый уровень"!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solidFill>
                  <a:srgbClr val="FF0000"/>
                </a:solidFill>
              </a:rPr>
              <a:t>Cоответствует</a:t>
            </a:r>
            <a:r>
              <a:rPr lang="ru-RU" dirty="0" smtClean="0">
                <a:solidFill>
                  <a:srgbClr val="FF0000"/>
                </a:solidFill>
              </a:rPr>
              <a:t> проекту ВПР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Также сборник может использоваться для дополнительной подготовки к ЕГЭ по английскому языку. </a:t>
            </a:r>
            <a:r>
              <a:rPr lang="ru-RU" dirty="0" smtClean="0">
                <a:solidFill>
                  <a:srgbClr val="FF0000"/>
                </a:solidFill>
              </a:rPr>
              <a:t>Аудиоприложение можно скачать бесплатно.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hlinkClick r:id="rId2"/>
              </a:rPr>
              <a:t>https://www.englishteachers.ru/shop/ware/654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3252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052513"/>
            <a:ext cx="3887787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4300" y="1600200"/>
            <a:ext cx="4762500" cy="499745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Книга содержит пять полных вариантов олимпиады по английскому языку для учащихся 5–6-х классов. Каждый вариант состоит из заданий по </a:t>
            </a:r>
            <a:r>
              <a:rPr lang="ru-RU" dirty="0" err="1" smtClean="0"/>
              <a:t>аудированию</a:t>
            </a:r>
            <a:r>
              <a:rPr lang="ru-RU" dirty="0" smtClean="0"/>
              <a:t>, чтению, письму,</a:t>
            </a:r>
            <a:br>
              <a:rPr lang="ru-RU" dirty="0" smtClean="0"/>
            </a:br>
            <a:r>
              <a:rPr lang="ru-RU" dirty="0" smtClean="0"/>
              <a:t>лексике и грамматике.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</a:t>
            </a:r>
            <a:br>
              <a:rPr lang="ru-RU" dirty="0" smtClean="0"/>
            </a:br>
            <a:r>
              <a:rPr lang="ru-RU" dirty="0" smtClean="0"/>
              <a:t>внеурочной деятельности.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Аутентичные тексты снабжены глоссарием.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Книга содержит ключи.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/49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4275" name="AutoShape 2" descr="Гулов А. П. Учебное пособие. Олимпиады по английскому языку для 5-6 классов. Olympiad builder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51275" y="188913"/>
            <a:ext cx="4835525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  <p:pic>
        <p:nvPicPr>
          <p:cNvPr id="54277" name="Picture 6" descr="http://www.titul.ru/uploads/images/news/235/284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68413"/>
            <a:ext cx="3457575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5616575" cy="5543550"/>
          </a:xfrm>
        </p:spPr>
        <p:txBody>
          <a:bodyPr/>
          <a:lstStyle/>
          <a:p>
            <a:r>
              <a:rPr lang="ru-RU" sz="1800" smtClean="0"/>
              <a:t>Книга содержит четыре полных варианта олимпиады по английскому языку для учащихся 7-8 классов. Каждый вариант состоит из заданий по аудированию, чтению, письму, лексике и грамматике. Форматы заданий отражают диапазон заданий на всероссийских олимпиадах школьников. </a:t>
            </a:r>
          </a:p>
          <a:p>
            <a:r>
              <a:rPr lang="ru-RU" sz="180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 внеурочной деятельности. </a:t>
            </a:r>
          </a:p>
          <a:p>
            <a:r>
              <a:rPr lang="ru-RU" sz="1800" smtClean="0"/>
              <a:t>Аутентичные тексты снабжены глоссарием. В особо сложных случаях задания в разделах “Аудирование” и “Чтение” снабжены комментариями. </a:t>
            </a:r>
          </a:p>
          <a:p>
            <a:r>
              <a:rPr lang="ru-RU" sz="1800" smtClean="0"/>
              <a:t>Книга содержит ключи.</a:t>
            </a:r>
          </a:p>
          <a:p>
            <a:r>
              <a:rPr lang="ru-RU" sz="1800" smtClean="0"/>
              <a:t>Аудиоприложение можно скачать бесплатно, сосканировав QR-код с обложки или пройдя по ссылке: </a:t>
            </a:r>
            <a:r>
              <a:rPr lang="ru-RU" sz="1800" smtClean="0">
                <a:hlinkClick r:id="rId2"/>
              </a:rPr>
              <a:t>www.titul.ru/audio/50</a:t>
            </a:r>
            <a:r>
              <a:rPr lang="ru-RU" sz="1800" smtClean="0"/>
              <a:t> </a:t>
            </a:r>
          </a:p>
        </p:txBody>
      </p:sp>
      <p:pic>
        <p:nvPicPr>
          <p:cNvPr id="55299" name="Picture 4" descr="http://www.titul.ru/uploads/images/news/236/285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844675"/>
            <a:ext cx="30845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88913"/>
            <a:ext cx="4833938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 l="6135" t="1983" r="33632" b="3725"/>
          <a:stretch>
            <a:fillRect/>
          </a:stretch>
        </p:blipFill>
        <p:spPr bwMode="auto">
          <a:xfrm>
            <a:off x="539552" y="-1"/>
            <a:ext cx="7920880" cy="67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60420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1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2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3491"/>
            <a:ext cx="5927192" cy="256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03118"/>
            <a:ext cx="5328592" cy="426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37906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Пояснения к образцу ВПР </a:t>
            </a:r>
            <a:br>
              <a:rPr lang="ru-RU" sz="3600" b="1" dirty="0" smtClean="0"/>
            </a:br>
            <a:r>
              <a:rPr lang="ru-RU" sz="3600" dirty="0" smtClean="0"/>
              <a:t>(сайт ФИПИ)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484784"/>
            <a:ext cx="8507288" cy="49971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«При ознакомлении с образцом проверочной работы следует иметь в виду, что </a:t>
            </a:r>
            <a:r>
              <a:rPr lang="ru-RU" u="sng" dirty="0" smtClean="0"/>
              <a:t>задания, включённые в образец, </a:t>
            </a:r>
            <a:r>
              <a:rPr lang="ru-RU" b="1" u="sng" dirty="0" smtClean="0"/>
              <a:t>не отражают всех </a:t>
            </a:r>
            <a:r>
              <a:rPr lang="ru-RU" u="sng" dirty="0" smtClean="0"/>
              <a:t>умений и вопросов содержания</a:t>
            </a:r>
            <a:r>
              <a:rPr lang="ru-RU" dirty="0" smtClean="0"/>
              <a:t>, которые будут проверяться в рамках всероссийской проверочной работы. </a:t>
            </a:r>
            <a:r>
              <a:rPr lang="ru-RU" u="sng" dirty="0" smtClean="0"/>
              <a:t>Полный перечень умений</a:t>
            </a:r>
            <a:r>
              <a:rPr lang="ru-RU" dirty="0" smtClean="0"/>
              <a:t>, которые могут проверяться в работе, </a:t>
            </a:r>
            <a:r>
              <a:rPr lang="ru-RU" u="sng" dirty="0" smtClean="0"/>
              <a:t>приведен </a:t>
            </a:r>
            <a:r>
              <a:rPr lang="ru-RU" b="1" u="sng" dirty="0" smtClean="0"/>
              <a:t>в кодификаторе требований </a:t>
            </a:r>
            <a:r>
              <a:rPr lang="ru-RU" dirty="0" smtClean="0"/>
              <a:t>к уровню подготовки выпускников для разработки всероссийской проверочной работы по иностранному языку. </a:t>
            </a:r>
          </a:p>
          <a:p>
            <a:pPr>
              <a:buNone/>
            </a:pPr>
            <a:r>
              <a:rPr lang="ru-RU" dirty="0" smtClean="0"/>
              <a:t>Назначение образца проверочной работы заключается в том, чтобы </a:t>
            </a:r>
            <a:r>
              <a:rPr lang="ru-RU" u="sng" dirty="0" smtClean="0"/>
              <a:t>дать представление о структуре </a:t>
            </a:r>
            <a:r>
              <a:rPr lang="ru-RU" dirty="0" smtClean="0"/>
              <a:t>всероссийской проверочной работы, </a:t>
            </a:r>
            <a:r>
              <a:rPr lang="ru-RU" u="sng" dirty="0" smtClean="0"/>
              <a:t>количестве и форме заданий</a:t>
            </a:r>
            <a:r>
              <a:rPr lang="ru-RU" dirty="0" smtClean="0"/>
              <a:t>, </a:t>
            </a:r>
            <a:r>
              <a:rPr lang="ru-RU" u="sng" dirty="0" smtClean="0"/>
              <a:t>уровне их сложности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1440160" cy="6926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ВПР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38475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Грамматика и лексика.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образец ВПР (ФИПИ)</a:t>
            </a:r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124744"/>
            <a:ext cx="7084168" cy="5686083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Грамматика и лексика </a:t>
            </a:r>
            <a:br>
              <a:rPr lang="ru-RU" dirty="0" smtClean="0"/>
            </a:br>
            <a:r>
              <a:rPr lang="ru-RU" dirty="0" smtClean="0"/>
              <a:t>образец ВПР (ФИПИ)</a:t>
            </a: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125" y="1484312"/>
            <a:ext cx="8660447" cy="4897015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/>
          <a:lstStyle/>
          <a:p>
            <a:r>
              <a:rPr lang="ru-RU" b="1" dirty="0" smtClean="0"/>
              <a:t>Черновик использовать МОЖНО</a:t>
            </a:r>
          </a:p>
          <a:p>
            <a:pPr>
              <a:buNone/>
            </a:pPr>
            <a:r>
              <a:rPr lang="ru-RU" b="1" dirty="0" smtClean="0"/>
              <a:t>    НО</a:t>
            </a:r>
            <a:r>
              <a:rPr lang="ru-RU" dirty="0" smtClean="0"/>
              <a:t>! Записи в черновике проверяться и оцениваться не будут!</a:t>
            </a:r>
          </a:p>
          <a:p>
            <a:endParaRPr lang="ru-RU" dirty="0" smtClean="0"/>
          </a:p>
          <a:p>
            <a:r>
              <a:rPr lang="ru-RU" b="1" dirty="0" smtClean="0"/>
              <a:t>В случае записи неверного ответа </a:t>
            </a:r>
            <a:r>
              <a:rPr lang="ru-RU" dirty="0" smtClean="0"/>
              <a:t>его нужно </a:t>
            </a:r>
            <a:r>
              <a:rPr lang="ru-RU" b="1" dirty="0" smtClean="0"/>
              <a:t>зачеркнуть и записать рядом новый </a:t>
            </a:r>
            <a:r>
              <a:rPr lang="ru-RU" dirty="0" smtClean="0"/>
              <a:t>ответ.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1440160" cy="6926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ВПР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4092076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ВПР. Грамматика. </a:t>
            </a:r>
            <a:br>
              <a:rPr lang="ru-RU" smtClean="0"/>
            </a:br>
            <a:r>
              <a:rPr lang="ru-RU" smtClean="0"/>
              <a:t>Стратегии выполнения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Прочитать предложение до пропуска. Определить в какой форме должно быть слово в пропуске (например, время глагола, число существительного, форма прилагательного, местоимения).</a:t>
            </a:r>
          </a:p>
          <a:p>
            <a:pPr eaLnBrk="1" hangingPunct="1"/>
            <a:r>
              <a:rPr lang="ru-RU" smtClean="0"/>
              <a:t>Поставить вынесенное на поля слово в нужную форму.</a:t>
            </a:r>
          </a:p>
          <a:p>
            <a:pPr eaLnBrk="1" hangingPunct="1"/>
            <a:endParaRPr lang="ru-RU" smtClean="0"/>
          </a:p>
        </p:txBody>
      </p:sp>
      <p:pic>
        <p:nvPicPr>
          <p:cNvPr id="44036" name="Picture 4" descr="F:\Solovova_VPR_cove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0"/>
            <a:ext cx="133191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674</Words>
  <Application>Microsoft Office PowerPoint</Application>
  <PresentationFormat>Экран (4:3)</PresentationFormat>
  <Paragraphs>84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Готовим 11 класс к ВПР по английскому языку: лексико-грамматические задания</vt:lpstr>
      <vt:lpstr>Возможные трудности:</vt:lpstr>
      <vt:lpstr>Кодификатор требований к уровню подготовки выпускников образовательных организаций для проведения ВПР по ИЯ составлен на основе ФК ГОС среднего (полного) общего образования по ИЯ (базовый и профильный уровни) (приказ Минобразования России от 05.03.2004 № 1089) с учетом обязательного минимума содержания основных образовательных программ (базовый уровень)</vt:lpstr>
      <vt:lpstr>Слайд 4</vt:lpstr>
      <vt:lpstr>Пояснения к образцу ВПР  (сайт ФИПИ) </vt:lpstr>
      <vt:lpstr>Грамматика и лексика.  образец ВПР (ФИПИ)</vt:lpstr>
      <vt:lpstr>Грамматика и лексика  образец ВПР (ФИПИ)</vt:lpstr>
      <vt:lpstr>ВАЖНО</vt:lpstr>
      <vt:lpstr>ВПР. Грамматика.  Стратегии выполнения</vt:lpstr>
      <vt:lpstr>Грамматика и лексика ВПР</vt:lpstr>
      <vt:lpstr>Грамматика и лексика ВПР. Стратегии выполнения.</vt:lpstr>
      <vt:lpstr>Слайд 12</vt:lpstr>
      <vt:lpstr>Слайд 13</vt:lpstr>
      <vt:lpstr>Слайд 14</vt:lpstr>
      <vt:lpstr>Как можно помочь учащимся?</vt:lpstr>
      <vt:lpstr>ЕГЭ. Раздел Грамматика и лексика  (демо 2018)</vt:lpstr>
      <vt:lpstr>Слайд 17</vt:lpstr>
      <vt:lpstr>Задания 19-25</vt:lpstr>
      <vt:lpstr>ЕГЭ. Раздел Грамматика и лексика  (демо 2018)</vt:lpstr>
      <vt:lpstr>Задания 19-25</vt:lpstr>
      <vt:lpstr>Задания 26-31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Подводя итоги</vt:lpstr>
      <vt:lpstr>Пособия, которые могут помочь</vt:lpstr>
      <vt:lpstr>НОВИНКА!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Ilya</dc:creator>
  <cp:lastModifiedBy>bim</cp:lastModifiedBy>
  <cp:revision>5</cp:revision>
  <dcterms:modified xsi:type="dcterms:W3CDTF">2018-02-06T06:48:45Z</dcterms:modified>
</cp:coreProperties>
</file>