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2" r:id="rId4"/>
    <p:sldId id="303" r:id="rId5"/>
    <p:sldId id="291" r:id="rId6"/>
    <p:sldId id="292" r:id="rId7"/>
    <p:sldId id="296" r:id="rId8"/>
    <p:sldId id="294" r:id="rId9"/>
    <p:sldId id="295" r:id="rId10"/>
    <p:sldId id="304" r:id="rId11"/>
    <p:sldId id="288" r:id="rId12"/>
    <p:sldId id="259" r:id="rId13"/>
    <p:sldId id="260" r:id="rId14"/>
    <p:sldId id="261" r:id="rId15"/>
    <p:sldId id="305" r:id="rId16"/>
    <p:sldId id="262" r:id="rId17"/>
    <p:sldId id="257" r:id="rId18"/>
    <p:sldId id="258" r:id="rId19"/>
    <p:sldId id="285" r:id="rId20"/>
    <p:sldId id="286" r:id="rId21"/>
    <p:sldId id="287" r:id="rId22"/>
    <p:sldId id="307" r:id="rId23"/>
    <p:sldId id="312" r:id="rId24"/>
    <p:sldId id="309" r:id="rId25"/>
    <p:sldId id="314" r:id="rId26"/>
    <p:sldId id="308" r:id="rId27"/>
    <p:sldId id="306" r:id="rId28"/>
    <p:sldId id="310" r:id="rId29"/>
    <p:sldId id="311" r:id="rId30"/>
    <p:sldId id="313" r:id="rId31"/>
    <p:sldId id="315" r:id="rId32"/>
    <p:sldId id="269" r:id="rId33"/>
    <p:sldId id="268" r:id="rId34"/>
    <p:sldId id="271" r:id="rId35"/>
    <p:sldId id="272" r:id="rId36"/>
    <p:sldId id="273" r:id="rId37"/>
    <p:sldId id="274" r:id="rId38"/>
    <p:sldId id="283" r:id="rId39"/>
    <p:sldId id="289" r:id="rId40"/>
    <p:sldId id="275" r:id="rId41"/>
    <p:sldId id="270" r:id="rId42"/>
    <p:sldId id="278" r:id="rId43"/>
    <p:sldId id="279" r:id="rId44"/>
    <p:sldId id="300" r:id="rId45"/>
    <p:sldId id="316" r:id="rId46"/>
    <p:sldId id="317" r:id="rId47"/>
    <p:sldId id="318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>
        <p:scale>
          <a:sx n="100" d="100"/>
          <a:sy n="100" d="100"/>
        </p:scale>
        <p:origin x="-195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12B75-DEB4-49EF-BDC0-EC7C83B6E586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5D24-B36C-4353-A17F-F90E49C70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3EB43-7E2E-433C-AEAB-4825F9299F1B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F3D6D-A075-4D77-A760-25EFB3532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A869E-9906-4DF4-97DD-2353A68D6F9D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21793-4EBB-4D38-9A09-AB33FCCBA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BA930-7FA0-4B93-9A4A-04DC5A71128F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6D448-266B-476D-962D-66F3FBB22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1A79-6129-4D0C-9203-8DB7102BAE99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4D755-594D-498B-8844-FF594275F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9BFF-858A-432B-A30F-0E87779AE30D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CF7BC-4405-4B11-8846-7DD5C0D34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E9D0-E7DA-4311-8513-1738B44F3952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ADD-44A1-4F78-858C-3544B492D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EC030-F29D-4A03-A077-3846A6109D94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58C56-F1F7-4B05-825C-F07ED2B6B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6A29E-5F2D-4173-BD42-1B3B8D873A1D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1CA4-FD48-4218-A7F5-C85D22053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A68F-A1BB-4B3A-818F-6C343E9127F7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4DC08-2922-4DB1-B4AC-28D6E2E46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8F84-0D8B-4D2A-A422-F17FBCDFEEC6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B7D3-15DF-43A1-9E99-67BB8C58A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4E990E-E4B0-4EED-A32E-8CB193C747FC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9FFBEA-0712-49DB-A284-9280A25E5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1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1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englishteachers.ru/shop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4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1773238"/>
            <a:ext cx="7772400" cy="2043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Основы технологии обучения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 </a:t>
            </a:r>
            <a:r>
              <a:rPr lang="ru-RU" b="1" dirty="0" smtClean="0"/>
              <a:t>помощи песен на уроках английского языка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051" name="Подзаголовок 2"/>
          <p:cNvSpPr txBox="1">
            <a:spLocks/>
          </p:cNvSpPr>
          <p:nvPr/>
        </p:nvSpPr>
        <p:spPr bwMode="auto">
          <a:xfrm>
            <a:off x="4356100" y="5084763"/>
            <a:ext cx="4787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rgbClr val="003366"/>
                </a:solidFill>
              </a:rPr>
              <a:t>Буров Илья Михайлович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rgbClr val="003366"/>
                </a:solidFill>
              </a:rPr>
              <a:t>ведущий методист издательства «Титул»	</a:t>
            </a:r>
            <a:endParaRPr lang="ru-RU">
              <a:solidFill>
                <a:srgbClr val="003366"/>
              </a:solidFill>
            </a:endParaRPr>
          </a:p>
        </p:txBody>
      </p:sp>
      <p:pic>
        <p:nvPicPr>
          <p:cNvPr id="2052" name="Рисунок 5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92500" y="0"/>
            <a:ext cx="230346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 vs. Songs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Songs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характеризуются неосмысленным</a:t>
                      </a:r>
                      <a:r>
                        <a:rPr lang="ru-RU" i="1" baseline="0" dirty="0" smtClean="0"/>
                        <a:t> заучиванием текстов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baseline="0" dirty="0" smtClean="0"/>
                        <a:t>х</a:t>
                      </a:r>
                      <a:r>
                        <a:rPr lang="ru-RU" i="1" dirty="0" smtClean="0"/>
                        <a:t>арактеризуются п</a:t>
                      </a:r>
                      <a:r>
                        <a:rPr lang="ru-RU" i="1" dirty="0" smtClean="0"/>
                        <a:t>ониманием</a:t>
                      </a:r>
                      <a:r>
                        <a:rPr lang="ru-RU" i="1" baseline="0" dirty="0" smtClean="0"/>
                        <a:t> </a:t>
                      </a:r>
                      <a:r>
                        <a:rPr lang="ru-RU" i="1" dirty="0" smtClean="0"/>
                        <a:t>содержания</a:t>
                      </a:r>
                      <a:r>
                        <a:rPr lang="ru-RU" i="1" baseline="0" dirty="0" smtClean="0"/>
                        <a:t> песен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дают возможность расширить активный запас слов и выражений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дают возможность расширить активный запас слов и выражений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помогают изучать идиомы и фразовые глаголы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помогают изучать идиомы и фразовые глаголы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улучшают грамматические навыки (когда разбираются)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улучшают грамматические навыки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не совершенствуют произношение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совершенствуют</a:t>
                      </a:r>
                      <a:r>
                        <a:rPr lang="ru-RU" i="1" baseline="0" dirty="0" smtClean="0"/>
                        <a:t> произношение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улучшают память, но быстро «вылетают из</a:t>
                      </a:r>
                      <a:r>
                        <a:rPr lang="ru-RU" i="1" baseline="0" dirty="0" smtClean="0"/>
                        <a:t> головы»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улучшают память,</a:t>
                      </a:r>
                      <a:r>
                        <a:rPr lang="ru-RU" i="1" baseline="0" dirty="0" smtClean="0"/>
                        <a:t> песни запоминаются надолго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сложны для</a:t>
                      </a:r>
                      <a:r>
                        <a:rPr lang="ru-RU" i="1" baseline="0" dirty="0" smtClean="0"/>
                        <a:t> заучивания учащимися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не сложны для учащихся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Этапы работы над рифмовкой или стихотворением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1) Установка учителя на внимательное восприятие нового материала (рифмовки, стихотворения).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2) Предъявление учителем рифмовки – целостное восприятие ее детьми в процессе аудирования.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3) Контроль понимания.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4) Семантизация.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5) Отработка отдельных предложений в речи детей пословно и построчно, по цепочке, по частям – индивидуально в опоре на коррекцию учителя и затем хором.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6) Повторное предъявление рифмовки.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7) Проговаривание рифмовки несколькими учащимися.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2138" y="223838"/>
            <a:ext cx="4738687" cy="6518275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3132138" y="3068638"/>
            <a:ext cx="4319587" cy="331311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6" name="Picture 3" descr="Y:\Delo-New\Oblozhki\Titul\Big\ReadUp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2541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113" y="217488"/>
            <a:ext cx="4640262" cy="6380162"/>
          </a:xfrm>
        </p:spPr>
      </p:pic>
      <p:pic>
        <p:nvPicPr>
          <p:cNvPr id="14339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16875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5045814" cy="6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91680" cy="233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4" descr="Y:\Delo-New\Oblozhki\Titul\Big\Songs_2_4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691680" cy="233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1355" y="0"/>
            <a:ext cx="5052245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085850"/>
            <a:ext cx="4105275" cy="5645150"/>
          </a:xfrm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942975"/>
            <a:ext cx="4105275" cy="5643563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5076825" y="1052513"/>
            <a:ext cx="3887788" cy="309721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9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165735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341438"/>
            <a:ext cx="3744912" cy="5148262"/>
          </a:xfrm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0938"/>
            <a:ext cx="46863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219700" y="2565400"/>
            <a:ext cx="3673475" cy="122396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3" name="Picture 4" descr="Y:\Delo-New\Oblozhki\Titul\Small\Metab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14652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11238" y="1216025"/>
            <a:ext cx="3992562" cy="5491163"/>
          </a:xfrm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349375"/>
            <a:ext cx="3887787" cy="534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076825" y="2565400"/>
            <a:ext cx="3671888" cy="122396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4" descr="Y:\Delo-New\Oblozhki\Titul\Small\Metab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13604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Чему помогают научить песни?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более прочно усвоить и расширить лексический запас;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усвоить и активизировать грамматические конструкции;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совершенствовать навыки иноязычного произношения;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мотивировать к изучению английского языка.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Польза песен и стихов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Песни давно стали частью обучения ИЯ. Они создают положительный эмоциональный настрой, учащиеся готовы слушать их много раз, повторять несколько раз, что позволяет закреплять языковые навыки (лексику, грамматику), тренировать произношение, интонацию и т.д.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Этапы работы с аудиозаписью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/>
              <a:t>1) Before-listening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отработка лексики, встречающейся в песне;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догадка о содержании песни по названию;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предварительные вопросы по теме;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выбор названия песни из двух-трех возможных...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/>
              <a:t>2</a:t>
            </a:r>
            <a:r>
              <a:rPr lang="en-US" u="sng" dirty="0" smtClean="0"/>
              <a:t>) While-listening tasks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заполнить пропуски нужными словами;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расставить куплеты (строчки) по порядку;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сопоставить текст и картинки;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ответить на вопросы;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выбрать один правильный вариант...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u="sng" smtClean="0"/>
              <a:t>3</a:t>
            </a:r>
            <a:r>
              <a:rPr lang="en-US" u="sng" smtClean="0"/>
              <a:t>) After</a:t>
            </a:r>
            <a:r>
              <a:rPr lang="ru-RU" u="sng" smtClean="0"/>
              <a:t> </a:t>
            </a:r>
            <a:r>
              <a:rPr lang="en-US" u="sng" smtClean="0"/>
              <a:t>listening</a:t>
            </a:r>
          </a:p>
          <a:p>
            <a:pPr>
              <a:buFont typeface="Arial" charset="0"/>
              <a:buNone/>
            </a:pPr>
            <a:r>
              <a:rPr lang="ru-RU" smtClean="0"/>
              <a:t>проверить понимание посредством:</a:t>
            </a:r>
          </a:p>
          <a:p>
            <a:r>
              <a:rPr lang="ru-RU" smtClean="0"/>
              <a:t>заданий на говорение;</a:t>
            </a:r>
          </a:p>
          <a:p>
            <a:r>
              <a:rPr lang="ru-RU" smtClean="0"/>
              <a:t>заданий на письмо;</a:t>
            </a:r>
          </a:p>
          <a:p>
            <a:r>
              <a:rPr lang="ru-RU" smtClean="0"/>
              <a:t>заданий на чтение.</a:t>
            </a:r>
            <a:endParaRPr lang="en-US" smtClean="0"/>
          </a:p>
          <a:p>
            <a:endParaRPr lang="ru-RU" smtClean="0"/>
          </a:p>
        </p:txBody>
      </p:sp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 с аудиозаписью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5892" y="0"/>
            <a:ext cx="5009111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0"/>
            <a:ext cx="5149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3599"/>
            <a:ext cx="5207817" cy="67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1734" y="0"/>
            <a:ext cx="53096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0"/>
            <a:ext cx="5089305" cy="678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0"/>
            <a:ext cx="5056219" cy="685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0"/>
            <a:ext cx="5021901" cy="682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0"/>
            <a:ext cx="5182759" cy="681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Польза песен и стихов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Стихотворная речь легко запоминается благодаря ритмичности и рифме. Ритм помогает синхронизировать и стабилизировать нейрофизиологические процессы в организме. </a:t>
            </a:r>
          </a:p>
          <a:p>
            <a:r>
              <a:rPr lang="ru-RU" dirty="0" smtClean="0"/>
              <a:t>Песни, стихи, рифмовки можно использовать для имитации, чтобы формировать произносительные навыки.</a:t>
            </a:r>
          </a:p>
          <a:p>
            <a:r>
              <a:rPr lang="ru-RU" dirty="0" smtClean="0"/>
              <a:t>Песни страны изучаемого языка – прекрасный способ познакомиться с культурой.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"/>
            <a:ext cx="5015905" cy="683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6632"/>
            <a:ext cx="5025217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Y:\Delo-New\Oblozhki\Titul\Big\Songs_2_4_cov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836613"/>
            <a:ext cx="3587750" cy="4943475"/>
          </a:xfrm>
        </p:spPr>
      </p:pic>
      <p:pic>
        <p:nvPicPr>
          <p:cNvPr id="28675" name="Picture 3" descr="Y:\Delo-New\Oblozhki\Titul\Big\Songs_5_11_cov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908050"/>
            <a:ext cx="3587750" cy="4919663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4807" t="2495" r="3859" b="4076"/>
          <a:stretch>
            <a:fillRect/>
          </a:stretch>
        </p:blipFill>
        <p:spPr>
          <a:xfrm>
            <a:off x="5076825" y="1135063"/>
            <a:ext cx="4067175" cy="5722937"/>
          </a:xfrm>
        </p:spPr>
      </p:pic>
      <p:pic>
        <p:nvPicPr>
          <p:cNvPr id="29699" name="Picture 4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478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 t="5498" r="5267" b="4091"/>
          <a:stretch>
            <a:fillRect/>
          </a:stretch>
        </p:blipFill>
        <p:spPr>
          <a:xfrm>
            <a:off x="1187450" y="1341438"/>
            <a:ext cx="4017963" cy="5273675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416050"/>
            <a:ext cx="3956050" cy="5441950"/>
          </a:xfrm>
        </p:spPr>
      </p:pic>
      <p:pic>
        <p:nvPicPr>
          <p:cNvPr id="317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377950"/>
            <a:ext cx="3986212" cy="5480050"/>
          </a:xfrm>
        </p:spPr>
      </p:pic>
      <p:pic>
        <p:nvPicPr>
          <p:cNvPr id="31748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60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416050"/>
            <a:ext cx="3956050" cy="5441950"/>
          </a:xfrm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377950"/>
            <a:ext cx="3986212" cy="5480050"/>
          </a:xfrm>
        </p:spPr>
      </p:pic>
      <p:pic>
        <p:nvPicPr>
          <p:cNvPr id="32772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60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1052513"/>
            <a:ext cx="7473950" cy="5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100138"/>
            <a:ext cx="4103687" cy="5645150"/>
          </a:xfrm>
        </p:spPr>
      </p:pic>
      <p:pic>
        <p:nvPicPr>
          <p:cNvPr id="337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1263" y="1073150"/>
            <a:ext cx="4122737" cy="5668963"/>
          </a:xfrm>
        </p:spPr>
      </p:pic>
      <p:pic>
        <p:nvPicPr>
          <p:cNvPr id="33796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60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100138"/>
            <a:ext cx="4103687" cy="5645150"/>
          </a:xfrm>
        </p:spPr>
      </p:pic>
      <p:pic>
        <p:nvPicPr>
          <p:cNvPr id="348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1263" y="1073150"/>
            <a:ext cx="4122737" cy="5668963"/>
          </a:xfrm>
        </p:spPr>
      </p:pic>
      <p:pic>
        <p:nvPicPr>
          <p:cNvPr id="34820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60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1412875"/>
            <a:ext cx="774065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использовать песни </a:t>
            </a:r>
            <a:br>
              <a:rPr lang="ru-RU" dirty="0" smtClean="0"/>
            </a:br>
            <a:r>
              <a:rPr lang="ru-RU" dirty="0" smtClean="0"/>
              <a:t>на занятиях АЯ?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45259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1) Заинтересовать учащихся и подготовить их к восприятию песни.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2) Вспомнить знакомые слова из текста песни. Они будут ключевыми, помогут при первом прослушивании немного понять о чем песня.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3) Ввести незнакомую лексику во время прослушивания песни (картинки, движения).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4) Спеть песню вместе с учащимися.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5) Попробовать запомнить текст песни (это может занимать от 1 до 2 – 3 уроков).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6) Активизировать лексический материал (использовать конструкции в речи).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Когда использовать</a:t>
            </a:r>
            <a:br>
              <a:rPr lang="ru-RU" dirty="0" smtClean="0"/>
            </a:br>
            <a:r>
              <a:rPr lang="ru-RU" dirty="0" smtClean="0"/>
              <a:t>песни во время обучения АЯ?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569325" cy="4525962"/>
          </a:xfrm>
        </p:spPr>
        <p:txBody>
          <a:bodyPr rtlCol="0">
            <a:normAutofit fontScale="92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ru-RU" dirty="0" smtClean="0"/>
              <a:t>Во время уроков – песни не занимают много времени: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входят </a:t>
            </a:r>
            <a:r>
              <a:rPr lang="ru-RU" dirty="0" smtClean="0"/>
              <a:t>в здоровьесберегающие технологии;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качестве фонетической разминки;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 время физкультминутки;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3) Во внеурочной деятельности (кружки, элективные курсы и т.д.);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4) На внеклассных мероприятиях (песенные конкурсы, подбор песен к тематическим мероприятиям).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Этапы работы над рифмовкой или стихотворением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1) Установка учителя на внимательное восприятие нового материала (рифмовки, стихотворения).</a:t>
            </a:r>
          </a:p>
          <a:p>
            <a:pPr>
              <a:buNone/>
            </a:pPr>
            <a:r>
              <a:rPr lang="ru-RU" dirty="0" smtClean="0"/>
              <a:t>2) Предъявление учителем рифмовки – целостное восприятие ее детьми в процессе аудирования.</a:t>
            </a:r>
          </a:p>
          <a:p>
            <a:pPr>
              <a:buNone/>
            </a:pPr>
            <a:r>
              <a:rPr lang="ru-RU" dirty="0" smtClean="0"/>
              <a:t>3) Контроль понимания.</a:t>
            </a:r>
          </a:p>
          <a:p>
            <a:pPr>
              <a:buNone/>
            </a:pPr>
            <a:r>
              <a:rPr lang="ru-RU" dirty="0" smtClean="0"/>
              <a:t>4) Семантизация.</a:t>
            </a:r>
          </a:p>
          <a:p>
            <a:pPr>
              <a:buNone/>
            </a:pPr>
            <a:r>
              <a:rPr lang="ru-RU" dirty="0" smtClean="0"/>
              <a:t>5) Отработка отдельных предложений в речи детей пословно и построчно, по цепочке, по частям – индивидуально в опоре на коррекцию учителя и затем хором.</a:t>
            </a:r>
          </a:p>
          <a:p>
            <a:pPr>
              <a:buNone/>
            </a:pPr>
            <a:r>
              <a:rPr lang="ru-RU" dirty="0" smtClean="0"/>
              <a:t>6) Повторное предъявление рифмовки.</a:t>
            </a:r>
          </a:p>
          <a:p>
            <a:pPr>
              <a:buNone/>
            </a:pPr>
            <a:r>
              <a:rPr lang="ru-RU" dirty="0" smtClean="0"/>
              <a:t>7) Проговаривание рифмовки несколькими учащимися.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 cstate="print"/>
          <a:srcRect l="4634" t="6740" r="5772" b="2277"/>
          <a:stretch>
            <a:fillRect/>
          </a:stretch>
        </p:blipFill>
        <p:spPr bwMode="auto">
          <a:xfrm>
            <a:off x="2916238" y="188913"/>
            <a:ext cx="47752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18383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 b="7941"/>
          <a:stretch>
            <a:fillRect/>
          </a:stretch>
        </p:blipFill>
        <p:spPr bwMode="auto">
          <a:xfrm>
            <a:off x="2771800" y="-7721"/>
            <a:ext cx="5206800" cy="686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383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5179"/>
          <a:stretch>
            <a:fillRect/>
          </a:stretch>
        </p:blipFill>
        <p:spPr>
          <a:xfrm>
            <a:off x="2483768" y="0"/>
            <a:ext cx="5879223" cy="6858000"/>
          </a:xfrm>
        </p:spPr>
      </p:pic>
      <p:pic>
        <p:nvPicPr>
          <p:cNvPr id="40963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63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 t="1682" b="3807"/>
          <a:stretch>
            <a:fillRect/>
          </a:stretch>
        </p:blipFill>
        <p:spPr bwMode="auto">
          <a:xfrm>
            <a:off x="2555875" y="0"/>
            <a:ext cx="5276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63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Рефлексия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Песни могут стать хорошим помощником на уроках английского языка;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Эффективное использование песен возможно при использовании упражнений: </a:t>
            </a:r>
            <a:r>
              <a:rPr lang="en-US" dirty="0" smtClean="0"/>
              <a:t>before-listening</a:t>
            </a:r>
            <a:r>
              <a:rPr lang="ru-RU" dirty="0" smtClean="0"/>
              <a:t>, </a:t>
            </a:r>
            <a:r>
              <a:rPr lang="en-US" dirty="0" smtClean="0"/>
              <a:t>while-listening, after-listening.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Песни хорошо помогают развивать произношение и интонацию.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Использование песен входит в здоровьесберегающие технологии.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www.englishteachers.ru/shop</a:t>
            </a:r>
            <a:r>
              <a:rPr lang="en-US" smtClean="0"/>
              <a:t> </a:t>
            </a:r>
            <a:endParaRPr lang="ru-RU" smtClean="0"/>
          </a:p>
        </p:txBody>
      </p:sp>
      <p:pic>
        <p:nvPicPr>
          <p:cNvPr id="37891" name="Содержимое 4" descr="магазин банне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804988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Новые издания</a:t>
            </a:r>
          </a:p>
        </p:txBody>
      </p:sp>
      <p:pic>
        <p:nvPicPr>
          <p:cNvPr id="38915" name="Содержимое 3" descr="00001005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2298700" cy="3024188"/>
          </a:xfrm>
        </p:spPr>
      </p:pic>
      <p:pic>
        <p:nvPicPr>
          <p:cNvPr id="38916" name="Рисунок 4" descr="Соловова ВП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Рисунок 5" descr="000010133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Рисунок 6" descr="000010049_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</a:t>
            </a:r>
            <a:r>
              <a:rPr lang="ru-RU" dirty="0" smtClean="0"/>
              <a:t>«</a:t>
            </a:r>
            <a:r>
              <a:rPr lang="ru-RU" dirty="0" smtClean="0"/>
              <a:t>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3994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31641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Чему помогают научить песни?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7544" y="1700808"/>
            <a:ext cx="84961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более прочно усвоить и расширить лексический запас;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усвоить и активизировать грамматические конструкции;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совершенствовать навыки иноязычного произношения;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мотивировать к изучению английского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6672"/>
            <a:ext cx="831641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Что мы можем развивать при помощи песен?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7544" y="1916832"/>
            <a:ext cx="7848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Эстетическое и нравственное развитие;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Физическое развитие;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Речевое развитие;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 Социокультурную компетенцию.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4868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Эстетическое и нравственное развитие</a:t>
            </a:r>
            <a:endParaRPr lang="ru-RU" sz="2800" dirty="0" smtClean="0"/>
          </a:p>
        </p:txBody>
      </p:sp>
      <p:pic>
        <p:nvPicPr>
          <p:cNvPr id="6147" name="Picture 2" descr="HEru7SB_1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624" b="3164"/>
          <a:stretch>
            <a:fillRect/>
          </a:stretch>
        </p:blipFill>
        <p:spPr>
          <a:xfrm>
            <a:off x="1979712" y="476671"/>
            <a:ext cx="5472608" cy="6384109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908720"/>
            <a:ext cx="23866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“Happy English.ru”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4900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dirty="0" smtClean="0"/>
          </a:p>
        </p:txBody>
      </p:sp>
      <p:pic>
        <p:nvPicPr>
          <p:cNvPr id="7171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213" y="1196975"/>
            <a:ext cx="3897312" cy="5661025"/>
          </a:xfrm>
        </p:spPr>
      </p:pic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3" cstate="print"/>
          <a:srcRect b="50432"/>
          <a:stretch>
            <a:fillRect/>
          </a:stretch>
        </p:blipFill>
        <p:spPr bwMode="auto">
          <a:xfrm>
            <a:off x="1619250" y="1196975"/>
            <a:ext cx="6804025" cy="489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9512" y="188640"/>
            <a:ext cx="23866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“Millie”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2386608" cy="1143000"/>
          </a:xfrm>
        </p:spPr>
        <p:txBody>
          <a:bodyPr/>
          <a:lstStyle/>
          <a:p>
            <a:r>
              <a:rPr lang="en-US" sz="3200" dirty="0" smtClean="0"/>
              <a:t>“Happy English.ru”</a:t>
            </a:r>
            <a:endParaRPr lang="ru-RU" sz="3200" dirty="0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106987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776</Words>
  <Application>Microsoft Office PowerPoint</Application>
  <PresentationFormat>Экран (4:3)</PresentationFormat>
  <Paragraphs>124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Calibri</vt:lpstr>
      <vt:lpstr>Arial</vt:lpstr>
      <vt:lpstr>Times New Roman</vt:lpstr>
      <vt:lpstr>Bookman Old Style</vt:lpstr>
      <vt:lpstr>Тема Office</vt:lpstr>
      <vt:lpstr>Основы технологии обучения  при помощи песен на уроках английского языка</vt:lpstr>
      <vt:lpstr>Польза песен и стихов </vt:lpstr>
      <vt:lpstr>Польза песен и стихов</vt:lpstr>
      <vt:lpstr>Этапы работы над рифмовкой или стихотворением</vt:lpstr>
      <vt:lpstr>Слайд 5</vt:lpstr>
      <vt:lpstr>Слайд 6</vt:lpstr>
      <vt:lpstr>Эстетическое и нравственное развитие</vt:lpstr>
      <vt:lpstr>Речевое развитие</vt:lpstr>
      <vt:lpstr>“Happy English.ru”</vt:lpstr>
      <vt:lpstr>Topics  vs. Songs</vt:lpstr>
      <vt:lpstr>Этапы работы над рифмовкой или стихотворением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Чему помогают научить песни?</vt:lpstr>
      <vt:lpstr>Этапы работы с аудиозаписью</vt:lpstr>
      <vt:lpstr>Этапы работы с аудиозаписью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Как использовать песни  на занятиях АЯ?</vt:lpstr>
      <vt:lpstr>Когда использовать песни во время обучения АЯ?</vt:lpstr>
      <vt:lpstr>Слайд 40</vt:lpstr>
      <vt:lpstr>Слайд 41</vt:lpstr>
      <vt:lpstr>Слайд 42</vt:lpstr>
      <vt:lpstr>Слайд 43</vt:lpstr>
      <vt:lpstr>Рефлексия</vt:lpstr>
      <vt:lpstr>www.englishteachers.ru/shop </vt:lpstr>
      <vt:lpstr>Новые издания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использовать стихи и песни на уроках английского языка и во внеурочной деятельности</dc:title>
  <dc:creator>Ilya</dc:creator>
  <cp:lastModifiedBy>bim</cp:lastModifiedBy>
  <cp:revision>44</cp:revision>
  <dcterms:modified xsi:type="dcterms:W3CDTF">2018-03-23T07:03:32Z</dcterms:modified>
</cp:coreProperties>
</file>