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67" r:id="rId5"/>
    <p:sldId id="268" r:id="rId6"/>
    <p:sldId id="261" r:id="rId7"/>
    <p:sldId id="258" r:id="rId8"/>
    <p:sldId id="259" r:id="rId9"/>
    <p:sldId id="263" r:id="rId10"/>
    <p:sldId id="260" r:id="rId11"/>
    <p:sldId id="264" r:id="rId12"/>
    <p:sldId id="271" r:id="rId13"/>
    <p:sldId id="275" r:id="rId14"/>
    <p:sldId id="276" r:id="rId15"/>
    <p:sldId id="277" r:id="rId16"/>
    <p:sldId id="272" r:id="rId17"/>
    <p:sldId id="273" r:id="rId18"/>
    <p:sldId id="269" r:id="rId19"/>
    <p:sldId id="270" r:id="rId20"/>
    <p:sldId id="265" r:id="rId21"/>
    <p:sldId id="274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1938" y="-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over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ngvid.com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33600" y="1371600"/>
            <a:ext cx="6172200" cy="1589562"/>
          </a:xfrm>
        </p:spPr>
        <p:txBody>
          <a:bodyPr/>
          <a:lstStyle/>
          <a:p>
            <a:r>
              <a:rPr lang="ru-RU" dirty="0" smtClean="0"/>
              <a:t>«Как создать </a:t>
            </a:r>
            <a:r>
              <a:rPr lang="en-US" sz="3600" dirty="0" smtClean="0">
                <a:latin typeface="Stencil" panose="040409050D0802020404" pitchFamily="82" charset="0"/>
              </a:rPr>
              <a:t>web quest</a:t>
            </a:r>
            <a:r>
              <a:rPr lang="ru-RU" sz="3600" dirty="0" smtClean="0"/>
              <a:t> </a:t>
            </a:r>
            <a:r>
              <a:rPr lang="ru-RU" dirty="0" smtClean="0"/>
              <a:t>для урока английского языка. Из опыта работы учителя»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90800" y="3505200"/>
            <a:ext cx="6096000" cy="2667000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Онлайн-тренин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0" dirty="0" smtClean="0"/>
              <a:t>Муниципальное общеобразовательное учреждение «Лицей № 9 имени заслуженного учителя школы Российской Федерации А.Н. Неверова Дзержинского района Волгограда»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Ноут\Desktop\Screenshot (1).png"/>
          <p:cNvPicPr>
            <a:picLocks noChangeAspect="1" noChangeArrowheads="1"/>
          </p:cNvPicPr>
          <p:nvPr/>
        </p:nvPicPr>
        <p:blipFill>
          <a:blip r:embed="rId2" cstate="print"/>
          <a:srcRect r="559"/>
          <a:stretch>
            <a:fillRect/>
          </a:stretch>
        </p:blipFill>
        <p:spPr bwMode="auto">
          <a:xfrm>
            <a:off x="2362200" y="0"/>
            <a:ext cx="5675070" cy="3776662"/>
          </a:xfrm>
          <a:prstGeom prst="rect">
            <a:avLst/>
          </a:prstGeom>
          <a:noFill/>
        </p:spPr>
      </p:pic>
      <p:pic>
        <p:nvPicPr>
          <p:cNvPr id="4" name="Рисунок 3" descr="C:\Users\Дом\Desktop\МАСТЕР-КЛАСС\скрины тема 3\скрин4.png"/>
          <p:cNvPicPr/>
          <p:nvPr/>
        </p:nvPicPr>
        <p:blipFill>
          <a:blip r:embed="rId3" cstate="print"/>
          <a:srcRect r="12774"/>
          <a:stretch>
            <a:fillRect/>
          </a:stretch>
        </p:blipFill>
        <p:spPr bwMode="auto">
          <a:xfrm>
            <a:off x="228600" y="2743200"/>
            <a:ext cx="5181600" cy="3339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Ноут\Desktop\Screensho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895600"/>
            <a:ext cx="4260241" cy="372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оут\Desktop\Screenshot (4).png"/>
          <p:cNvPicPr>
            <a:picLocks noChangeAspect="1" noChangeArrowheads="1"/>
          </p:cNvPicPr>
          <p:nvPr/>
        </p:nvPicPr>
        <p:blipFill>
          <a:blip r:embed="rId2" cstate="print"/>
          <a:srcRect t="9640" r="2784"/>
          <a:stretch>
            <a:fillRect/>
          </a:stretch>
        </p:blipFill>
        <p:spPr bwMode="auto">
          <a:xfrm>
            <a:off x="457200" y="304800"/>
            <a:ext cx="5264438" cy="3024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Users\Ноут\Desktop\Screenshot (5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819400"/>
            <a:ext cx="4848225" cy="37688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731838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Stencil" panose="040409050D0802020404" pitchFamily="82" charset="0"/>
              </a:rPr>
              <a:t>Discussion club </a:t>
            </a:r>
            <a:r>
              <a:rPr lang="ru-RU" sz="3200" dirty="0" smtClean="0"/>
              <a:t>«</a:t>
            </a:r>
            <a:r>
              <a:rPr lang="en-US" sz="3200" dirty="0" smtClean="0">
                <a:latin typeface="Stencil" panose="040409050D0802020404" pitchFamily="82" charset="0"/>
              </a:rPr>
              <a:t>Last week in the U.S.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Формулирование проблемы и выявление противоречий (найти точки соприкосновения) – </a:t>
            </a:r>
            <a:r>
              <a:rPr lang="ru-RU" sz="18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differences between the USA and your </a:t>
            </a:r>
            <a:r>
              <a:rPr lang="en-US" sz="18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country</a:t>
            </a:r>
            <a:r>
              <a:rPr lang="ru-RU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18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marL="457200" indent="-457200">
              <a:buAutoNum type="arabicPeriod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задач (мониторинг и координация):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Get to know;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Listen;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Watch;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Discover;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Experience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Know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Дискурс и анализ проблемы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3962400" y="4876800"/>
            <a:ext cx="1828800" cy="12192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групп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943600" y="4489704"/>
            <a:ext cx="2209800" cy="1752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и проверка выполнения задания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46484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467600" cy="72494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Задания для участников проекта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Screenshot (1).png"/>
          <p:cNvPicPr>
            <a:picLocks noChangeAspect="1" noChangeArrowheads="1"/>
          </p:cNvPicPr>
          <p:nvPr/>
        </p:nvPicPr>
        <p:blipFill>
          <a:blip r:embed="rId2" cstate="print"/>
          <a:srcRect t="2113" b="7038"/>
          <a:stretch>
            <a:fillRect/>
          </a:stretch>
        </p:blipFill>
        <p:spPr bwMode="auto">
          <a:xfrm>
            <a:off x="395536" y="1052736"/>
            <a:ext cx="6985502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E:\Screenshot (2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2175" y="3467100"/>
            <a:ext cx="6981825" cy="3390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467600" cy="72494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Stencil" pitchFamily="82" charset="0"/>
              </a:rPr>
              <a:t>True or False</a:t>
            </a:r>
            <a:endParaRPr lang="ru-RU" sz="3600" dirty="0"/>
          </a:p>
        </p:txBody>
      </p:sp>
      <p:pic>
        <p:nvPicPr>
          <p:cNvPr id="2050" name="Picture 2" descr="E:\Screenshot (3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7936528" cy="332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7467600" cy="72494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Stencil" pitchFamily="82" charset="0"/>
              </a:rPr>
              <a:t>Match</a:t>
            </a:r>
            <a:endParaRPr lang="ru-RU" sz="3600" dirty="0"/>
          </a:p>
        </p:txBody>
      </p:sp>
      <p:pic>
        <p:nvPicPr>
          <p:cNvPr id="3074" name="Picture 2" descr="E:\Screensho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776"/>
            <a:ext cx="7153275" cy="5086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80803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Stencil" panose="040409050D0802020404" pitchFamily="82" charset="0"/>
              </a:rPr>
              <a:t>Web-quest </a:t>
            </a:r>
            <a:r>
              <a:rPr lang="ru-RU" dirty="0" smtClean="0"/>
              <a:t>«</a:t>
            </a:r>
            <a:r>
              <a:rPr lang="en-US" dirty="0">
                <a:latin typeface="Stencil" panose="040409050D0802020404" pitchFamily="82" charset="0"/>
              </a:rPr>
              <a:t>Places of Interest in the </a:t>
            </a:r>
            <a:r>
              <a:rPr lang="en-US" dirty="0" smtClean="0">
                <a:latin typeface="Stencil" panose="040409050D0802020404" pitchFamily="82" charset="0"/>
              </a:rPr>
              <a:t>USA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562356" y="1371600"/>
            <a:ext cx="2386584" cy="17526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№ 1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Географическое расположение и климат США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88848" y="3258312"/>
            <a:ext cx="2133600" cy="16764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№ 2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 и быт США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59308" y="5041392"/>
            <a:ext cx="2616708" cy="165201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№ 3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и искусство США, известные люди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209544" y="2246376"/>
            <a:ext cx="1514856" cy="11826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011424" y="4090416"/>
            <a:ext cx="149656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3314700" y="5181600"/>
            <a:ext cx="1714500" cy="838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4800600" y="3031998"/>
            <a:ext cx="1810512" cy="24460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(модератор)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6694932" y="4096512"/>
            <a:ext cx="685800" cy="32918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7543800" y="3657600"/>
            <a:ext cx="1143000" cy="1143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Веб-квест</a:t>
            </a:r>
            <a:endParaRPr lang="ru-RU" sz="1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472254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7467600" cy="65563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Опытная модель создание проекта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828800"/>
            <a:ext cx="7467600" cy="1828800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Лексические сложности (специальная терминология, диалектизмы, фразеологизмы, устаревшая лексика);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Разделение информации на главную и второстепенную;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сложности (сложности в общении с ПК)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5286375"/>
            <a:ext cx="990600" cy="381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1371600" y="5429250"/>
            <a:ext cx="5257800" cy="190500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696456" y="5351145"/>
            <a:ext cx="1066800" cy="2857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Финиш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2" name="Выноска со стрелкой вниз 11"/>
          <p:cNvSpPr/>
          <p:nvPr/>
        </p:nvSpPr>
        <p:spPr>
          <a:xfrm>
            <a:off x="1524000" y="4493514"/>
            <a:ext cx="1426464" cy="914400"/>
          </a:xfrm>
          <a:prstGeom prst="downArrow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информации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Выноска со стрелкой вниз 12"/>
          <p:cNvSpPr/>
          <p:nvPr/>
        </p:nvSpPr>
        <p:spPr>
          <a:xfrm>
            <a:off x="3352800" y="4122037"/>
            <a:ext cx="1600200" cy="1285875"/>
          </a:xfrm>
          <a:prstGeom prst="downArrow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Анализ, переработка материала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Выноска со стрелкой вниз 13"/>
          <p:cNvSpPr/>
          <p:nvPr/>
        </p:nvSpPr>
        <p:spPr>
          <a:xfrm>
            <a:off x="5105400" y="4136325"/>
            <a:ext cx="2048256" cy="1257300"/>
          </a:xfrm>
          <a:prstGeom prst="downArrow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продукта на интернет-платформе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651961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467600" cy="73183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Кругозор ученика и учителя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оут\Desktop\nSGhHoTMjTE.jpg"/>
          <p:cNvPicPr>
            <a:picLocks noChangeAspect="1" noChangeArrowheads="1"/>
          </p:cNvPicPr>
          <p:nvPr/>
        </p:nvPicPr>
        <p:blipFill>
          <a:blip r:embed="rId2" cstate="print"/>
          <a:srcRect l="17155" t="3348" r="9414" b="4602"/>
          <a:stretch>
            <a:fillRect/>
          </a:stretch>
        </p:blipFill>
        <p:spPr bwMode="auto">
          <a:xfrm>
            <a:off x="533400" y="2133600"/>
            <a:ext cx="5187142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Ноут\Desktop\oKCwr7ZeKb0.jpg"/>
          <p:cNvPicPr>
            <a:picLocks noChangeAspect="1" noChangeArrowheads="1"/>
          </p:cNvPicPr>
          <p:nvPr/>
        </p:nvPicPr>
        <p:blipFill>
          <a:blip r:embed="rId3" cstate="print"/>
          <a:srcRect l="32500" t="15926" r="6667"/>
          <a:stretch>
            <a:fillRect/>
          </a:stretch>
        </p:blipFill>
        <p:spPr bwMode="auto">
          <a:xfrm>
            <a:off x="5334000" y="1143000"/>
            <a:ext cx="3308154" cy="2571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оут\Desktop\vlFleSGRi8Y.jpg"/>
          <p:cNvPicPr>
            <a:picLocks noChangeAspect="1" noChangeArrowheads="1"/>
          </p:cNvPicPr>
          <p:nvPr/>
        </p:nvPicPr>
        <p:blipFill>
          <a:blip r:embed="rId2" cstate="print"/>
          <a:srcRect l="5833" r="6667"/>
          <a:stretch>
            <a:fillRect/>
          </a:stretch>
        </p:blipFill>
        <p:spPr bwMode="auto">
          <a:xfrm>
            <a:off x="152400" y="304800"/>
            <a:ext cx="5304367" cy="3409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Ноут\Desktop\vlK9pqAQUTE.jpg"/>
          <p:cNvPicPr>
            <a:picLocks noChangeAspect="1" noChangeArrowheads="1"/>
          </p:cNvPicPr>
          <p:nvPr/>
        </p:nvPicPr>
        <p:blipFill>
          <a:blip r:embed="rId3" cstate="print"/>
          <a:srcRect l="12500" t="1111" r="10834"/>
          <a:stretch>
            <a:fillRect/>
          </a:stretch>
        </p:blipFill>
        <p:spPr bwMode="auto">
          <a:xfrm>
            <a:off x="1524000" y="3352800"/>
            <a:ext cx="4594831" cy="3333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 descr="C:\Users\Ноут\Desktop\BFK0wv9Xow4.jpg"/>
          <p:cNvPicPr>
            <a:picLocks noChangeAspect="1" noChangeArrowheads="1"/>
          </p:cNvPicPr>
          <p:nvPr/>
        </p:nvPicPr>
        <p:blipFill>
          <a:blip r:embed="rId4" cstate="print"/>
          <a:srcRect l="2593" t="5556" r="6543" b="3333"/>
          <a:stretch>
            <a:fillRect/>
          </a:stretch>
        </p:blipFill>
        <p:spPr bwMode="auto">
          <a:xfrm>
            <a:off x="5791200" y="304800"/>
            <a:ext cx="2778512" cy="495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467600" cy="65563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Зачем нужна технология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Веб-квест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1676400"/>
            <a:ext cx="7467600" cy="304800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 современным образованием стоит задача поиска новых видов и форм организации учебной деятельности. Обучение должно быть развивающим в плане развития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самостоятельного критического и творческого мышления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 этой целью многие учителя уже давно используют проектную технологию, привлекая ресурсы сети Интернет.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467600" cy="655638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Positions: Teacher &amp; students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14600" y="2590800"/>
            <a:ext cx="3581400" cy="1981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Teacher</a:t>
            </a:r>
          </a:p>
          <a:p>
            <a:pPr algn="ctr"/>
            <a:r>
              <a:rPr lang="en-US" b="1" dirty="0" smtClean="0"/>
              <a:t>(Moderator of process)</a:t>
            </a:r>
            <a:endParaRPr lang="ru-RU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 flipV="1">
            <a:off x="2133600" y="2438400"/>
            <a:ext cx="533400" cy="5334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5943600" y="2514600"/>
            <a:ext cx="609600" cy="457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2286000" y="4343400"/>
            <a:ext cx="457200" cy="685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 flipV="1">
            <a:off x="5638800" y="4495800"/>
            <a:ext cx="533400" cy="5334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609600" y="5029200"/>
            <a:ext cx="1981200" cy="10668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Reporters</a:t>
            </a:r>
            <a:endParaRPr lang="ru-RU" b="1" dirty="0"/>
          </a:p>
        </p:txBody>
      </p:sp>
      <p:sp>
        <p:nvSpPr>
          <p:cNvPr id="14" name="Овал 13"/>
          <p:cNvSpPr/>
          <p:nvPr/>
        </p:nvSpPr>
        <p:spPr>
          <a:xfrm>
            <a:off x="609600" y="1371600"/>
            <a:ext cx="1676400" cy="10668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Visitors</a:t>
            </a:r>
            <a:endParaRPr lang="ru-RU" b="1" dirty="0"/>
          </a:p>
        </p:txBody>
      </p:sp>
      <p:sp>
        <p:nvSpPr>
          <p:cNvPr id="15" name="Овал 14"/>
          <p:cNvSpPr/>
          <p:nvPr/>
        </p:nvSpPr>
        <p:spPr>
          <a:xfrm>
            <a:off x="5562600" y="5029200"/>
            <a:ext cx="2057400" cy="10668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Groups of active</a:t>
            </a:r>
            <a:endParaRPr lang="ru-RU" b="1" dirty="0"/>
          </a:p>
        </p:txBody>
      </p:sp>
      <p:sp>
        <p:nvSpPr>
          <p:cNvPr id="16" name="Овал 15"/>
          <p:cNvSpPr/>
          <p:nvPr/>
        </p:nvSpPr>
        <p:spPr>
          <a:xfrm>
            <a:off x="6096000" y="1219200"/>
            <a:ext cx="1905000" cy="1219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Experts &amp;</a:t>
            </a:r>
          </a:p>
          <a:p>
            <a:pPr algn="ctr"/>
            <a:r>
              <a:rPr lang="en-US" b="1" dirty="0" smtClean="0"/>
              <a:t>Senior expert</a:t>
            </a:r>
            <a:endParaRPr lang="ru-RU" b="1" dirty="0"/>
          </a:p>
        </p:txBody>
      </p:sp>
      <p:sp>
        <p:nvSpPr>
          <p:cNvPr id="17" name="Правая фигурная скобка 16"/>
          <p:cNvSpPr/>
          <p:nvPr/>
        </p:nvSpPr>
        <p:spPr>
          <a:xfrm>
            <a:off x="6705600" y="2819400"/>
            <a:ext cx="381000" cy="1981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162800" y="2819400"/>
            <a:ext cx="1524000" cy="2209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 Useful knowledge product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304800" y="3048000"/>
            <a:ext cx="2133600" cy="1371600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Information</a:t>
            </a:r>
            <a:endParaRPr lang="ru-RU" b="1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467600" cy="70328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285860"/>
            <a:ext cx="7467600" cy="114300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–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анализ самими учащимися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стадий подготовки и реализации проекта, его представления.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85720" y="2571744"/>
            <a:ext cx="1571636" cy="150019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Этапы рефлексии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928794" y="3357562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357422" y="2714620"/>
            <a:ext cx="1428760" cy="12858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трудностей и проблем в работе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00694" y="2714620"/>
            <a:ext cx="1285884" cy="12858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Выявление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слабых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сторон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00496" y="2714620"/>
            <a:ext cx="1285884" cy="12858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Оценка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вклада подгрупп и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отдельных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участников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00892" y="2714620"/>
            <a:ext cx="1500198" cy="12858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Обсуждение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путей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эффективной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реализации проекта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>
            <a:stCxn id="7" idx="3"/>
            <a:endCxn id="9" idx="1"/>
          </p:cNvCxnSpPr>
          <p:nvPr/>
        </p:nvCxnSpPr>
        <p:spPr>
          <a:xfrm>
            <a:off x="3786182" y="3357562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286380" y="3357562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786578" y="3357562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авая фигурная скобка 18"/>
          <p:cNvSpPr/>
          <p:nvPr/>
        </p:nvSpPr>
        <p:spPr>
          <a:xfrm rot="5400000">
            <a:off x="4964909" y="1535893"/>
            <a:ext cx="928694" cy="614366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071934" y="5214950"/>
            <a:ext cx="2928958" cy="114300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Следует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составить  вопросы для дискуссии в ходе рефлексии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467600" cy="65563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Практическая значимость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Использование технологии Веб-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квеста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уроках английского языка позволяет решать целый ряд дидактических задач: формировать навыки просмотрового чтения и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чтения с целью извлечения информации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развивать умения письменной речи учеников; пополнять словарный запас обучающихся; формировать устойчивую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мотивацию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 изучению английского языка, расширять кругозор учеников. Он уходит от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виртуального общения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которое никогда не заменит ему опыт живого общения с людьми, когда приходится контролировать свои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эмоции, мысли, действия; считаться с мнением других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Умение общения, навыки коммуникабельного поведения – вот большой дефицит для некоторой части сегодняшних молодых людей.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808038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Work Breakdown Structure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работы, пакеты работ, обеспечивающие достижение подцелей (частных целей) проекта;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Проверить, все ли цели будут достигнуты в результате реализации проекта;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удобную, соответствующую целям проекта структуру отчетности;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на соответствующем уровне детализации плана вехи (ключевые результаты), которые должны стать контрольными точками по проекту;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Распределить ответственность за достижение целей проекта между его исполнителями и тем самым гарантировать, что все работы по проекту имеют ответственных и не выпадут из поля зрения;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Обеспечить членам команды понимание общих целей и задач по проекту.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7467600" cy="655638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Aggregation</a:t>
            </a:r>
            <a:r>
              <a:rPr lang="en-US" b="1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8194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Постановка задачи календарного планирования;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Построение модели операции;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Идеальное агрегирование;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Методы приближенного агрегирования линейных моделей.</a:t>
            </a:r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467600" cy="73183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заданий для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веб-квестов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Задания на пересказ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Компиляционные задания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Журналистские задания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Конструкторский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веб-квест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Творческие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веб-квесты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Веб-квесты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решению спорных проблем 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Убеждающий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веб-квест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Аналитический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веб-квест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Научные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веб-квесты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Детектив, головоломка, таинственная история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467600" cy="73183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Направления (ситуация)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7467600" cy="4949952"/>
          </a:xfrm>
        </p:spPr>
        <p:txBody>
          <a:bodyPr/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ru-RU" dirty="0" smtClean="0"/>
              <a:t>Путешествие в страну ковбоев и индейцев </a:t>
            </a:r>
            <a:r>
              <a:rPr lang="ru-RU" i="1" dirty="0" smtClean="0"/>
              <a:t>(Историческая и политическая справка, географическое расположение страны, персоналии) – </a:t>
            </a:r>
            <a:r>
              <a:rPr lang="ru-RU" dirty="0" smtClean="0">
                <a:solidFill>
                  <a:srgbClr val="C00000"/>
                </a:solidFill>
              </a:rPr>
              <a:t>журналистский </a:t>
            </a:r>
            <a:r>
              <a:rPr lang="ru-RU" dirty="0" err="1" smtClean="0">
                <a:solidFill>
                  <a:srgbClr val="C00000"/>
                </a:solidFill>
              </a:rPr>
              <a:t>Веб-квест</a:t>
            </a:r>
            <a:r>
              <a:rPr lang="ru-RU" i="1" dirty="0" smtClean="0">
                <a:solidFill>
                  <a:srgbClr val="C00000"/>
                </a:solidFill>
              </a:rPr>
              <a:t>.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dirty="0" smtClean="0"/>
              <a:t>Расследование Шерлока Холмса и доктора Ватсона </a:t>
            </a:r>
            <a:r>
              <a:rPr lang="ru-RU" i="1" dirty="0" smtClean="0"/>
              <a:t>(Таинственное появление Собаки </a:t>
            </a:r>
            <a:r>
              <a:rPr lang="ru-RU" i="1" dirty="0" err="1" smtClean="0"/>
              <a:t>Баскервилей</a:t>
            </a:r>
            <a:r>
              <a:rPr lang="ru-RU" i="1" dirty="0" smtClean="0"/>
              <a:t>) – </a:t>
            </a:r>
            <a:r>
              <a:rPr lang="ru-RU" dirty="0" err="1" smtClean="0">
                <a:solidFill>
                  <a:srgbClr val="C00000"/>
                </a:solidFill>
              </a:rPr>
              <a:t>Веб-квест</a:t>
            </a:r>
            <a:r>
              <a:rPr lang="ru-RU" dirty="0" smtClean="0">
                <a:solidFill>
                  <a:srgbClr val="C00000"/>
                </a:solidFill>
              </a:rPr>
              <a:t> по решению спорных проблем</a:t>
            </a:r>
            <a:r>
              <a:rPr lang="ru-RU" i="1" dirty="0" smtClean="0">
                <a:solidFill>
                  <a:srgbClr val="C00000"/>
                </a:solidFill>
              </a:rPr>
              <a:t>.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i="1" dirty="0" smtClean="0"/>
              <a:t>«</a:t>
            </a:r>
            <a:r>
              <a:rPr lang="en-US" i="1" dirty="0" smtClean="0"/>
              <a:t>What will I be when I graduate from the university?</a:t>
            </a:r>
            <a:r>
              <a:rPr lang="ru-RU" i="1" dirty="0" smtClean="0"/>
              <a:t>»</a:t>
            </a:r>
            <a:r>
              <a:rPr lang="ru-RU" dirty="0" smtClean="0"/>
              <a:t> </a:t>
            </a:r>
            <a:r>
              <a:rPr lang="ru-RU" i="1" dirty="0" smtClean="0"/>
              <a:t>– </a:t>
            </a:r>
            <a:r>
              <a:rPr lang="ru-RU" dirty="0" err="1" smtClean="0">
                <a:solidFill>
                  <a:srgbClr val="C00000"/>
                </a:solidFill>
              </a:rPr>
              <a:t>Веб-квесты</a:t>
            </a:r>
            <a:r>
              <a:rPr lang="ru-RU" dirty="0" smtClean="0">
                <a:solidFill>
                  <a:srgbClr val="C00000"/>
                </a:solidFill>
              </a:rPr>
              <a:t>, ориентированные на самопознание.</a:t>
            </a:r>
            <a:endParaRPr lang="ru-RU" i="1" dirty="0" smtClean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ru-RU" i="1" dirty="0" smtClean="0"/>
          </a:p>
          <a:p>
            <a:pPr marL="457200" indent="-457200">
              <a:buNone/>
            </a:pPr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80803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Интернет-ресурсы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5178552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en-US" dirty="0" smtClean="0"/>
              <a:t>Travel channels (Expedia)</a:t>
            </a:r>
          </a:p>
          <a:p>
            <a:pPr marL="457200" indent="-457200">
              <a:buAutoNum type="arabicPeriod"/>
            </a:pPr>
            <a:r>
              <a:rPr lang="en-US" dirty="0" smtClean="0"/>
              <a:t>American &amp; British Blogs (Day in my life in London)</a:t>
            </a:r>
          </a:p>
          <a:p>
            <a:pPr marL="457200" indent="-457200">
              <a:buAutoNum type="arabicPeriod"/>
            </a:pPr>
            <a:r>
              <a:rPr lang="en-US" dirty="0" smtClean="0"/>
              <a:t>Historical channels (Timeline – World History Documentaries)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Studying blogs &amp; channels: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BBC learning English;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Learn English with EnglishClass101.com</a:t>
            </a:r>
            <a:r>
              <a:rPr lang="ru-RU" dirty="0" smtClean="0"/>
              <a:t>;</a:t>
            </a:r>
            <a:endParaRPr lang="en-US" b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Everyday English (Grammarly.com)</a:t>
            </a:r>
            <a:r>
              <a:rPr lang="ru-RU" dirty="0" smtClean="0"/>
              <a:t>;</a:t>
            </a:r>
            <a:r>
              <a:rPr lang="en-US" dirty="0" smtClean="0"/>
              <a:t>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Professional English Vocabulary: Meetings</a:t>
            </a:r>
            <a:r>
              <a:rPr lang="ru-RU" dirty="0" smtClean="0"/>
              <a:t>;</a:t>
            </a: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Classroom English (</a:t>
            </a:r>
            <a:r>
              <a:rPr lang="en-US" dirty="0" smtClean="0">
                <a:hlinkClick r:id="rId2"/>
              </a:rPr>
              <a:t>www.engvid.com</a:t>
            </a:r>
            <a:r>
              <a:rPr lang="en-US" dirty="0" smtClean="0"/>
              <a:t>)</a:t>
            </a:r>
            <a:r>
              <a:rPr lang="ru-RU" dirty="0" smtClean="0"/>
              <a:t>;</a:t>
            </a: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60 Tips: Best classroom techniques for teachers of English</a:t>
            </a:r>
          </a:p>
          <a:p>
            <a:pPr marL="457200" indent="-457200">
              <a:buFont typeface="Arial" pitchFamily="34" charset="0"/>
              <a:buChar char="•"/>
            </a:pP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Ноут\Desktop\Screenshot (3).png"/>
          <p:cNvPicPr>
            <a:picLocks noChangeAspect="1" noChangeArrowheads="1"/>
          </p:cNvPicPr>
          <p:nvPr/>
        </p:nvPicPr>
        <p:blipFill>
          <a:blip r:embed="rId2" cstate="print"/>
          <a:srcRect l="2994" r="1186" b="2941"/>
          <a:stretch>
            <a:fillRect/>
          </a:stretch>
        </p:blipFill>
        <p:spPr bwMode="auto">
          <a:xfrm>
            <a:off x="1981200" y="2667000"/>
            <a:ext cx="5696317" cy="3657600"/>
          </a:xfrm>
          <a:prstGeom prst="rect">
            <a:avLst/>
          </a:prstGeom>
          <a:noFill/>
        </p:spPr>
      </p:pic>
      <p:pic>
        <p:nvPicPr>
          <p:cNvPr id="2050" name="Picture 2" descr="C:\Users\Ноут\Desktop\Screenshot (2).png"/>
          <p:cNvPicPr>
            <a:picLocks noChangeAspect="1" noChangeArrowheads="1"/>
          </p:cNvPicPr>
          <p:nvPr/>
        </p:nvPicPr>
        <p:blipFill>
          <a:blip r:embed="rId3" cstate="print"/>
          <a:srcRect r="3087"/>
          <a:stretch>
            <a:fillRect/>
          </a:stretch>
        </p:blipFill>
        <p:spPr bwMode="auto">
          <a:xfrm>
            <a:off x="228600" y="228600"/>
            <a:ext cx="5638800" cy="39290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623</TotalTime>
  <Words>485</Words>
  <Application>Microsoft Office PowerPoint</Application>
  <PresentationFormat>Экран (4:3)</PresentationFormat>
  <Paragraphs>100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Эркер</vt:lpstr>
      <vt:lpstr>«Как создать web quest для урока английского языка. Из опыта работы учителя»</vt:lpstr>
      <vt:lpstr>Зачем нужна технология Веб-квест</vt:lpstr>
      <vt:lpstr>Практическая значимость</vt:lpstr>
      <vt:lpstr>Work Breakdown Structure </vt:lpstr>
      <vt:lpstr>Aggregation </vt:lpstr>
      <vt:lpstr>Виды заданий для веб-квестов</vt:lpstr>
      <vt:lpstr>Направления (ситуация)</vt:lpstr>
      <vt:lpstr>Интернет-ресурсы</vt:lpstr>
      <vt:lpstr>Слайд 9</vt:lpstr>
      <vt:lpstr>Слайд 10</vt:lpstr>
      <vt:lpstr>Слайд 11</vt:lpstr>
      <vt:lpstr>Discussion club «Last week in the U.S.»</vt:lpstr>
      <vt:lpstr>Задания для участников проекта</vt:lpstr>
      <vt:lpstr>True or False</vt:lpstr>
      <vt:lpstr>Match</vt:lpstr>
      <vt:lpstr>Web-quest «Places of Interest in the USA»</vt:lpstr>
      <vt:lpstr>Опытная модель создание проекта</vt:lpstr>
      <vt:lpstr>Кругозор ученика и учителя</vt:lpstr>
      <vt:lpstr>Слайд 19</vt:lpstr>
      <vt:lpstr>Positions: Teacher &amp; students</vt:lpstr>
      <vt:lpstr>Рефлексия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49</cp:revision>
  <dcterms:modified xsi:type="dcterms:W3CDTF">2018-06-18T22:23:02Z</dcterms:modified>
</cp:coreProperties>
</file>