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sldIdLst>
    <p:sldId id="256" r:id="rId3"/>
    <p:sldId id="300" r:id="rId4"/>
    <p:sldId id="298" r:id="rId5"/>
    <p:sldId id="299" r:id="rId6"/>
    <p:sldId id="263" r:id="rId7"/>
    <p:sldId id="262" r:id="rId8"/>
    <p:sldId id="264" r:id="rId9"/>
    <p:sldId id="261" r:id="rId10"/>
    <p:sldId id="266" r:id="rId11"/>
    <p:sldId id="275" r:id="rId12"/>
    <p:sldId id="276" r:id="rId13"/>
    <p:sldId id="267" r:id="rId14"/>
    <p:sldId id="277" r:id="rId15"/>
    <p:sldId id="278" r:id="rId16"/>
    <p:sldId id="279" r:id="rId17"/>
    <p:sldId id="269" r:id="rId18"/>
    <p:sldId id="270" r:id="rId19"/>
    <p:sldId id="281" r:id="rId20"/>
    <p:sldId id="301" r:id="rId21"/>
    <p:sldId id="302" r:id="rId22"/>
    <p:sldId id="283" r:id="rId23"/>
    <p:sldId id="285" r:id="rId24"/>
    <p:sldId id="287" r:id="rId25"/>
    <p:sldId id="303" r:id="rId26"/>
    <p:sldId id="304" r:id="rId27"/>
    <p:sldId id="292" r:id="rId28"/>
    <p:sldId id="306" r:id="rId29"/>
    <p:sldId id="274" r:id="rId30"/>
    <p:sldId id="289" r:id="rId31"/>
    <p:sldId id="305" r:id="rId32"/>
    <p:sldId id="273" r:id="rId33"/>
    <p:sldId id="307" r:id="rId34"/>
    <p:sldId id="294" r:id="rId35"/>
    <p:sldId id="293" r:id="rId36"/>
    <p:sldId id="295" r:id="rId37"/>
    <p:sldId id="296" r:id="rId38"/>
    <p:sldId id="308" r:id="rId39"/>
    <p:sldId id="309" r:id="rId40"/>
    <p:sldId id="310" r:id="rId41"/>
    <p:sldId id="311" r:id="rId42"/>
    <p:sldId id="343" r:id="rId43"/>
    <p:sldId id="320" r:id="rId44"/>
    <p:sldId id="321" r:id="rId45"/>
    <p:sldId id="324" r:id="rId46"/>
    <p:sldId id="344" r:id="rId47"/>
    <p:sldId id="345" r:id="rId48"/>
    <p:sldId id="326" r:id="rId49"/>
    <p:sldId id="312" r:id="rId50"/>
    <p:sldId id="297" r:id="rId51"/>
    <p:sldId id="346" r:id="rId52"/>
    <p:sldId id="347" r:id="rId53"/>
    <p:sldId id="342" r:id="rId54"/>
    <p:sldId id="291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327576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13176"/>
            <a:ext cx="3643278" cy="115212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292C-C09D-4A23-835B-71E31BE71154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0DB7-EBE6-4458-A893-21BE3B034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7C292C-C09D-4A23-835B-71E31BE71154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FE0DB7-EBE6-4458-A893-21BE3B034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7C292C-C09D-4A23-835B-71E31BE71154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FE0DB7-EBE6-4458-A893-21BE3B034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292C-C09D-4A23-835B-71E31BE71154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0DB7-EBE6-4458-A893-21BE3B034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Элегантный абстрактный\ElegantSlid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260350"/>
            <a:ext cx="7488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557338"/>
            <a:ext cx="74993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-31750" y="6638925"/>
            <a:ext cx="1335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>
                <a:solidFill>
                  <a:schemeClr val="bg1"/>
                </a:solidFill>
                <a:latin typeface="Baskerville Old Face" pitchFamily="18" charset="0"/>
              </a:rPr>
              <a:t>ProPowerPoint.Ru</a:t>
            </a:r>
            <a:endParaRPr lang="ru-RU" sz="120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44BA5-C5CD-40B8-A603-8E6F03B0E240}" type="datetimeFigureOut">
              <a:rPr lang="ru-RU" smtClean="0"/>
              <a:pPr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72DDC-F814-4A04-97F4-9911DFAF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hteachers.ru/" TargetMode="External"/><Relationship Id="rId2" Type="http://schemas.openxmlformats.org/officeDocument/2006/relationships/hyperlink" Target="http://www.titul.ru/central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lishteachers.ru/shop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6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5301208"/>
            <a:ext cx="3736504" cy="1464568"/>
          </a:xfrm>
        </p:spPr>
        <p:txBody>
          <a:bodyPr>
            <a:normAutofit/>
          </a:bodyPr>
          <a:lstStyle/>
          <a:p>
            <a:pPr algn="r">
              <a:buClr>
                <a:schemeClr val="accent3"/>
              </a:buClr>
              <a:defRPr/>
            </a:pPr>
            <a:r>
              <a:rPr lang="ru-RU" sz="2100" u="sng" dirty="0">
                <a:solidFill>
                  <a:srgbClr val="0070C0"/>
                </a:solidFill>
              </a:rPr>
              <a:t>Буров Илья Михайлович</a:t>
            </a:r>
            <a:r>
              <a:rPr lang="ru-RU" sz="2100" dirty="0">
                <a:solidFill>
                  <a:srgbClr val="0070C0"/>
                </a:solidFill>
              </a:rPr>
              <a:t>, </a:t>
            </a:r>
          </a:p>
          <a:p>
            <a:pPr algn="r">
              <a:buClr>
                <a:schemeClr val="accent3"/>
              </a:buClr>
              <a:defRPr/>
            </a:pPr>
            <a:r>
              <a:rPr lang="ru-RU" sz="1700" dirty="0">
                <a:solidFill>
                  <a:srgbClr val="0070C0"/>
                </a:solidFill>
              </a:rPr>
              <a:t>ведущий методист издательства «Титул», </a:t>
            </a:r>
          </a:p>
          <a:p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052736"/>
            <a:ext cx="8784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/>
              <a:t>Практические приемы работы в разноуровневой группе во 2-11 классах в обучении английскому языку 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429000"/>
            <a:ext cx="1656184" cy="1007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91880" y="1556792"/>
            <a:ext cx="503015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2489" t="5556" b="8333"/>
          <a:stretch>
            <a:fillRect/>
          </a:stretch>
        </p:blipFill>
        <p:spPr bwMode="auto">
          <a:xfrm>
            <a:off x="4644009" y="0"/>
            <a:ext cx="4499992" cy="6062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348880"/>
            <a:ext cx="3024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Stand up if you are the person who…. </a:t>
            </a:r>
          </a:p>
          <a:p>
            <a:endParaRPr lang="ru-RU" sz="2000" dirty="0"/>
          </a:p>
          <a:p>
            <a:pPr>
              <a:buFontTx/>
              <a:buChar char="-"/>
            </a:pPr>
            <a:r>
              <a:rPr lang="en-US" sz="2000" dirty="0"/>
              <a:t>likes wearing stone-washed jeans? (what does it look like?)</a:t>
            </a:r>
          </a:p>
          <a:p>
            <a:endParaRPr lang="ru-RU" sz="2000" dirty="0"/>
          </a:p>
          <a:p>
            <a:pPr>
              <a:buFontTx/>
              <a:buChar char="-"/>
            </a:pPr>
            <a:r>
              <a:rPr lang="en-US" sz="2000" dirty="0"/>
              <a:t>knows the difference between baggy jeans and flared jeans?</a:t>
            </a:r>
          </a:p>
          <a:p>
            <a:r>
              <a:rPr lang="en-US" sz="2000" dirty="0"/>
              <a:t> </a:t>
            </a:r>
          </a:p>
          <a:p>
            <a:pPr>
              <a:buFontTx/>
              <a:buChar char="-"/>
            </a:pPr>
            <a:r>
              <a:rPr lang="en-US" sz="2000" dirty="0"/>
              <a:t>wants to be a gold miner? </a:t>
            </a:r>
            <a:endParaRPr lang="ru-RU" sz="2400" dirty="0"/>
          </a:p>
        </p:txBody>
      </p:sp>
      <p:pic>
        <p:nvPicPr>
          <p:cNvPr id="1028" name="Picture 4" descr="https://www.englishteachers.ru/uploadedfiles/waresimgs/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"/>
            <a:ext cx="1731154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“Take off - Touch Down” </a:t>
            </a:r>
            <a:r>
              <a:rPr lang="ru-RU" dirty="0"/>
              <a:t>развивает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личностные УУД, </a:t>
            </a:r>
            <a:r>
              <a:rPr lang="ru-RU" dirty="0"/>
              <a:t>так как способствует самоопределению и мотивации учения,  чтобы не стать объектом обучения, не понимающим смысл задаваемых вопросов; </a:t>
            </a:r>
            <a:r>
              <a:rPr lang="ru-RU" dirty="0" err="1"/>
              <a:t>смыслообразованию</a:t>
            </a:r>
            <a:r>
              <a:rPr lang="ru-RU" dirty="0"/>
              <a:t> , развивает умение находить ответ на учение и оценивание усваиваемого содержания;</a:t>
            </a:r>
          </a:p>
          <a:p>
            <a:pPr lvl="0"/>
            <a:r>
              <a:rPr lang="ru-RU" b="1" dirty="0"/>
              <a:t>познавательные, </a:t>
            </a:r>
            <a:r>
              <a:rPr lang="ru-RU" dirty="0"/>
              <a:t> так как способствует поиску и выделению информации и построению логической цепи рассуждений;</a:t>
            </a:r>
          </a:p>
          <a:p>
            <a:pPr lvl="0"/>
            <a:r>
              <a:rPr lang="ru-RU" b="1" dirty="0"/>
              <a:t>коммуникативные</a:t>
            </a:r>
            <a:r>
              <a:rPr lang="ru-RU" dirty="0"/>
              <a:t>,  так как способствует восприятию иноязычной речи на слух; определению функций участников и оценке действий партнёров; </a:t>
            </a:r>
          </a:p>
          <a:p>
            <a:pPr lvl="0"/>
            <a:r>
              <a:rPr lang="ru-RU" b="1" dirty="0"/>
              <a:t>регулятивные</a:t>
            </a:r>
            <a:r>
              <a:rPr lang="ru-RU" dirty="0"/>
              <a:t>,  так как развивает самоконтроль и приводят к пониманию того, что уже усвоено, а что еще подлежит усвоению; способствует обнаружению отклонений и отличий от эталона, оцениванию собственной учебной деятельности и деятельности одноклассников. 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sz="3600" dirty="0"/>
              <a:t>Внедрение </a:t>
            </a:r>
            <a:r>
              <a:rPr lang="ru-RU" sz="3600" dirty="0" err="1"/>
              <a:t>игротехники</a:t>
            </a:r>
            <a:r>
              <a:rPr lang="ru-RU" sz="3600" dirty="0"/>
              <a:t> в структуру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Игры, например:</a:t>
            </a:r>
          </a:p>
          <a:p>
            <a:r>
              <a:rPr lang="ru-RU" dirty="0"/>
              <a:t>«шаги»;</a:t>
            </a:r>
          </a:p>
          <a:p>
            <a:r>
              <a:rPr lang="ru-RU" dirty="0"/>
              <a:t>«адрес электронной почты»;</a:t>
            </a:r>
          </a:p>
          <a:p>
            <a:r>
              <a:rPr lang="ru-RU" dirty="0"/>
              <a:t>«зашифрованное слово».</a:t>
            </a:r>
          </a:p>
          <a:p>
            <a:endParaRPr lang="ru-RU" dirty="0"/>
          </a:p>
          <a:p>
            <a:pPr>
              <a:buNone/>
            </a:pPr>
            <a:endParaRPr lang="ru-RU" sz="2600" dirty="0"/>
          </a:p>
          <a:p>
            <a:pPr>
              <a:buNone/>
            </a:pPr>
            <a:r>
              <a:rPr lang="ru-RU" sz="1900" dirty="0"/>
              <a:t>*По материалам статьи Зотеевой Ольги Владимировны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Игра «Шаги»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/>
              <a:t>Ученики становятся у дальней стены классной комнаты. </a:t>
            </a:r>
          </a:p>
          <a:p>
            <a:pPr marL="514350" indent="-514350">
              <a:buAutoNum type="arabicPeriod"/>
            </a:pPr>
            <a:r>
              <a:rPr lang="ru-RU" dirty="0"/>
              <a:t>Учитель показывает написанные на доске слова.</a:t>
            </a:r>
          </a:p>
          <a:p>
            <a:pPr marL="514350" indent="-514350">
              <a:buAutoNum type="arabicPeriod"/>
            </a:pPr>
            <a:r>
              <a:rPr lang="ru-RU" dirty="0"/>
              <a:t> Учащиеся по очереди называют слова по буквам. </a:t>
            </a:r>
          </a:p>
          <a:p>
            <a:pPr marL="514350" indent="-514350">
              <a:buAutoNum type="arabicPeriod"/>
            </a:pPr>
            <a:r>
              <a:rPr lang="ru-RU" dirty="0"/>
              <a:t>Если верно, то делается шаг вперед.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3600" dirty="0"/>
              <a:t>Игра «адрес электронной почты»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Можно предложить ученикам продиктовать</a:t>
            </a:r>
          </a:p>
          <a:p>
            <a:r>
              <a:rPr lang="ru-RU" dirty="0"/>
              <a:t>свой электронный адрес,</a:t>
            </a:r>
          </a:p>
          <a:p>
            <a:r>
              <a:rPr lang="ru-RU" dirty="0"/>
              <a:t>адрес школы - почтовый или сайта в Интернете,</a:t>
            </a:r>
          </a:p>
          <a:p>
            <a:r>
              <a:rPr lang="ru-RU" dirty="0"/>
              <a:t>адреса реальных сайтов, например:</a:t>
            </a:r>
          </a:p>
          <a:p>
            <a:r>
              <a:rPr lang="en-US" u="sng" dirty="0">
                <a:hlinkClick r:id="rId2"/>
              </a:rPr>
              <a:t>http://www.titul.ru/central/</a:t>
            </a:r>
            <a:endParaRPr lang="en-US" u="sng" dirty="0"/>
          </a:p>
          <a:p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englishteachers.ru</a:t>
            </a:r>
            <a:r>
              <a:rPr lang="en-US" u="sng" dirty="0"/>
              <a:t> </a:t>
            </a:r>
            <a:endParaRPr lang="ru-RU" dirty="0"/>
          </a:p>
          <a:p>
            <a:pPr>
              <a:buNone/>
            </a:pPr>
            <a:r>
              <a:rPr lang="ru-RU" dirty="0"/>
              <a:t>Один диктует – второй записывает на доске.</a:t>
            </a:r>
          </a:p>
        </p:txBody>
      </p:sp>
      <p:pic>
        <p:nvPicPr>
          <p:cNvPr id="34818" name="Picture 2" descr="C:\Documents and Settings\bim\Рабочий стол\вебинары Буров И.М\Применение современных пед. технологий в разноуровневой группе\M4_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144374"/>
            <a:ext cx="3888432" cy="5417366"/>
          </a:xfrm>
          <a:prstGeom prst="rect">
            <a:avLst/>
          </a:prstGeom>
          <a:noFill/>
        </p:spPr>
      </p:pic>
      <p:pic>
        <p:nvPicPr>
          <p:cNvPr id="6" name="Picture 4" descr="https://www.englishteachers.ru/uploadedfiles/waresimgs/1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1141377" cy="1556791"/>
          </a:xfrm>
          <a:prstGeom prst="rect">
            <a:avLst/>
          </a:prstGeom>
          <a:noFill/>
        </p:spPr>
      </p:pic>
      <p:pic>
        <p:nvPicPr>
          <p:cNvPr id="7" name="Picture 2" descr="C:\Documents and Settings\bim\Рабочий стол\вебинары Буров И.М\Применение современных пед. технологий в разноуровневой группе\M4_8.jpg"/>
          <p:cNvPicPr>
            <a:picLocks noChangeAspect="1" noChangeArrowheads="1"/>
          </p:cNvPicPr>
          <p:nvPr/>
        </p:nvPicPr>
        <p:blipFill>
          <a:blip r:embed="rId4" cstate="print"/>
          <a:srcRect b="45503"/>
          <a:stretch>
            <a:fillRect/>
          </a:stretch>
        </p:blipFill>
        <p:spPr bwMode="auto">
          <a:xfrm>
            <a:off x="539552" y="1664090"/>
            <a:ext cx="6840760" cy="5193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«Зашифрованное слово»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Ученик получает зашифрованный список слов, где число обозначает порядковый номер буквы в алфавите. </a:t>
            </a:r>
            <a:r>
              <a:rPr lang="ru-RU" sz="2000" b="1" dirty="0"/>
              <a:t>Задача</a:t>
            </a:r>
            <a:r>
              <a:rPr lang="ru-RU" sz="2000" dirty="0"/>
              <a:t> - расшифровать слова быстро и правильно:</a:t>
            </a:r>
          </a:p>
          <a:p>
            <a:pPr>
              <a:buNone/>
            </a:pPr>
            <a:r>
              <a:rPr lang="ru-RU" dirty="0"/>
              <a:t>11.14.15.23. – </a:t>
            </a:r>
            <a:endParaRPr lang="en-US" dirty="0"/>
          </a:p>
          <a:p>
            <a:pPr>
              <a:buNone/>
            </a:pPr>
            <a:r>
              <a:rPr lang="en-US" dirty="0"/>
              <a:t>know</a:t>
            </a:r>
          </a:p>
          <a:p>
            <a:pPr>
              <a:buNone/>
            </a:pPr>
            <a:r>
              <a:rPr lang="en-US" dirty="0"/>
              <a:t>15.18.7.1.14.9.26.5. </a:t>
            </a:r>
            <a:r>
              <a:rPr lang="ru-RU" dirty="0"/>
              <a:t>– </a:t>
            </a:r>
            <a:endParaRPr lang="en-US" dirty="0"/>
          </a:p>
          <a:p>
            <a:pPr>
              <a:buNone/>
            </a:pPr>
            <a:r>
              <a:rPr lang="en-US" dirty="0"/>
              <a:t>organize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78286"/>
            <a:ext cx="4104456" cy="5485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5059" t="2886" r="5467" b="63394"/>
          <a:stretch>
            <a:fillRect/>
          </a:stretch>
        </p:blipFill>
        <p:spPr bwMode="auto">
          <a:xfrm>
            <a:off x="4139952" y="1124744"/>
            <a:ext cx="4988714" cy="2445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7" name="Picture 5" descr="https://www.englishteachers.ru/uploadedfiles/waresimgs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168" cy="1965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Обучение в сотрудничестве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/>
              <a:t>Отличительные особенности:</a:t>
            </a:r>
          </a:p>
          <a:p>
            <a:pPr>
              <a:buNone/>
            </a:pPr>
            <a:endParaRPr lang="ru-RU" sz="2800" dirty="0"/>
          </a:p>
          <a:p>
            <a:r>
              <a:rPr lang="ru-RU" dirty="0"/>
              <a:t>взаимозависимость членов группы;</a:t>
            </a:r>
          </a:p>
          <a:p>
            <a:pPr>
              <a:buNone/>
            </a:pPr>
            <a:endParaRPr lang="ru-RU" sz="2800" dirty="0"/>
          </a:p>
          <a:p>
            <a:r>
              <a:rPr lang="ru-RU" dirty="0"/>
              <a:t>личная ответственность каждого члена группы за собственные успехи и успехи своих товарищей;</a:t>
            </a:r>
          </a:p>
          <a:p>
            <a:pPr>
              <a:buNone/>
            </a:pPr>
            <a:endParaRPr lang="ru-RU" sz="2800" dirty="0"/>
          </a:p>
          <a:p>
            <a:r>
              <a:rPr lang="ru-RU" dirty="0"/>
              <a:t>общая  оценка работы группы.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Обучение в сотрудничестве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Задача - создать условия для активной совместной учебной деятельности учащихся в разных учебных ситуациях.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Работа в </a:t>
            </a:r>
            <a:r>
              <a:rPr lang="ru-RU" sz="3000" dirty="0" err="1">
                <a:cs typeface="Times New Roman" pitchFamily="18" charset="0"/>
              </a:rPr>
              <a:t>микрогруппах</a:t>
            </a:r>
            <a:r>
              <a:rPr lang="ru-RU" sz="3000" dirty="0">
                <a:cs typeface="Times New Roman" pitchFamily="18" charset="0"/>
              </a:rPr>
              <a:t> (по 3-4 ученика) (в каждой группе есть и сильный, и слабый и средний ученик).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Одно общее задание.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Роли для выполнения этого задания дети распределяют сами либо с подсказки учителя.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Каждый ученик отвечает за результат и своей работы, и всей группы, оценивать можно и усилия учащихся, и личный прогресс каждого.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Оценка – одна на всю группу.</a:t>
            </a:r>
            <a:endParaRPr lang="en-US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30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3000" dirty="0">
                <a:cs typeface="Times New Roman" pitchFamily="18" charset="0"/>
              </a:rPr>
              <a:t> Учитель сам выбирает, кто из группы отчитается за задание.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Модели учебного взаимодействия: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«</a:t>
            </a:r>
            <a:r>
              <a:rPr lang="ru-RU" b="1" dirty="0"/>
              <a:t>Вертушка</a:t>
            </a:r>
            <a:r>
              <a:rPr lang="ru-RU" dirty="0"/>
              <a:t>» – состав группы 3 человека: «сильный», «средний» и «слабый»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Данная модель предполагает:</a:t>
            </a:r>
          </a:p>
          <a:p>
            <a:r>
              <a:rPr lang="ru-RU" dirty="0"/>
              <a:t>проговаривание;</a:t>
            </a:r>
          </a:p>
          <a:p>
            <a:r>
              <a:rPr lang="ru-RU" dirty="0"/>
              <a:t>объяснение;</a:t>
            </a:r>
          </a:p>
          <a:p>
            <a:r>
              <a:rPr lang="ru-RU" dirty="0"/>
              <a:t>текущий контроль со стороны группы.</a:t>
            </a:r>
            <a:endParaRPr lang="ru-RU" sz="2800" dirty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3451" y="1610570"/>
            <a:ext cx="5271732" cy="5126448"/>
          </a:xfrm>
          <a:prstGeom prst="rect">
            <a:avLst/>
          </a:prstGeom>
        </p:spPr>
      </p:pic>
      <p:pic>
        <p:nvPicPr>
          <p:cNvPr id="3" name="Рисунок 2" descr="Reader_9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118" y="1733194"/>
            <a:ext cx="1943419" cy="26680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3206" y="548680"/>
            <a:ext cx="8475260" cy="7768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Модель «Вертушка»</a:t>
            </a:r>
          </a:p>
        </p:txBody>
      </p:sp>
    </p:spTree>
    <p:extLst>
      <p:ext uri="{BB962C8B-B14F-4D97-AF65-F5344CB8AC3E}">
        <p14:creationId xmlns:p14="http://schemas.microsoft.com/office/powerpoint/2010/main" xmlns="" val="1703986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группы можно считать </a:t>
            </a:r>
            <a:r>
              <a:rPr lang="ru-RU" dirty="0" err="1"/>
              <a:t>разноуровневыми</a:t>
            </a:r>
            <a:r>
              <a:rPr lang="ru-RU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/>
              <a:t>Группы с разным уровнем подготовки учащихся;</a:t>
            </a:r>
          </a:p>
          <a:p>
            <a:r>
              <a:rPr lang="ru-RU" dirty="0"/>
              <a:t>Группы включающие учеников изучавших другой иностранный язык;</a:t>
            </a:r>
          </a:p>
          <a:p>
            <a:r>
              <a:rPr lang="ru-RU" dirty="0"/>
              <a:t>Группы, в которых учатся ученики с ОВЗ;</a:t>
            </a:r>
          </a:p>
          <a:p>
            <a:r>
              <a:rPr lang="ru-RU" dirty="0" err="1"/>
              <a:t>Класс-комплекты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eader_9_cover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118" y="1733194"/>
            <a:ext cx="1943419" cy="26680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3206" y="620688"/>
            <a:ext cx="8475260" cy="70487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Модель «Вертушка»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9072" y="1564090"/>
            <a:ext cx="6505749" cy="495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6635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Модель «Пила»</a:t>
            </a:r>
            <a:r>
              <a:rPr lang="ru-RU" dirty="0"/>
              <a:t> (</a:t>
            </a:r>
            <a:r>
              <a:rPr lang="ru-RU" dirty="0" err="1"/>
              <a:t>Jigsaw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Учебный материал делится учителем на фрагменты (логические или смысловые блоки). </a:t>
            </a:r>
          </a:p>
          <a:p>
            <a:r>
              <a:rPr lang="ru-RU" dirty="0"/>
              <a:t>Каждый член группы получает свой фрагмент.</a:t>
            </a:r>
          </a:p>
          <a:p>
            <a:r>
              <a:rPr lang="ru-RU" dirty="0"/>
              <a:t>Затем происходит встреча «экспертов» (по определенному фрагменту) из разных групп.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/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3600" b="1" dirty="0"/>
              <a:t>Модель «Пила»</a:t>
            </a:r>
            <a:r>
              <a:rPr lang="ru-RU" sz="3600" dirty="0"/>
              <a:t> (</a:t>
            </a:r>
            <a:r>
              <a:rPr lang="ru-RU" sz="3600" dirty="0" err="1"/>
              <a:t>Jigsaw</a:t>
            </a:r>
            <a:r>
              <a:rPr lang="ru-RU" sz="3600" dirty="0"/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688" y="1988840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2699792" y="2852936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411760" y="3717032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43608" y="3717032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55576" y="2780928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1403648" y="2492896"/>
            <a:ext cx="1152128" cy="1224136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5940152" y="2564904"/>
            <a:ext cx="1152128" cy="1224136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28184" y="2060848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8" name="Овал 17"/>
          <p:cNvSpPr/>
          <p:nvPr/>
        </p:nvSpPr>
        <p:spPr>
          <a:xfrm>
            <a:off x="7164288" y="2780928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876256" y="3717032"/>
            <a:ext cx="512440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580112" y="3717032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64088" y="2780928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115616" y="5229200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25" name="Овал 24"/>
          <p:cNvSpPr/>
          <p:nvPr/>
        </p:nvSpPr>
        <p:spPr>
          <a:xfrm>
            <a:off x="1979712" y="5229200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1403648" y="4869160"/>
            <a:ext cx="792088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низ стрелка 26"/>
          <p:cNvSpPr/>
          <p:nvPr/>
        </p:nvSpPr>
        <p:spPr>
          <a:xfrm>
            <a:off x="1403648" y="5733256"/>
            <a:ext cx="792088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779912" y="5229200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644008" y="5229200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6732240" y="4869160"/>
            <a:ext cx="792088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низ стрелка 31"/>
          <p:cNvSpPr/>
          <p:nvPr/>
        </p:nvSpPr>
        <p:spPr>
          <a:xfrm>
            <a:off x="4067944" y="5661248"/>
            <a:ext cx="792088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372200" y="5229200"/>
            <a:ext cx="504056" cy="4320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308304" y="5229200"/>
            <a:ext cx="504056" cy="43204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4139952" y="4869160"/>
            <a:ext cx="792088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низ стрелка 35"/>
          <p:cNvSpPr/>
          <p:nvPr/>
        </p:nvSpPr>
        <p:spPr>
          <a:xfrm>
            <a:off x="6732240" y="5661248"/>
            <a:ext cx="792088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Модель «Пила»</a:t>
            </a:r>
            <a:endParaRPr lang="ru-RU" dirty="0"/>
          </a:p>
        </p:txBody>
      </p:sp>
      <p:pic>
        <p:nvPicPr>
          <p:cNvPr id="419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65199" y="1600200"/>
            <a:ext cx="321360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t="19146" b="51497"/>
          <a:stretch>
            <a:fillRect/>
          </a:stretch>
        </p:blipFill>
        <p:spPr bwMode="auto">
          <a:xfrm>
            <a:off x="467544" y="2492896"/>
            <a:ext cx="731473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0575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Модель «Пила»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64" y="755650"/>
            <a:ext cx="8820472" cy="612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Y:\Titul-OKT\Конобеев\Страницы учебников для вебинаров и презентаций\HEru\HEru4\HEru4SB1.jp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6823" y="-35067"/>
            <a:ext cx="1449613" cy="1990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135" y="271818"/>
            <a:ext cx="6449429" cy="3262952"/>
          </a:xfrm>
          <a:prstGeom prst="rect">
            <a:avLst/>
          </a:prstGeom>
        </p:spPr>
      </p:pic>
      <p:pic>
        <p:nvPicPr>
          <p:cNvPr id="3" name="Рисунок 2" descr="Reader_7_8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9757" y="354843"/>
            <a:ext cx="1943419" cy="26680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1707" y="3904823"/>
            <a:ext cx="6882293" cy="231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0752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Ролевые игры проблемной направленности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dirty="0"/>
              <a:t>В отличие от дискуссии, учащиеся </a:t>
            </a:r>
            <a:r>
              <a:rPr lang="ru-RU" sz="4400" b="1" dirty="0"/>
              <a:t>«проживают» ситуацию</a:t>
            </a:r>
            <a:r>
              <a:rPr lang="ru-RU" sz="4400" dirty="0"/>
              <a:t>, принимая на себя </a:t>
            </a:r>
            <a:r>
              <a:rPr lang="ru-RU" sz="4400" b="1" dirty="0"/>
              <a:t>роли </a:t>
            </a:r>
            <a:r>
              <a:rPr lang="ru-RU" sz="4400" dirty="0"/>
              <a:t>персонажей, попавших в эту ситуацию.</a:t>
            </a:r>
          </a:p>
          <a:p>
            <a:endParaRPr lang="ru-RU" sz="3600" dirty="0"/>
          </a:p>
          <a:p>
            <a:pPr>
              <a:buNone/>
            </a:pPr>
            <a:r>
              <a:rPr lang="ru-RU" sz="4400" b="1" dirty="0"/>
              <a:t>В задании должны присутствовать:</a:t>
            </a:r>
          </a:p>
          <a:p>
            <a:endParaRPr lang="ru-RU" sz="3600" dirty="0"/>
          </a:p>
          <a:p>
            <a:r>
              <a:rPr lang="ru-RU" sz="3600" dirty="0"/>
              <a:t>Проблемная ситуация;</a:t>
            </a:r>
          </a:p>
          <a:p>
            <a:endParaRPr lang="ru-RU" sz="3600" dirty="0"/>
          </a:p>
          <a:p>
            <a:r>
              <a:rPr lang="ru-RU" sz="3600" dirty="0"/>
              <a:t>Наличие и распределение ролей (легенды ролей);</a:t>
            </a:r>
          </a:p>
          <a:p>
            <a:endParaRPr lang="ru-RU" sz="3600" dirty="0"/>
          </a:p>
          <a:p>
            <a:r>
              <a:rPr lang="ru-RU" sz="3600" dirty="0"/>
              <a:t>Сюжет ролевой игры;</a:t>
            </a:r>
          </a:p>
          <a:p>
            <a:endParaRPr lang="ru-RU" sz="3600" dirty="0"/>
          </a:p>
          <a:p>
            <a:r>
              <a:rPr lang="ru-RU" sz="3600" dirty="0"/>
              <a:t>Наличие общей цели у группы;</a:t>
            </a:r>
          </a:p>
          <a:p>
            <a:endParaRPr lang="ru-RU" sz="3600" dirty="0"/>
          </a:p>
          <a:p>
            <a:r>
              <a:rPr lang="ru-RU" sz="3600" dirty="0" err="1"/>
              <a:t>Многоальтернативность</a:t>
            </a:r>
            <a:r>
              <a:rPr lang="ru-RU" sz="3600" dirty="0"/>
              <a:t> решений.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7467600" cy="4419600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49127"/>
            <a:ext cx="4572000" cy="633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47144"/>
          <a:stretch>
            <a:fillRect/>
          </a:stretch>
        </p:blipFill>
        <p:spPr bwMode="auto">
          <a:xfrm>
            <a:off x="971600" y="876363"/>
            <a:ext cx="8172400" cy="59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Ролевые игры</a:t>
            </a:r>
          </a:p>
        </p:txBody>
      </p:sp>
      <p:pic>
        <p:nvPicPr>
          <p:cNvPr id="3074" name="Picture 2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4" y="12771"/>
            <a:ext cx="1115615" cy="150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6415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Дискуссии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/>
              <a:t>Правила ведения дискуссии</a:t>
            </a:r>
          </a:p>
          <a:p>
            <a:pPr algn="ctr">
              <a:buNone/>
            </a:pPr>
            <a:endParaRPr lang="en-US" dirty="0"/>
          </a:p>
          <a:p>
            <a:r>
              <a:rPr lang="ru-RU" b="1" dirty="0"/>
              <a:t>Дискуссия</a:t>
            </a:r>
            <a:r>
              <a:rPr lang="ru-RU" dirty="0"/>
              <a:t> – это деловой обмен мнениями, требующий </a:t>
            </a:r>
            <a:r>
              <a:rPr lang="ru-RU" i="1" dirty="0"/>
              <a:t>объективного подхода</a:t>
            </a:r>
            <a:r>
              <a:rPr lang="ru-RU" dirty="0"/>
              <a:t>;</a:t>
            </a:r>
          </a:p>
          <a:p>
            <a:r>
              <a:rPr lang="ru-RU" dirty="0"/>
              <a:t>Каждое высказывание должно быть </a:t>
            </a:r>
            <a:r>
              <a:rPr lang="ru-RU" i="1" dirty="0"/>
              <a:t>подкреплено фактами</a:t>
            </a:r>
            <a:r>
              <a:rPr lang="ru-RU" dirty="0"/>
              <a:t>;</a:t>
            </a:r>
          </a:p>
          <a:p>
            <a:r>
              <a:rPr lang="ru-RU" dirty="0"/>
              <a:t>В обсуждении </a:t>
            </a:r>
            <a:r>
              <a:rPr lang="ru-RU" i="1" dirty="0"/>
              <a:t>следует предоставить </a:t>
            </a:r>
            <a:r>
              <a:rPr lang="ru-RU" dirty="0"/>
              <a:t>каждому участнику </a:t>
            </a:r>
            <a:r>
              <a:rPr lang="ru-RU" i="1" dirty="0"/>
              <a:t>возможность высказаться</a:t>
            </a:r>
            <a:r>
              <a:rPr lang="ru-RU" dirty="0"/>
              <a:t>;</a:t>
            </a:r>
          </a:p>
          <a:p>
            <a:r>
              <a:rPr lang="ru-RU" i="1" dirty="0"/>
              <a:t>Каждое высказывание</a:t>
            </a:r>
            <a:r>
              <a:rPr lang="ru-RU" dirty="0"/>
              <a:t>, позиция должны быть </a:t>
            </a:r>
            <a:r>
              <a:rPr lang="ru-RU" i="1" dirty="0"/>
              <a:t>внимательно рассмотрены</a:t>
            </a:r>
            <a:r>
              <a:rPr lang="ru-RU" dirty="0"/>
              <a:t> всеми участниками дискуссии.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Дискуссия</a:t>
            </a: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546" t="32880" r="10543" b="45274"/>
          <a:stretch>
            <a:fillRect/>
          </a:stretch>
        </p:blipFill>
        <p:spPr bwMode="auto">
          <a:xfrm>
            <a:off x="611560" y="1772816"/>
            <a:ext cx="77562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4860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Обсудим вместе: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065641" cy="5616352"/>
          </a:xfrm>
        </p:spPr>
        <p:txBody>
          <a:bodyPr/>
          <a:lstStyle/>
          <a:p>
            <a:r>
              <a:rPr lang="ru-RU" sz="2800" dirty="0"/>
              <a:t>С какими трудностями Вы сталкиваетесь при работе с </a:t>
            </a:r>
            <a:r>
              <a:rPr lang="ru-RU" sz="2800" dirty="0" err="1"/>
              <a:t>разноуровневыми</a:t>
            </a:r>
            <a:r>
              <a:rPr lang="ru-RU" sz="2800" dirty="0"/>
              <a:t> группами учащихся?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Какому виду речевой деятельности сложнее всего обучать в </a:t>
            </a:r>
            <a:r>
              <a:rPr lang="ru-RU" sz="2800" dirty="0" err="1"/>
              <a:t>разноуровневых</a:t>
            </a:r>
            <a:r>
              <a:rPr lang="ru-RU" sz="2800" dirty="0"/>
              <a:t> группах?</a:t>
            </a:r>
          </a:p>
          <a:p>
            <a:endParaRPr lang="ru-RU" sz="2800" dirty="0"/>
          </a:p>
          <a:p>
            <a:r>
              <a:rPr lang="ru-RU" sz="2800" dirty="0"/>
              <a:t>Какие приемы помогают Вам при работе с </a:t>
            </a:r>
            <a:r>
              <a:rPr lang="ru-RU" sz="2800"/>
              <a:t>разноуровневыми </a:t>
            </a:r>
            <a:r>
              <a:rPr lang="ru-RU" sz="2800" dirty="0"/>
              <a:t>группами?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95068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924944"/>
            <a:ext cx="3461643" cy="33401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Дискуссия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endParaRPr lang="ru-RU" sz="2400" dirty="0"/>
          </a:p>
        </p:txBody>
      </p:sp>
      <p:pic>
        <p:nvPicPr>
          <p:cNvPr id="10" name="Picture 2" descr="https://www.englishteachers.ru/uploadedfiles/waresimgs/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6692"/>
            <a:ext cx="1547664" cy="209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27793"/>
            <a:ext cx="4897437" cy="660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287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 проектов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7725" y="2053431"/>
            <a:ext cx="7448550" cy="361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9208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проектов 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700808"/>
            <a:ext cx="7921625" cy="4968280"/>
          </a:xfrm>
        </p:spPr>
        <p:txBody>
          <a:bodyPr/>
          <a:lstStyle/>
          <a:p>
            <a:endParaRPr lang="ru-RU" sz="2400" dirty="0"/>
          </a:p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11737" y="3244334"/>
            <a:ext cx="192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Применение ИКТ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70595"/>
            <a:ext cx="7664723" cy="526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74" y="0"/>
            <a:ext cx="1477680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200528" cy="864096"/>
          </a:xfrm>
        </p:spPr>
        <p:txBody>
          <a:bodyPr>
            <a:noAutofit/>
          </a:bodyPr>
          <a:lstStyle/>
          <a:p>
            <a:r>
              <a:rPr lang="ru-RU" sz="4000" dirty="0"/>
              <a:t>Метод проектов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700808"/>
            <a:ext cx="7921625" cy="4968280"/>
          </a:xfrm>
        </p:spPr>
        <p:txBody>
          <a:bodyPr/>
          <a:lstStyle/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7180" y="1412776"/>
            <a:ext cx="4053175" cy="5445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140968"/>
            <a:ext cx="7513373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3" name="Picture 7" descr="https://www.englishteachers.ru/uploadedfiles/waresimgs/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79550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проектов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85755" y="1600200"/>
            <a:ext cx="337248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739911" cy="234888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20914" r="11029" b="31094"/>
          <a:stretch>
            <a:fillRect/>
          </a:stretch>
        </p:blipFill>
        <p:spPr bwMode="auto">
          <a:xfrm>
            <a:off x="-1" y="2420888"/>
            <a:ext cx="517251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проектов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11664" y="1600200"/>
            <a:ext cx="51206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 descr="https://www.englishteachers.ru/uploadedfiles/waresimgs/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858018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Деление хода урока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544" t="45180" r="9270" b="13454"/>
          <a:stretch>
            <a:fillRect/>
          </a:stretch>
        </p:blipFill>
        <p:spPr bwMode="auto">
          <a:xfrm>
            <a:off x="539552" y="1700808"/>
            <a:ext cx="76328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331640" y="476671"/>
            <a:ext cx="7293248" cy="561553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Тренажер по чтению. Буквы и звуки 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414462"/>
            <a:ext cx="3959225" cy="5443538"/>
          </a:xfrm>
          <a:noFill/>
        </p:spPr>
      </p:pic>
      <p:pic>
        <p:nvPicPr>
          <p:cNvPr id="12292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7984" y="1414462"/>
            <a:ext cx="3959225" cy="5443538"/>
          </a:xfr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" y="0"/>
            <a:ext cx="1043607" cy="1448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079500"/>
          </a:xfrm>
        </p:spPr>
        <p:txBody>
          <a:bodyPr>
            <a:normAutofit/>
          </a:bodyPr>
          <a:lstStyle/>
          <a:p>
            <a:r>
              <a:rPr lang="ru-RU" sz="3200" dirty="0"/>
              <a:t>Тренажер по чтению. Буквы и звуки 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279525"/>
            <a:ext cx="3887787" cy="5345113"/>
          </a:xfrm>
          <a:noFill/>
        </p:spPr>
      </p:pic>
      <p:pic>
        <p:nvPicPr>
          <p:cNvPr id="1434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279525"/>
            <a:ext cx="3711575" cy="5102225"/>
          </a:xfr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" y="0"/>
            <a:ext cx="1043607" cy="1448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Олимпиады</a:t>
            </a:r>
          </a:p>
        </p:txBody>
      </p:sp>
      <p:pic>
        <p:nvPicPr>
          <p:cNvPr id="2560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68413"/>
            <a:ext cx="2879725" cy="4010025"/>
          </a:xfrm>
          <a:noFill/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4438" y="1268413"/>
            <a:ext cx="28495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5963" y="1268413"/>
            <a:ext cx="28495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848600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Трудности организации работы в </a:t>
            </a:r>
            <a:r>
              <a:rPr lang="ru-RU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разноуровневых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группах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784976" cy="4464224"/>
          </a:xfrm>
        </p:spPr>
        <p:txBody>
          <a:bodyPr/>
          <a:lstStyle/>
          <a:p>
            <a:pPr lvl="0">
              <a:buNone/>
            </a:pPr>
            <a:endParaRPr lang="ru-RU" sz="2000" dirty="0"/>
          </a:p>
          <a:p>
            <a:r>
              <a:rPr lang="ru-RU" sz="2800" dirty="0"/>
              <a:t>проблемы с дисциплиной на</a:t>
            </a:r>
            <a:r>
              <a:rPr lang="ru-RU" sz="2800" b="1" dirty="0"/>
              <a:t> </a:t>
            </a:r>
            <a:r>
              <a:rPr lang="ru-RU" sz="2800" dirty="0"/>
              <a:t>уроке;</a:t>
            </a:r>
            <a:endParaRPr lang="ru-RU" sz="1000" dirty="0"/>
          </a:p>
          <a:p>
            <a:r>
              <a:rPr lang="ru-RU" sz="2800" dirty="0"/>
              <a:t>неприспособленность классного помещения;</a:t>
            </a:r>
            <a:endParaRPr lang="ru-RU" sz="1050" dirty="0"/>
          </a:p>
          <a:p>
            <a:r>
              <a:rPr lang="ru-RU" sz="2800" dirty="0"/>
              <a:t>организация работы требует много времени;</a:t>
            </a:r>
            <a:endParaRPr lang="ru-RU" sz="1200" dirty="0"/>
          </a:p>
          <a:p>
            <a:r>
              <a:rPr lang="ru-RU" sz="2800" dirty="0"/>
              <a:t>требуется дифференцировать материал по уровню сложности...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Олимпиады. </a:t>
            </a:r>
            <a:r>
              <a:rPr lang="en-US" sz="3200" dirty="0"/>
              <a:t>Use of English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en-US" sz="3200" dirty="0"/>
              <a:t>(</a:t>
            </a:r>
            <a:r>
              <a:rPr lang="ru-RU" sz="3200" dirty="0"/>
              <a:t>А.П. Гулов)</a:t>
            </a:r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266048"/>
            <a:ext cx="4067944" cy="5591952"/>
          </a:xfrm>
          <a:noFill/>
        </p:spPr>
      </p:pic>
      <p:pic>
        <p:nvPicPr>
          <p:cNvPr id="2970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77735" y="1556793"/>
            <a:ext cx="4770160" cy="4824536"/>
          </a:xfr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Дополнительные упражнения и материалы: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97124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89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8916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38918" name="Рисунок 5"/>
          <p:cNvPicPr>
            <a:picLocks noChangeAspect="1" noChangeArrowheads="1"/>
          </p:cNvPicPr>
          <p:nvPr/>
        </p:nvPicPr>
        <p:blipFill>
          <a:blip r:embed="rId3" cstate="print"/>
          <a:srcRect l="32675" t="10551" r="33463" b="5502"/>
          <a:stretch>
            <a:fillRect/>
          </a:stretch>
        </p:blipFill>
        <p:spPr bwMode="auto">
          <a:xfrm>
            <a:off x="2695575" y="-33338"/>
            <a:ext cx="4943475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9940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39942" name="Рисунок 6"/>
          <p:cNvPicPr>
            <a:picLocks noChangeAspect="1" noChangeArrowheads="1"/>
          </p:cNvPicPr>
          <p:nvPr/>
        </p:nvPicPr>
        <p:blipFill>
          <a:blip r:embed="rId3" cstate="print"/>
          <a:srcRect l="32675" t="10876" r="34250" b="6580"/>
          <a:stretch>
            <a:fillRect/>
          </a:stretch>
        </p:blipFill>
        <p:spPr bwMode="auto">
          <a:xfrm>
            <a:off x="2695575" y="-20638"/>
            <a:ext cx="4972050" cy="697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30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3012" name="Picture 2" descr="Ð ÑÑÐ¸Ð½Ð¾Ð²Ð° Ð. Ð. Ð£ÑÐµÐ±Ð½Ð¾Ðµ Ð¿Ð¾ÑÐ¾Ð±Ð¸Ðµ. Ð¢ÑÐµÐ½Ð°Ð¶ÐµÑ Ð¿Ð¾ ÑÑÐµÐ½Ð¸Ñ. Ð¡Ð»Ð¾Ð²Ð° Ð¸ ÑÑÐ°Ð·Ñ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15888"/>
            <a:ext cx="21367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EB32B5B-76A2-4209-B2EF-1C89018EAC64}"/>
              </a:ext>
            </a:extLst>
          </p:cNvPr>
          <p:cNvSpPr/>
          <p:nvPr/>
        </p:nvSpPr>
        <p:spPr>
          <a:xfrm rot="20569641">
            <a:off x="147638" y="2973388"/>
            <a:ext cx="1481137" cy="1181100"/>
          </a:xfrm>
          <a:prstGeom prst="ellipse">
            <a:avLst/>
          </a:prstGeom>
          <a:solidFill>
            <a:srgbClr val="D21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800" b="1" dirty="0">
                <a:latin typeface="Aharoni" panose="020B0604020202020204" pitchFamily="2" charset="-79"/>
                <a:cs typeface="Aharoni" panose="020B0604020202020204" pitchFamily="2" charset="-79"/>
              </a:rPr>
              <a:t>NEW</a:t>
            </a:r>
            <a:endParaRPr lang="ru-RU" sz="2800" b="1" dirty="0">
              <a:cs typeface="Aharoni" panose="020B0604020202020204" pitchFamily="2" charset="-79"/>
            </a:endParaRPr>
          </a:p>
        </p:txBody>
      </p:sp>
      <p:pic>
        <p:nvPicPr>
          <p:cNvPr id="43014" name="Рисунок 5"/>
          <p:cNvPicPr>
            <a:picLocks noChangeAspect="1" noChangeArrowheads="1"/>
          </p:cNvPicPr>
          <p:nvPr/>
        </p:nvPicPr>
        <p:blipFill>
          <a:blip r:embed="rId3" cstate="print"/>
          <a:srcRect l="33463" t="10876" r="34250" b="7980"/>
          <a:stretch>
            <a:fillRect/>
          </a:stretch>
        </p:blipFill>
        <p:spPr bwMode="auto">
          <a:xfrm>
            <a:off x="2843213" y="9525"/>
            <a:ext cx="4791075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00010096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0864" y="692696"/>
            <a:ext cx="4483136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65677"/>
            <a:ext cx="4502782" cy="619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6" descr="000010096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9512" y="188641"/>
            <a:ext cx="1829877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 t="3581" r="4082" b="2423"/>
          <a:stretch>
            <a:fillRect/>
          </a:stretch>
        </p:blipFill>
        <p:spPr bwMode="auto">
          <a:xfrm>
            <a:off x="0" y="-33338"/>
            <a:ext cx="4643438" cy="625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3" cstate="print"/>
          <a:srcRect l="4340" t="3288" b="1730"/>
          <a:stretch>
            <a:fillRect/>
          </a:stretch>
        </p:blipFill>
        <p:spPr bwMode="auto">
          <a:xfrm>
            <a:off x="4572000" y="0"/>
            <a:ext cx="4572000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5" descr="https://pp.userapi.com/c834103/v834103719/6d862/Y6UwY8fU7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5075238"/>
            <a:ext cx="12954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19" y="197835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152" y="4707157"/>
            <a:ext cx="1448477" cy="202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1425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Использование различных приемов поможет наладить работу в </a:t>
            </a:r>
            <a:r>
              <a:rPr lang="ru-RU" dirty="0" err="1"/>
              <a:t>разноуровневой</a:t>
            </a:r>
            <a:r>
              <a:rPr lang="ru-RU" dirty="0"/>
              <a:t> группе;</a:t>
            </a:r>
          </a:p>
          <a:p>
            <a:r>
              <a:rPr lang="ru-RU" dirty="0"/>
              <a:t>В </a:t>
            </a:r>
            <a:r>
              <a:rPr lang="ru-RU" dirty="0" err="1"/>
              <a:t>разноуровневой</a:t>
            </a:r>
            <a:r>
              <a:rPr lang="ru-RU" dirty="0"/>
              <a:t> группе следует </a:t>
            </a:r>
            <a:r>
              <a:rPr lang="ru-RU" dirty="0" err="1"/>
              <a:t>дефферинцировать</a:t>
            </a:r>
            <a:r>
              <a:rPr lang="ru-RU" dirty="0"/>
              <a:t> материал по уровню сложности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Необходимо привлекать дополнительные материалы разделенные по уровню сложности;</a:t>
            </a:r>
            <a:endParaRPr lang="ru-RU" dirty="0"/>
          </a:p>
          <a:p>
            <a:r>
              <a:rPr lang="ru-RU" dirty="0" smtClean="0"/>
              <a:t>Необходимо эффективно </a:t>
            </a:r>
            <a:r>
              <a:rPr lang="ru-RU" dirty="0"/>
              <a:t>использовать подход организации работы в малых группах.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dirty="0"/>
              <a:t>Ставим 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ru-RU" dirty="0"/>
              <a:t>Опросить всех учащихся;</a:t>
            </a:r>
          </a:p>
          <a:p>
            <a:r>
              <a:rPr lang="ru-RU" dirty="0"/>
              <a:t>Дать новый материал;</a:t>
            </a:r>
          </a:p>
          <a:p>
            <a:r>
              <a:rPr lang="ru-RU" dirty="0"/>
              <a:t>Проверить усвоение нового материала.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5603" name="Picture 8" descr="Ð¡Ð»Ð¾Ð²Ð¾ÑÐ¾ÑÐ¾Ð² Ð. Ð. Ð£ÑÐµÐ±Ð½Ð¾Ðµ Ð¿Ð¾ÑÐ¾Ð±Ð¸Ðµ. ÐÑÐ¾Ð²ÐµÑÐ¾ÑÐ½ÑÐµ ÑÐ°Ð±Ð¾ÑÑ. Ð¢ÑÐµÐ½Ð¸ÑÐ¾Ð²Ð¾ÑÐ½ÑÐµ ÑÐµÑÑÑ. 8 ÐºÐ»Ð°ÑÑ. QR-ÐºÐ¾Ð´ Ð´Ð»Ñ Ð°ÑÐ´Ð¸Ð¾. ÐÐ½Ð³Ð»Ð¸Ð¹ÑÐºÐ¸Ð¹ ÑÐ·Ñ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559175"/>
            <a:ext cx="25844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0" descr="Ð¡Ð»Ð¾Ð²Ð¾ÑÐ¾ÑÐ¾Ð² Ð. Ð. Ð£ÑÐµÐ±Ð½Ð¾Ðµ Ð¿Ð¾ÑÐ¾Ð±Ð¸Ðµ. ÐÑÐ¾Ð²ÐµÑÐ¾ÑÐ½ÑÐµ ÑÐ°Ð±Ð¾ÑÑ. Ð¢ÑÐµÐ½Ð¸ÑÐ¾Ð²Ð¾ÑÐ½ÑÐµ ÑÐµÑÑÑ. ÐÐ°Ð·Ð¾Ð²ÑÐ¹ ÑÑÐ¾Ð²ÐµÐ½Ñ. 10 ÐºÐ»Ð°ÑÑ. QR-ÐºÐ¾Ð´ Ð´Ð»Ñ Ð°ÑÐ´Ð¸Ð¾. ÐÐ½Ð³Ð»Ð¸Ð¹ÑÐºÐ¸Ð¹ ÑÐ·Ñ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225" y="3460750"/>
            <a:ext cx="25717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Заголовок 1"/>
          <p:cNvSpPr>
            <a:spLocks noGrp="1"/>
          </p:cNvSpPr>
          <p:nvPr>
            <p:ph type="title"/>
          </p:nvPr>
        </p:nvSpPr>
        <p:spPr>
          <a:xfrm>
            <a:off x="404813" y="31750"/>
            <a:ext cx="8229600" cy="398463"/>
          </a:xfrm>
        </p:spPr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</a:rPr>
              <a:t>НОВИНКИ!</a:t>
            </a:r>
          </a:p>
        </p:txBody>
      </p:sp>
      <p:pic>
        <p:nvPicPr>
          <p:cNvPr id="25606" name="Picture 2" descr="Ð¡Ð»Ð¾Ð²Ð¾ÑÐ¾ÑÐ¾Ð² Ð. Ð. Ð£ÑÐµÐ±Ð½Ð¾Ðµ Ð¿Ð¾ÑÐ¾Ð±Ð¸Ðµ. ÐÑÐ¾Ð²ÐµÑÐ¾ÑÐ½ÑÐµ ÑÐ°Ð±Ð¾ÑÑ. Ð¢ÑÐµÐ½Ð¸ÑÐ¾Ð²Ð¾ÑÐ½ÑÐµ ÑÐµÑÑÑ. 5 ÐºÐ»Ð°ÑÑ. QR-ÐºÐ¾Ð´ Ð´Ð»Ñ Ð°ÑÐ´Ð¸Ð¾. ÐÐ½Ð³Ð»Ð¸Ð¹ÑÐºÐ¸Ð¹ ÑÐ·Ñ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" y="531813"/>
            <a:ext cx="25654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Ð¡Ð»Ð¾Ð²Ð¾ÑÐ¾ÑÐ¾Ð² Ð. Ð. Ð£ÑÐµÐ±Ð½Ð¾Ðµ Ð¿Ð¾ÑÐ¾Ð±Ð¸Ðµ. ÐÑÐ¾Ð²ÐµÑÐ¾ÑÐ½ÑÐµ ÑÐ°Ð±Ð¾ÑÑ. Ð¢ÑÐµÐ½Ð¸ÑÐ¾Ð²Ð¾ÑÐ½ÑÐµ ÑÐµÑÑÑ. 6 ÐºÐ»Ð°ÑÑ. QR-ÐºÐ¾Ð´ Ð´Ð»Ñ Ð°ÑÐ´Ð¸Ð¾. ÐÐ½Ð³Ð»Ð¸Ð¹ÑÐºÐ¸Ð¹ ÑÐ·ÑÐ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3888" y="531813"/>
            <a:ext cx="25590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6" descr="Ð¡Ð»Ð¾Ð²Ð¾ÑÐ¾ÑÐ¾Ð² Ð. Ð. Ð£ÑÐµÐ±Ð½Ð¾Ðµ Ð¿Ð¾ÑÐ¾Ð±Ð¸Ðµ. ÐÑÐ¾Ð²ÐµÑÐ¾ÑÐ½ÑÐµ ÑÐ°Ð±Ð¾ÑÑ. Ð¢ÑÐµÐ½Ð¸ÑÐ¾Ð²Ð¾ÑÐ½ÑÐµ ÑÐµÑÑÑ. 7 ÐºÐ»Ð°ÑÑ. QR-ÐºÐ¾Ð´ Ð´Ð»Ñ Ð°ÑÐ´Ð¸Ð¾. ÐÐ½Ð³Ð»Ð¸Ð¹ÑÐºÐ¸Ð¹ ÑÐ·ÑÐ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4400" y="531813"/>
            <a:ext cx="25781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Содержимое 3" descr="000010099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92500" y="757238"/>
            <a:ext cx="2043113" cy="2816225"/>
          </a:xfrm>
        </p:spPr>
      </p:pic>
      <p:pic>
        <p:nvPicPr>
          <p:cNvPr id="107523" name="Picture 2" descr="C:\Users\Alexey\Desktop\Seminar\К вебинарам\000010100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757238"/>
            <a:ext cx="2047875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4" name="Picture 3" descr="C:\Users\Alexey\Desktop\Seminar\К вебинарам\00001009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684588"/>
            <a:ext cx="2163763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5" name="Picture 4" descr="C:\Users\Alexey\Desktop\Seminar\К вебинарам\000010090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3690938"/>
            <a:ext cx="2133600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6" name="Picture 5" descr="C:\Users\Alexey\Desktop\Seminar\К вебинарам\000010081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697288"/>
            <a:ext cx="2100263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7" name="Содержимое 3" descr="Gulov_Olymp_2_4_cover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188" y="757238"/>
            <a:ext cx="2046287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8" name="Рисунок 8" descr="Gulov_Olym_8_11_Reading_cov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1950" y="3697288"/>
            <a:ext cx="2108200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43F70E24-5B9F-4A80-AD79-47F4B9863F49}"/>
              </a:ext>
            </a:extLst>
          </p:cNvPr>
          <p:cNvSpPr txBox="1">
            <a:spLocks/>
          </p:cNvSpPr>
          <p:nvPr/>
        </p:nvSpPr>
        <p:spPr bwMode="auto">
          <a:xfrm>
            <a:off x="468313" y="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НОВИНКИ!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Заголовок 1">
            <a:extLst>
              <a:ext uri="{FF2B5EF4-FFF2-40B4-BE49-F238E27FC236}">
                <a16:creationId xmlns:a16="http://schemas.microsoft.com/office/drawing/2014/main" xmlns="" id="{6A7B6D4A-F2B4-45FA-81B0-1C32F59F4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Интернет-магазин</a:t>
            </a:r>
          </a:p>
        </p:txBody>
      </p:sp>
      <p:sp>
        <p:nvSpPr>
          <p:cNvPr id="87043" name="Содержимое 2">
            <a:extLst>
              <a:ext uri="{FF2B5EF4-FFF2-40B4-BE49-F238E27FC236}">
                <a16:creationId xmlns:a16="http://schemas.microsoft.com/office/drawing/2014/main" xmlns="" id="{87D18058-F408-44D4-AA67-B39CDF05D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/>
              <a:t>Книги</a:t>
            </a:r>
          </a:p>
          <a:p>
            <a:r>
              <a:rPr lang="ru-RU" altLang="ru-RU"/>
              <a:t>Игры</a:t>
            </a:r>
          </a:p>
          <a:p>
            <a:r>
              <a:rPr lang="ru-RU" altLang="ru-RU"/>
              <a:t>Обучающие программы</a:t>
            </a:r>
          </a:p>
          <a:p>
            <a:r>
              <a:rPr lang="ru-RU" altLang="ru-RU"/>
              <a:t>Карточки</a:t>
            </a:r>
          </a:p>
          <a:p>
            <a:r>
              <a:rPr lang="ru-RU" altLang="ru-RU"/>
              <a:t>Плакаты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/>
              <a:t>    ведущих российских и зарубежных издательств, а также</a:t>
            </a:r>
            <a:r>
              <a:rPr lang="en-US" altLang="ru-RU"/>
              <a:t> </a:t>
            </a:r>
            <a:r>
              <a:rPr lang="ru-RU" altLang="ru-RU"/>
              <a:t>акции и скидки на</a:t>
            </a:r>
            <a:r>
              <a:rPr lang="en-US" altLang="ru-RU"/>
              <a:t> </a:t>
            </a:r>
            <a:r>
              <a:rPr lang="en-US" altLang="ru-RU">
                <a:hlinkClick r:id="rId2"/>
              </a:rPr>
              <a:t>www.englishteachers.ru/shop</a:t>
            </a:r>
            <a:r>
              <a:rPr lang="en-US" altLang="ru-RU"/>
              <a:t> </a:t>
            </a:r>
            <a:endParaRPr lang="ru-RU" altLang="ru-R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13C45F-E6D9-4557-8AD6-858BC5292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Форум </a:t>
            </a:r>
            <a:r>
              <a:rPr lang="en-US" dirty="0"/>
              <a:t>www.englishteachers.ru</a:t>
            </a: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hlinkClick r:id="rId2"/>
              </a:rPr>
              <a:t>https://www.englishteachers.ru/forum/</a:t>
            </a:r>
            <a:endParaRPr lang="ru-RU" sz="2800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Интернет-магазин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hlinkClick r:id="rId3"/>
              </a:rPr>
              <a:t>https://www.englishteachers.ru/shop</a:t>
            </a:r>
            <a:r>
              <a:rPr lang="en-US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u="sng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b="1" u="sng" dirty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dirty="0" err="1"/>
              <a:t>ВКонтакте</a:t>
            </a:r>
            <a:r>
              <a:rPr lang="ru-RU" altLang="ru-RU" dirty="0"/>
              <a:t> - </a:t>
            </a:r>
            <a:r>
              <a:rPr lang="en-US" altLang="ru-RU" dirty="0">
                <a:hlinkClick r:id="rId4"/>
              </a:rPr>
              <a:t>http://vk.com/titulpublishers</a:t>
            </a:r>
            <a:r>
              <a:rPr lang="ru-RU" altLang="ru-RU" dirty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/>
              <a:t>Facebook</a:t>
            </a:r>
            <a:r>
              <a:rPr lang="en-US" altLang="ru-RU" dirty="0"/>
              <a:t> - </a:t>
            </a:r>
            <a:r>
              <a:rPr lang="en-US" altLang="ru-RU" dirty="0">
                <a:hlinkClick r:id="rId5"/>
              </a:rPr>
              <a:t>https://www.facebook.com/titulpublishers</a:t>
            </a:r>
            <a:endParaRPr lang="ru-RU" altLang="ru-RU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ru-RU" dirty="0" err="1"/>
              <a:t>Instagram</a:t>
            </a:r>
            <a:r>
              <a:rPr lang="en-US" altLang="ru-RU" dirty="0"/>
              <a:t> - </a:t>
            </a:r>
            <a:r>
              <a:rPr lang="en-US" altLang="ru-RU" dirty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dirty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ru-RU" sz="3800" dirty="0" err="1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>
                <a:solidFill>
                  <a:srgbClr val="0033CC"/>
                </a:solidFill>
              </a:rPr>
              <a:t> </a:t>
            </a:r>
            <a:r>
              <a:rPr lang="en-US" sz="3800" dirty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800" b="1" dirty="0">
                <a:solidFill>
                  <a:srgbClr val="0033CC"/>
                </a:solidFill>
              </a:rPr>
              <a:t>#</a:t>
            </a:r>
            <a:r>
              <a:rPr lang="en-US" sz="3800" dirty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88067" name="Группа 8">
            <a:extLst>
              <a:ext uri="{FF2B5EF4-FFF2-40B4-BE49-F238E27FC236}">
                <a16:creationId xmlns:a16="http://schemas.microsoft.com/office/drawing/2014/main" xmlns="" id="{A47CDC1D-9115-4E41-B6FE-9F1228DFE578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88068" name="Picture 2" descr="Картинки по запросу instagram free logo">
              <a:extLst>
                <a:ext uri="{FF2B5EF4-FFF2-40B4-BE49-F238E27FC236}">
                  <a16:creationId xmlns:a16="http://schemas.microsoft.com/office/drawing/2014/main" xmlns="" id="{55D124F5-B3A3-40A2-AC32-6FB0855961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69" name="Picture 10" descr="Картинки по запросу vk logo">
              <a:extLst>
                <a:ext uri="{FF2B5EF4-FFF2-40B4-BE49-F238E27FC236}">
                  <a16:creationId xmlns:a16="http://schemas.microsoft.com/office/drawing/2014/main" xmlns="" id="{C7D01CF9-EC1D-427A-9521-FE4648B07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70" name="Picture 12" descr="Картинки по запросу facebook logo">
              <a:extLst>
                <a:ext uri="{FF2B5EF4-FFF2-40B4-BE49-F238E27FC236}">
                  <a16:creationId xmlns:a16="http://schemas.microsoft.com/office/drawing/2014/main" xmlns="" id="{1BDC1700-8E09-43F6-BAC6-C4B3D7094A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dirty="0"/>
              <a:t>Пути решения проблемы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dirty="0"/>
              <a:t>Приемы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использование обучающей структуры «</a:t>
            </a:r>
            <a:r>
              <a:rPr lang="ru-RU" dirty="0" err="1"/>
              <a:t>Take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- </a:t>
            </a:r>
            <a:r>
              <a:rPr lang="ru-RU" dirty="0" err="1"/>
              <a:t>Touch</a:t>
            </a:r>
            <a:r>
              <a:rPr lang="ru-RU" dirty="0"/>
              <a:t> </a:t>
            </a:r>
            <a:r>
              <a:rPr lang="ru-RU" dirty="0" err="1"/>
              <a:t>Down</a:t>
            </a:r>
            <a:r>
              <a:rPr lang="ru-RU" dirty="0"/>
              <a:t>»;</a:t>
            </a:r>
          </a:p>
          <a:p>
            <a:r>
              <a:rPr lang="ru-RU" dirty="0"/>
              <a:t>внедрение </a:t>
            </a:r>
            <a:r>
              <a:rPr lang="ru-RU" dirty="0" err="1"/>
              <a:t>игротехники</a:t>
            </a:r>
            <a:r>
              <a:rPr lang="ru-RU" dirty="0"/>
              <a:t> в структуру урока;</a:t>
            </a:r>
          </a:p>
          <a:p>
            <a:r>
              <a:rPr lang="ru-RU" dirty="0"/>
              <a:t>обучение в сотрудничестве;</a:t>
            </a:r>
          </a:p>
          <a:p>
            <a:r>
              <a:rPr lang="ru-RU" dirty="0"/>
              <a:t>ролевые игры проблемной направленности;</a:t>
            </a:r>
          </a:p>
          <a:p>
            <a:r>
              <a:rPr lang="ru-RU" dirty="0"/>
              <a:t>дискуссии;</a:t>
            </a:r>
          </a:p>
          <a:p>
            <a:r>
              <a:rPr lang="ru-RU" dirty="0"/>
              <a:t>метод проектов;</a:t>
            </a:r>
          </a:p>
          <a:p>
            <a:r>
              <a:rPr lang="ru-RU" dirty="0"/>
              <a:t>деление хода урока;</a:t>
            </a:r>
          </a:p>
          <a:p>
            <a:r>
              <a:rPr lang="ru-RU" dirty="0"/>
              <a:t>портфель ученика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smtClean="0"/>
              <a:t>использование дополнительных материалов;</a:t>
            </a:r>
            <a:endParaRPr lang="ru-RU" dirty="0"/>
          </a:p>
          <a:p>
            <a:r>
              <a:rPr lang="ru-RU" dirty="0"/>
              <a:t>циклическое планирование уроков.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84976" cy="360040"/>
          </a:xfrm>
        </p:spPr>
        <p:txBody>
          <a:bodyPr>
            <a:noAutofit/>
          </a:bodyPr>
          <a:lstStyle/>
          <a:p>
            <a:r>
              <a:rPr lang="ru-RU" sz="2400" b="1" dirty="0"/>
              <a:t>Использование обучающей структуры «</a:t>
            </a:r>
            <a:r>
              <a:rPr lang="ru-RU" sz="2400" b="1" dirty="0" err="1"/>
              <a:t>Take</a:t>
            </a:r>
            <a:r>
              <a:rPr lang="ru-RU" sz="2400" b="1" dirty="0"/>
              <a:t> </a:t>
            </a:r>
            <a:r>
              <a:rPr lang="ru-RU" sz="2400" b="1" dirty="0" err="1"/>
              <a:t>Off</a:t>
            </a:r>
            <a:r>
              <a:rPr lang="ru-RU" sz="2400" b="1" dirty="0"/>
              <a:t>- </a:t>
            </a:r>
            <a:r>
              <a:rPr lang="ru-RU" sz="2400" b="1" dirty="0" err="1"/>
              <a:t>Touch</a:t>
            </a:r>
            <a:r>
              <a:rPr lang="ru-RU" sz="2400" b="1" dirty="0"/>
              <a:t> </a:t>
            </a:r>
            <a:r>
              <a:rPr lang="ru-RU" sz="2400" b="1" dirty="0" err="1"/>
              <a:t>Down</a:t>
            </a:r>
            <a:r>
              <a:rPr lang="ru-RU" sz="2400" b="1" dirty="0"/>
              <a:t>»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/>
              <a:t>«</a:t>
            </a:r>
            <a:r>
              <a:rPr lang="ru-RU" sz="2400" b="1" dirty="0" err="1"/>
              <a:t>Take</a:t>
            </a:r>
            <a:r>
              <a:rPr lang="ru-RU" sz="2400" b="1" dirty="0"/>
              <a:t> </a:t>
            </a:r>
            <a:r>
              <a:rPr lang="ru-RU" sz="2400" b="1" dirty="0" err="1"/>
              <a:t>Off</a:t>
            </a:r>
            <a:r>
              <a:rPr lang="ru-RU" sz="2400" b="1" dirty="0"/>
              <a:t>- </a:t>
            </a:r>
            <a:r>
              <a:rPr lang="ru-RU" sz="2400" b="1" dirty="0" err="1"/>
              <a:t>Touch</a:t>
            </a:r>
            <a:r>
              <a:rPr lang="ru-RU" sz="2400" b="1" dirty="0"/>
              <a:t> </a:t>
            </a:r>
            <a:r>
              <a:rPr lang="ru-RU" sz="2400" b="1" dirty="0" err="1"/>
              <a:t>Down</a:t>
            </a:r>
            <a:r>
              <a:rPr lang="ru-RU" sz="2400" i="1" dirty="0"/>
              <a:t>» – «встать-сесть» - обучающая структура для получения информации о классе (кто решил задачу одним способом, двумя, тремя), а также знакомства с классом, аудиторией.   </a:t>
            </a:r>
          </a:p>
          <a:p>
            <a:endParaRPr lang="ru-RU" sz="2000" dirty="0"/>
          </a:p>
          <a:p>
            <a:pPr>
              <a:buNone/>
            </a:pPr>
            <a:r>
              <a:rPr lang="ru-RU" sz="2000" b="1" dirty="0"/>
              <a:t>Цель использования. </a:t>
            </a:r>
            <a:r>
              <a:rPr lang="ru-RU" sz="2000" dirty="0"/>
              <a:t>Структура может быть использована как:</a:t>
            </a:r>
          </a:p>
          <a:p>
            <a:pPr lvl="0"/>
            <a:r>
              <a:rPr lang="ru-RU" sz="2000" dirty="0"/>
              <a:t>проверка готовности к уроку;</a:t>
            </a:r>
          </a:p>
          <a:p>
            <a:pPr lvl="0"/>
            <a:r>
              <a:rPr lang="ru-RU" sz="2000" dirty="0"/>
              <a:t>введение новой темы/ лексики; </a:t>
            </a:r>
          </a:p>
          <a:p>
            <a:pPr lvl="0"/>
            <a:r>
              <a:rPr lang="ru-RU" sz="2000" dirty="0"/>
              <a:t>получение информации о выполнении домашнего задания;</a:t>
            </a:r>
          </a:p>
          <a:p>
            <a:pPr lvl="0"/>
            <a:r>
              <a:rPr lang="ru-RU" sz="2000" dirty="0"/>
              <a:t>проверка усвоения лексики</a:t>
            </a:r>
            <a:r>
              <a:rPr lang="en-US" sz="2000" dirty="0"/>
              <a:t>;  </a:t>
            </a:r>
            <a:endParaRPr lang="ru-RU" sz="2000" dirty="0"/>
          </a:p>
          <a:p>
            <a:pPr lvl="0"/>
            <a:r>
              <a:rPr lang="ru-RU" sz="2000" dirty="0"/>
              <a:t>получение информации о классе, как для учителя, так и для учеников друг о друге (невербальная социализация) .</a:t>
            </a:r>
            <a:endParaRPr lang="en-US" sz="2000" dirty="0"/>
          </a:p>
          <a:p>
            <a:pPr lvl="0"/>
            <a:endParaRPr lang="en-US" sz="2000" dirty="0"/>
          </a:p>
          <a:p>
            <a:pPr lvl="0">
              <a:buNone/>
            </a:pPr>
            <a:r>
              <a:rPr lang="en-US" sz="1600" dirty="0"/>
              <a:t>* </a:t>
            </a:r>
            <a:r>
              <a:rPr lang="ru-RU" sz="1600" dirty="0"/>
              <a:t>По материалам статьи </a:t>
            </a:r>
            <a:r>
              <a:rPr lang="ru-RU" sz="1600" dirty="0" err="1"/>
              <a:t>Ялышевой</a:t>
            </a:r>
            <a:r>
              <a:rPr lang="ru-RU" sz="1600" dirty="0"/>
              <a:t> </a:t>
            </a:r>
            <a:r>
              <a:rPr lang="ru-RU" sz="1600" dirty="0" err="1"/>
              <a:t>Алии</a:t>
            </a:r>
            <a:r>
              <a:rPr lang="ru-RU" sz="1600" dirty="0"/>
              <a:t> </a:t>
            </a:r>
            <a:r>
              <a:rPr lang="ru-RU" sz="1600" dirty="0" err="1"/>
              <a:t>Алиевны</a:t>
            </a:r>
            <a:endParaRPr lang="ru-RU" sz="1600" dirty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</a:t>
            </a:r>
            <a:r>
              <a:rPr lang="ru-RU" b="1" dirty="0" err="1"/>
              <a:t>Take</a:t>
            </a:r>
            <a:r>
              <a:rPr lang="ru-RU" b="1" dirty="0"/>
              <a:t> </a:t>
            </a:r>
            <a:r>
              <a:rPr lang="ru-RU" b="1" dirty="0" err="1"/>
              <a:t>Off</a:t>
            </a:r>
            <a:r>
              <a:rPr lang="ru-RU" b="1" dirty="0"/>
              <a:t>- </a:t>
            </a:r>
            <a:r>
              <a:rPr lang="ru-RU" b="1" dirty="0" err="1"/>
              <a:t>Touch</a:t>
            </a:r>
            <a:r>
              <a:rPr lang="ru-RU" b="1" dirty="0"/>
              <a:t> </a:t>
            </a:r>
            <a:r>
              <a:rPr lang="ru-RU" b="1" dirty="0" err="1"/>
              <a:t>Down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Проверить </a:t>
            </a:r>
            <a:r>
              <a:rPr lang="ru-RU" b="1" dirty="0"/>
              <a:t>готовность к уроку</a:t>
            </a:r>
            <a:r>
              <a:rPr lang="ru-RU" dirty="0"/>
              <a:t> можно просто визуально, а можно сказать:</a:t>
            </a:r>
          </a:p>
          <a:p>
            <a:pPr>
              <a:buNone/>
            </a:pPr>
            <a:r>
              <a:rPr lang="ru-RU" dirty="0"/>
              <a:t>-</a:t>
            </a:r>
            <a:r>
              <a:rPr lang="en-US" dirty="0"/>
              <a:t> Stand up if you are a person who… has/doesn’t have a book, a new/unusual pen/exercise book (show everybody), a vocabulary, etc.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8408</TotalTime>
  <Words>1092</Words>
  <Application>Microsoft Office PowerPoint</Application>
  <PresentationFormat>Экран (4:3)</PresentationFormat>
  <Paragraphs>213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53</vt:i4>
      </vt:variant>
    </vt:vector>
  </HeadingPairs>
  <TitlesOfParts>
    <vt:vector size="55" baseType="lpstr">
      <vt:lpstr>Тема1</vt:lpstr>
      <vt:lpstr>Тема Office</vt:lpstr>
      <vt:lpstr>Слайд 1</vt:lpstr>
      <vt:lpstr>Какие группы можно считать разноуровневыми?</vt:lpstr>
      <vt:lpstr>Обсудим вместе: </vt:lpstr>
      <vt:lpstr>Трудности организации работы в разноуровневых группах</vt:lpstr>
      <vt:lpstr>Ставим задачи:</vt:lpstr>
      <vt:lpstr>Пути решения проблемы</vt:lpstr>
      <vt:lpstr>Приемы</vt:lpstr>
      <vt:lpstr>Использование обучающей структуры «Take Off- Touch Down» </vt:lpstr>
      <vt:lpstr>«Take Off- Touch Down»</vt:lpstr>
      <vt:lpstr>Слайд 10</vt:lpstr>
      <vt:lpstr>“Take off - Touch Down” развивает:</vt:lpstr>
      <vt:lpstr>Внедрение игротехники в структуру урока</vt:lpstr>
      <vt:lpstr> Игра «Шаги» </vt:lpstr>
      <vt:lpstr>Игра «адрес электронной почты»</vt:lpstr>
      <vt:lpstr>Игра «Зашифрованное слово»</vt:lpstr>
      <vt:lpstr>Обучение в сотрудничестве</vt:lpstr>
      <vt:lpstr>Обучение в сотрудничестве</vt:lpstr>
      <vt:lpstr>Модели учебного взаимодействия:</vt:lpstr>
      <vt:lpstr>Слайд 19</vt:lpstr>
      <vt:lpstr>Слайд 20</vt:lpstr>
      <vt:lpstr>Модель «Пила» (Jigsaw)</vt:lpstr>
      <vt:lpstr>  Модель «Пила» (Jigsaw)</vt:lpstr>
      <vt:lpstr>Модель «Пила»</vt:lpstr>
      <vt:lpstr>Модель «Пила»  </vt:lpstr>
      <vt:lpstr>Слайд 25</vt:lpstr>
      <vt:lpstr>Ролевые игры проблемной направленности</vt:lpstr>
      <vt:lpstr>Слайд 27</vt:lpstr>
      <vt:lpstr>Дискуссии</vt:lpstr>
      <vt:lpstr>Дискуссия</vt:lpstr>
      <vt:lpstr>Слайд 30</vt:lpstr>
      <vt:lpstr>Метод проектов</vt:lpstr>
      <vt:lpstr>Метод проектов </vt:lpstr>
      <vt:lpstr>Метод проектов</vt:lpstr>
      <vt:lpstr>Метод проектов</vt:lpstr>
      <vt:lpstr>Метод проектов</vt:lpstr>
      <vt:lpstr>Деление хода урока</vt:lpstr>
      <vt:lpstr> Тренажер по чтению. Буквы и звуки  </vt:lpstr>
      <vt:lpstr>Тренажер по чтению. Буквы и звуки </vt:lpstr>
      <vt:lpstr>Олимпиады</vt:lpstr>
      <vt:lpstr>Олимпиады. Use of English  (А.П. Гулов)</vt:lpstr>
      <vt:lpstr>Дополнительные упражнения и материалы: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Рефлексия:</vt:lpstr>
      <vt:lpstr>НОВИНКИ!</vt:lpstr>
      <vt:lpstr>Слайд 51</vt:lpstr>
      <vt:lpstr>Интернет-магазин</vt:lpstr>
      <vt:lpstr>Слайд 53</vt:lpstr>
    </vt:vector>
  </TitlesOfParts>
  <Company>TITUL PUBLISHERS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bim</dc:creator>
  <cp:lastModifiedBy>bim</cp:lastModifiedBy>
  <cp:revision>35</cp:revision>
  <dcterms:created xsi:type="dcterms:W3CDTF">2015-01-14T11:28:26Z</dcterms:created>
  <dcterms:modified xsi:type="dcterms:W3CDTF">2018-10-03T06:06:38Z</dcterms:modified>
</cp:coreProperties>
</file>