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2"/>
  </p:notesMasterIdLst>
  <p:sldIdLst>
    <p:sldId id="256" r:id="rId2"/>
    <p:sldId id="280" r:id="rId3"/>
    <p:sldId id="281" r:id="rId4"/>
    <p:sldId id="276" r:id="rId5"/>
    <p:sldId id="274" r:id="rId6"/>
    <p:sldId id="259" r:id="rId7"/>
    <p:sldId id="269" r:id="rId8"/>
    <p:sldId id="257" r:id="rId9"/>
    <p:sldId id="299" r:id="rId10"/>
    <p:sldId id="304" r:id="rId11"/>
    <p:sldId id="311" r:id="rId12"/>
    <p:sldId id="300" r:id="rId13"/>
    <p:sldId id="308" r:id="rId14"/>
    <p:sldId id="309" r:id="rId15"/>
    <p:sldId id="310" r:id="rId16"/>
    <p:sldId id="282" r:id="rId17"/>
    <p:sldId id="301" r:id="rId18"/>
    <p:sldId id="297" r:id="rId19"/>
    <p:sldId id="298" r:id="rId20"/>
    <p:sldId id="262" r:id="rId21"/>
    <p:sldId id="263" r:id="rId22"/>
    <p:sldId id="264" r:id="rId23"/>
    <p:sldId id="265" r:id="rId24"/>
    <p:sldId id="266" r:id="rId25"/>
    <p:sldId id="267" r:id="rId26"/>
    <p:sldId id="268" r:id="rId27"/>
    <p:sldId id="294" r:id="rId28"/>
    <p:sldId id="295" r:id="rId29"/>
    <p:sldId id="291" r:id="rId30"/>
    <p:sldId id="290" r:id="rId31"/>
    <p:sldId id="296" r:id="rId32"/>
    <p:sldId id="292" r:id="rId33"/>
    <p:sldId id="293" r:id="rId34"/>
    <p:sldId id="275" r:id="rId35"/>
    <p:sldId id="277" r:id="rId36"/>
    <p:sldId id="314" r:id="rId37"/>
    <p:sldId id="315" r:id="rId38"/>
    <p:sldId id="316" r:id="rId39"/>
    <p:sldId id="317" r:id="rId40"/>
    <p:sldId id="318" r:id="rId41"/>
    <p:sldId id="319" r:id="rId42"/>
    <p:sldId id="320" r:id="rId43"/>
    <p:sldId id="321" r:id="rId44"/>
    <p:sldId id="322" r:id="rId45"/>
    <p:sldId id="323" r:id="rId46"/>
    <p:sldId id="324" r:id="rId47"/>
    <p:sldId id="325" r:id="rId48"/>
    <p:sldId id="326" r:id="rId49"/>
    <p:sldId id="333" r:id="rId50"/>
    <p:sldId id="334" r:id="rId51"/>
    <p:sldId id="335" r:id="rId52"/>
    <p:sldId id="336" r:id="rId53"/>
    <p:sldId id="337" r:id="rId54"/>
    <p:sldId id="338" r:id="rId55"/>
    <p:sldId id="339" r:id="rId56"/>
    <p:sldId id="340" r:id="rId57"/>
    <p:sldId id="341" r:id="rId58"/>
    <p:sldId id="342" r:id="rId59"/>
    <p:sldId id="343" r:id="rId60"/>
    <p:sldId id="344" r:id="rId61"/>
    <p:sldId id="345" r:id="rId62"/>
    <p:sldId id="346" r:id="rId63"/>
    <p:sldId id="347" r:id="rId64"/>
    <p:sldId id="348" r:id="rId65"/>
    <p:sldId id="349" r:id="rId66"/>
    <p:sldId id="350" r:id="rId67"/>
    <p:sldId id="352" r:id="rId68"/>
    <p:sldId id="353" r:id="rId69"/>
    <p:sldId id="354" r:id="rId70"/>
    <p:sldId id="355" r:id="rId7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221423-A06A-4321-89AD-69A6AF0E96A1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FDA4BF-1A0F-4258-8BF5-56F21E0AB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5_%D0%BC%D0%B0%D1%8F" TargetMode="External"/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ru.wikipedia.org/wiki/%D0%93%D1%8E%D0%B9%D1%81" TargetMode="External"/><Relationship Id="rId4" Type="http://schemas.openxmlformats.org/officeDocument/2006/relationships/hyperlink" Target="http://ru.wikipedia.org/wiki/1634_%D0%B3%D0%BE%D0%B4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расширение общего лингвистического кругозора младшего школьника;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развитие познавательной, эмоциональной и волевой сфер младшего школьника; формирование мотивации к изучению иностранного языка;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12DBD-7BBE-664B-9AAA-7FD99D409A6D}" type="slidenum">
              <a:rPr lang="ru-RU" smtClean="0"/>
              <a:pPr/>
              <a:t>39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4854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Фоновая лексика, реалии.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12DBD-7BBE-664B-9AAA-7FD99D409A6D}" type="slidenum">
              <a:rPr lang="ru-RU" smtClean="0"/>
              <a:pPr/>
              <a:t>41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8592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Первоначально флаг использовался только на море как военными, так и торговыми кораблями обеих стран. </a:t>
            </a:r>
            <a:r>
              <a:rPr lang="ru-RU" dirty="0" smtClean="0">
                <a:hlinkClick r:id="rId3" tooltip="5 мая"/>
              </a:rPr>
              <a:t>5 мая</a:t>
            </a:r>
            <a:r>
              <a:rPr lang="ru-RU" dirty="0" smtClean="0"/>
              <a:t> </a:t>
            </a:r>
            <a:r>
              <a:rPr lang="ru-RU" dirty="0" smtClean="0">
                <a:hlinkClick r:id="rId4" tooltip="1634 год"/>
              </a:rPr>
              <a:t>1634 года</a:t>
            </a:r>
            <a:r>
              <a:rPr lang="ru-RU" dirty="0" smtClean="0"/>
              <a:t> его было предписано использовать только военным судам в качестве </a:t>
            </a:r>
            <a:r>
              <a:rPr lang="ru-RU" dirty="0" smtClean="0">
                <a:hlinkClick r:id="rId5" tooltip="Гюйс"/>
              </a:rPr>
              <a:t>гюйса</a:t>
            </a:r>
            <a:r>
              <a:rPr lang="ru-RU" dirty="0" smtClean="0"/>
              <a:t> (отсюда и его обиходное наименование «</a:t>
            </a:r>
            <a:r>
              <a:rPr lang="ru-RU" dirty="0" err="1" smtClean="0"/>
              <a:t>Юнион</a:t>
            </a:r>
            <a:r>
              <a:rPr lang="ru-RU" dirty="0" smtClean="0"/>
              <a:t> Джек» — </a:t>
            </a:r>
            <a:r>
              <a:rPr lang="ru-RU" i="1" dirty="0" smtClean="0"/>
              <a:t>«</a:t>
            </a:r>
            <a:r>
              <a:rPr lang="ru-RU" i="1" dirty="0" err="1" smtClean="0"/>
              <a:t>Jack</a:t>
            </a:r>
            <a:r>
              <a:rPr lang="ru-RU" i="1" dirty="0" smtClean="0"/>
              <a:t>»</a:t>
            </a:r>
            <a:r>
              <a:rPr lang="ru-RU" dirty="0" smtClean="0"/>
              <a:t> по-английски — носовой флаг корабля или судна), в то время как торговые суда должны были поднимать флаги святого Георга (английские) или святого Андрея (шотландские). При этом наземные войска продолжали использовать знамёна своих стран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тех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кто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изучает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язык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одновременно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усвоением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каждой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лексемы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формируется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ассоциируемое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ней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лексическое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понятие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Если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лексема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вполне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усвоена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артикулируется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правильно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это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свидетельствует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том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что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завершилось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формирование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лексического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понятия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12DBD-7BBE-664B-9AAA-7FD99D409A6D}" type="slidenum">
              <a:rPr lang="ru-RU" smtClean="0"/>
              <a:pPr/>
              <a:t>42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6106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43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6949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udio.neteducom.com/download.php?id=books/16/sounds/027.mp3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iearn.org/cc/space-2/group-476/about" TargetMode="External"/><Relationship Id="rId2" Type="http://schemas.openxmlformats.org/officeDocument/2006/relationships/hyperlink" Target="https://iearn.org/cc/space-2/group-116/about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oo.gl/3hrMtT" TargetMode="External"/><Relationship Id="rId2" Type="http://schemas.openxmlformats.org/officeDocument/2006/relationships/hyperlink" Target="https://goo.gl/qNrcqx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7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7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6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0.jpeg"/><Relationship Id="rId4" Type="http://schemas.openxmlformats.org/officeDocument/2006/relationships/image" Target="../media/image7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bc.co.uk/schools/primaryhistory/famouspeople/" TargetMode="External"/><Relationship Id="rId3" Type="http://schemas.openxmlformats.org/officeDocument/2006/relationships/hyperlink" Target="https://www.skylinewebcams.com/en/webcam/united-states/new-york/new-york/times-square.html" TargetMode="External"/><Relationship Id="rId7" Type="http://schemas.openxmlformats.org/officeDocument/2006/relationships/hyperlink" Target="http://www.chesterzoo.org/explore-the-zoo/attractions-and-exhibits/web-cams" TargetMode="External"/><Relationship Id="rId12" Type="http://schemas.openxmlformats.org/officeDocument/2006/relationships/hyperlink" Target="https://www.natgeokids.com/uk/discover/history/monarchy/facts-about-the-queen-elizabeth-ii/" TargetMode="External"/><Relationship Id="rId2" Type="http://schemas.openxmlformats.org/officeDocument/2006/relationships/hyperlink" Target="https://www.skylinewebcams.com/en/webcam/united-states/new-york/new-york/nyc-42th-street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hebayhotel.co.uk/live-view/" TargetMode="External"/><Relationship Id="rId11" Type="http://schemas.openxmlformats.org/officeDocument/2006/relationships/hyperlink" Target="https://www.natgeokids.com/uk/discover/history/general-history/tudor-facts/" TargetMode="External"/><Relationship Id="rId5" Type="http://schemas.openxmlformats.org/officeDocument/2006/relationships/hyperlink" Target="http://stream.webcams.travel/1237893506" TargetMode="External"/><Relationship Id="rId10" Type="http://schemas.openxmlformats.org/officeDocument/2006/relationships/hyperlink" Target="http://www.bbc.co.uk/history/interactive/games/dressing_up_f/index_embed.shtml" TargetMode="External"/><Relationship Id="rId4" Type="http://schemas.openxmlformats.org/officeDocument/2006/relationships/hyperlink" Target="https://www.skylinewebcams.com/en/webcam/united-kingdom/wales/cardiff/cardiff.html" TargetMode="External"/><Relationship Id="rId9" Type="http://schemas.openxmlformats.org/officeDocument/2006/relationships/hyperlink" Target="http://www.bbc.co.uk/history/walk/games_index.shtml" TargetMode="Externa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89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hyperlink" Target="https://www.englishteachers.ru/shop/ware/955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audio.neteducom.com/books/17/" TargetMode="External"/><Relationship Id="rId4" Type="http://schemas.openxmlformats.org/officeDocument/2006/relationships/hyperlink" Target="http://audio.neteducom.com/books/16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49289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Организация внеурочной деятельности по английскому языку во 2 – 9 классах: полезные идеи и практические приемы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sz="2700" b="1" i="1" dirty="0" smtClean="0"/>
              <a:t>(на примере пособий издательства “Титул”)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301208"/>
            <a:ext cx="6400800" cy="1248544"/>
          </a:xfrm>
        </p:spPr>
        <p:txBody>
          <a:bodyPr>
            <a:normAutofit/>
          </a:bodyPr>
          <a:lstStyle/>
          <a:p>
            <a:r>
              <a:rPr lang="ru-RU" sz="2000" i="1" dirty="0" smtClean="0"/>
              <a:t>Казеичева А.Е., заместитель руководителя Центра образовательных программ издательства </a:t>
            </a:r>
            <a:r>
              <a:rPr lang="en-US" sz="2000" i="1" dirty="0" smtClean="0"/>
              <a:t>“</a:t>
            </a:r>
            <a:r>
              <a:rPr lang="ru-RU" sz="2000" i="1" dirty="0" smtClean="0"/>
              <a:t>Титул</a:t>
            </a:r>
            <a:r>
              <a:rPr lang="en-US" sz="2000" i="1" dirty="0" smtClean="0"/>
              <a:t>”</a:t>
            </a:r>
            <a:r>
              <a:rPr lang="ru-RU" sz="2000" i="1" dirty="0" smtClean="0"/>
              <a:t>, автор учебных пособий</a:t>
            </a:r>
            <a:endParaRPr lang="ru-RU" sz="2000" i="1" dirty="0"/>
          </a:p>
        </p:txBody>
      </p:sp>
      <p:pic>
        <p:nvPicPr>
          <p:cNvPr id="4" name="Рисунок 3" descr="Y:\Delo\ОГР\Буров\TIT_Logo_kvadrat.png"/>
          <p:cNvPicPr/>
          <p:nvPr/>
        </p:nvPicPr>
        <p:blipFill>
          <a:blip r:embed="rId2" cstate="print"/>
          <a:srcRect t="16071" b="18750"/>
          <a:stretch>
            <a:fillRect/>
          </a:stretch>
        </p:blipFill>
        <p:spPr bwMode="auto">
          <a:xfrm>
            <a:off x="3419872" y="188640"/>
            <a:ext cx="244827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ongs_2_4_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0"/>
            <a:ext cx="4991638" cy="6858000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32656"/>
            <a:ext cx="2351338" cy="324036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ongs_2_4_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8680"/>
            <a:ext cx="4572000" cy="6309320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5" name="Рисунок 4" descr="Songs_2_4_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548680"/>
            <a:ext cx="4572000" cy="6309320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260648"/>
          </a:xfrm>
        </p:spPr>
        <p:txBody>
          <a:bodyPr>
            <a:noAutofit/>
          </a:bodyPr>
          <a:lstStyle/>
          <a:p>
            <a:r>
              <a:rPr lang="en-US" sz="2000" dirty="0" smtClean="0">
                <a:hlinkClick r:id="rId4"/>
              </a:rPr>
              <a:t>http://audio.neteducom.com/download.php?id=books/16/sounds/027.mp3</a:t>
            </a:r>
            <a:r>
              <a:rPr lang="ru-RU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Reading club (Grades </a:t>
            </a:r>
            <a:r>
              <a:rPr lang="ru-RU" dirty="0" smtClean="0"/>
              <a:t>5 – 11</a:t>
            </a:r>
            <a:r>
              <a:rPr lang="en-US" dirty="0" smtClean="0"/>
              <a:t>)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681737"/>
            <a:ext cx="2350341" cy="31310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99" y="1904374"/>
            <a:ext cx="2350341" cy="31310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671" y="3681737"/>
            <a:ext cx="2350341" cy="30977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274" y="1916832"/>
            <a:ext cx="2350341" cy="31061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09009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 t="3840" b="4926"/>
          <a:stretch>
            <a:fillRect/>
          </a:stretch>
        </p:blipFill>
        <p:spPr bwMode="auto">
          <a:xfrm>
            <a:off x="2411760" y="0"/>
            <a:ext cx="56618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2016224" cy="26645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 t="3517" b="4489"/>
          <a:stretch>
            <a:fillRect/>
          </a:stretch>
        </p:blipFill>
        <p:spPr bwMode="auto">
          <a:xfrm>
            <a:off x="2339752" y="40854"/>
            <a:ext cx="5581650" cy="681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2016224" cy="26645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 t="8745" b="4773"/>
          <a:stretch>
            <a:fillRect/>
          </a:stretch>
        </p:blipFill>
        <p:spPr bwMode="auto">
          <a:xfrm>
            <a:off x="2267744" y="-1"/>
            <a:ext cx="5976664" cy="6862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1945935" cy="259228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Условия организации внеурочной деятельности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r>
              <a:rPr lang="ru-RU" dirty="0" smtClean="0"/>
              <a:t>Количество часов учебного плана;</a:t>
            </a:r>
          </a:p>
          <a:p>
            <a:r>
              <a:rPr lang="ru-RU" dirty="0" smtClean="0"/>
              <a:t>Форма организации занятий отличная от урочной;</a:t>
            </a:r>
          </a:p>
          <a:p>
            <a:r>
              <a:rPr lang="ru-RU" dirty="0" smtClean="0"/>
              <a:t>Связь с урочной деятельностью;</a:t>
            </a:r>
          </a:p>
          <a:p>
            <a:r>
              <a:rPr lang="ru-RU" dirty="0" smtClean="0"/>
              <a:t>Выход на личностные, предметные и </a:t>
            </a:r>
            <a:br>
              <a:rPr lang="ru-RU" dirty="0" smtClean="0"/>
            </a:br>
            <a:r>
              <a:rPr lang="ru-RU" dirty="0" smtClean="0"/>
              <a:t>метапредметные результаты.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74638"/>
            <a:ext cx="2024471" cy="2789907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-5822"/>
            <a:ext cx="5010497" cy="686382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386049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48809"/>
            <a:ext cx="2162175" cy="295275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19375" y="0"/>
            <a:ext cx="4942818" cy="687736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642198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19375" y="4192"/>
            <a:ext cx="4999828" cy="6853808"/>
          </a:xfrm>
          <a:prstGeom prst="rect">
            <a:avLst/>
          </a:prstGeom>
        </p:spPr>
      </p:pic>
      <p:pic>
        <p:nvPicPr>
          <p:cNvPr id="5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48809"/>
            <a:ext cx="2162175" cy="29527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21189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Внеклассная </a:t>
            </a:r>
            <a:r>
              <a:rPr lang="en-US" b="1" dirty="0" smtClean="0"/>
              <a:t>vs</a:t>
            </a:r>
            <a:r>
              <a:rPr lang="en-US" b="1" dirty="0"/>
              <a:t>. </a:t>
            </a:r>
            <a:r>
              <a:rPr lang="ru-RU" b="1" dirty="0" smtClean="0"/>
              <a:t>внеурочная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579296" cy="5141168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Внеклассная деятельность </a:t>
            </a:r>
            <a:r>
              <a:rPr lang="ru-RU" dirty="0" smtClean="0"/>
              <a:t>- организация педагогом различных видов деятельности школьников во внеурочное время, обеспечивающих необходимые условия для социализации личности ребенка.</a:t>
            </a:r>
          </a:p>
          <a:p>
            <a:r>
              <a:rPr lang="ru-RU" b="1" dirty="0" smtClean="0"/>
              <a:t>Внеурочная </a:t>
            </a:r>
            <a:r>
              <a:rPr lang="ru-RU" b="1" dirty="0"/>
              <a:t>деятельность – </a:t>
            </a:r>
            <a:r>
              <a:rPr lang="ru-RU" dirty="0"/>
              <a:t>образовательная деятельность, осуществляемая в формах, отличных от классно-урочных, и направленная на достижение планируемых результатов освоения образовательной программы.</a:t>
            </a:r>
            <a:r>
              <a:rPr lang="ru-RU" b="1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s://www.englishteachers.ru/uploadedfiles/waresimgs/4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909821" cy="2636911"/>
          </a:xfrm>
          <a:prstGeom prst="rect">
            <a:avLst/>
          </a:prstGeom>
          <a:noFill/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4544" y="-27384"/>
            <a:ext cx="4986834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211960" y="1340768"/>
            <a:ext cx="3024336" cy="288032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0"/>
              </a:spcAft>
            </a:pP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englishteachers.ru/uploadedfiles/waresimgs/4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909821" cy="2636911"/>
          </a:xfrm>
          <a:prstGeom prst="rect">
            <a:avLst/>
          </a:prstGeom>
          <a:noFill/>
        </p:spPr>
      </p:pic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0"/>
            <a:ext cx="4986834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627784" y="3068960"/>
            <a:ext cx="4752528" cy="3456384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0"/>
              </a:spcAft>
            </a:pP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englishteachers.ru/uploadedfiles/waresimgs/4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909821" cy="2636911"/>
          </a:xfrm>
          <a:prstGeom prst="rect">
            <a:avLst/>
          </a:prstGeom>
          <a:noFill/>
        </p:spPr>
      </p:pic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507146"/>
            <a:ext cx="7555607" cy="415163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englishteachers.ru/uploadedfiles/waresimgs/4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909821" cy="2636911"/>
          </a:xfrm>
          <a:prstGeom prst="rect">
            <a:avLst/>
          </a:prstGeom>
          <a:noFill/>
        </p:spPr>
      </p:pic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5" y="0"/>
            <a:ext cx="4986833" cy="68580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16632"/>
            <a:ext cx="5402941" cy="652534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2" descr="https://www.englishteachers.ru/uploadedfiles/waresimgs/4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909821" cy="2636911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3275856" y="188640"/>
            <a:ext cx="5184576" cy="2232248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0"/>
              </a:spcAft>
            </a:pP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63888" y="4725144"/>
            <a:ext cx="5184576" cy="1872208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0"/>
              </a:spcAft>
            </a:pP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04154" y="116632"/>
            <a:ext cx="4756986" cy="65527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https://www.englishteachers.ru/uploadedfiles/waresimgs/4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56184" cy="2265693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33046" y="145833"/>
            <a:ext cx="6757905" cy="652352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3275856" y="260648"/>
            <a:ext cx="5184576" cy="1872208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0"/>
              </a:spcAft>
            </a:pP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84797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8330"/>
          <a:stretch/>
        </p:blipFill>
        <p:spPr>
          <a:xfrm>
            <a:off x="2483768" y="116632"/>
            <a:ext cx="5565209" cy="674136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2" descr="https://www.englishteachers.ru/uploadedfiles/waresimgs/4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5" y="138490"/>
            <a:ext cx="1656184" cy="2265693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3131840" y="1916832"/>
            <a:ext cx="4608512" cy="252028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44062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7836" y="959702"/>
            <a:ext cx="3986164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547664" cy="2132856"/>
          </a:xfrm>
          <a:prstGeom prst="rect">
            <a:avLst/>
          </a:prstGeom>
          <a:noFill/>
        </p:spPr>
      </p:pic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8424" y="959702"/>
            <a:ext cx="3948651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266132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0324"/>
            <a:ext cx="1547664" cy="2132856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6592" y="1196752"/>
            <a:ext cx="4123439" cy="56612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1" y="1196752"/>
            <a:ext cx="4135042" cy="56612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758824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 со стрелкой вниз 5"/>
          <p:cNvSpPr/>
          <p:nvPr/>
        </p:nvSpPr>
        <p:spPr>
          <a:xfrm>
            <a:off x="3716733" y="25602"/>
            <a:ext cx="2718645" cy="1048269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79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Творчество</a:t>
            </a:r>
            <a:endParaRPr lang="ru-RU" dirty="0"/>
          </a:p>
        </p:txBody>
      </p:sp>
      <p:pic>
        <p:nvPicPr>
          <p:cNvPr id="5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9607"/>
            <a:ext cx="1656184" cy="2278303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2137576" y="-185249"/>
            <a:ext cx="5400600" cy="8308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19923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Зачем?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u="sng" dirty="0" smtClean="0"/>
              <a:t>Решают следующие задачи</a:t>
            </a:r>
            <a:r>
              <a:rPr lang="ru-RU" dirty="0" smtClean="0"/>
              <a:t>:</a:t>
            </a:r>
          </a:p>
          <a:p>
            <a:r>
              <a:rPr lang="ru-RU" dirty="0" smtClean="0"/>
              <a:t>формирование познавательного интереса к предмету;</a:t>
            </a:r>
          </a:p>
          <a:p>
            <a:r>
              <a:rPr lang="ru-RU" dirty="0" smtClean="0"/>
              <a:t>связывание школьного предмета с жизнью;</a:t>
            </a:r>
          </a:p>
          <a:p>
            <a:r>
              <a:rPr lang="ru-RU" dirty="0" smtClean="0"/>
              <a:t>углубление и расширение содержания изучаемого предмета;</a:t>
            </a:r>
          </a:p>
          <a:p>
            <a:r>
              <a:rPr lang="ru-RU" dirty="0" smtClean="0"/>
              <a:t>развитие способностей учащихся;</a:t>
            </a:r>
          </a:p>
          <a:p>
            <a:r>
              <a:rPr lang="ru-RU" dirty="0" smtClean="0"/>
              <a:t>осуществление индивидуального подхода;</a:t>
            </a:r>
          </a:p>
          <a:p>
            <a:r>
              <a:rPr lang="ru-RU" dirty="0" smtClean="0"/>
              <a:t>совершенствование умений и навыков использования источников информации.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661" y="332656"/>
            <a:ext cx="4550463" cy="62382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268294"/>
            <a:ext cx="4396118" cy="6048672"/>
          </a:xfrm>
          <a:prstGeom prst="rect">
            <a:avLst/>
          </a:prstGeom>
        </p:spPr>
      </p:pic>
      <p:sp>
        <p:nvSpPr>
          <p:cNvPr id="6" name="Стрелка вниз 5"/>
          <p:cNvSpPr/>
          <p:nvPr/>
        </p:nvSpPr>
        <p:spPr>
          <a:xfrm rot="1150922">
            <a:off x="3875212" y="151111"/>
            <a:ext cx="1553824" cy="1280955"/>
          </a:xfrm>
          <a:prstGeom prst="downArrow">
            <a:avLst>
              <a:gd name="adj1" fmla="val 50000"/>
              <a:gd name="adj2" fmla="val 4585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Игра</a:t>
            </a:r>
            <a:endParaRPr lang="ru-RU" dirty="0"/>
          </a:p>
        </p:txBody>
      </p:sp>
      <p:pic>
        <p:nvPicPr>
          <p:cNvPr id="9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541" y="3535078"/>
            <a:ext cx="2146158" cy="27818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6720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/>
          <a:srcRect t="3380" b="86434"/>
          <a:stretch/>
        </p:blipFill>
        <p:spPr>
          <a:xfrm>
            <a:off x="2171291" y="174934"/>
            <a:ext cx="6783343" cy="952012"/>
          </a:xfrm>
          <a:prstGeom prst="rect">
            <a:avLst/>
          </a:prstGeom>
        </p:spPr>
      </p:pic>
      <p:pic>
        <p:nvPicPr>
          <p:cNvPr id="7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04146"/>
            <a:ext cx="1800589" cy="2420889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/>
          <a:srcRect l="8455" t="12373" r="2507" b="2121"/>
          <a:stretch/>
        </p:blipFill>
        <p:spPr>
          <a:xfrm rot="5400000">
            <a:off x="2471527" y="120413"/>
            <a:ext cx="5719152" cy="75668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943487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91542" y="147643"/>
            <a:ext cx="6273554" cy="65217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4" descr="http://www.titul.ru/central/pickup.php?s=www_titul_ru&amp;i=8ka6g52mlniacje8rk3vg45g1yham21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7643"/>
            <a:ext cx="1724451" cy="23452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57457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itul.ru/central/pickup.php?s=www_titul_ru&amp;i=6pfvkr5jsjja8q37i7o6fktgqad6vw1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269"/>
            <a:ext cx="1872208" cy="25667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4510" y="1268760"/>
            <a:ext cx="8877989" cy="540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657825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9412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Вариант организации внеурочной деятельности (5 – </a:t>
            </a:r>
            <a:r>
              <a:rPr lang="en-US" sz="3600" b="1" dirty="0" smtClean="0"/>
              <a:t>9</a:t>
            </a:r>
            <a:r>
              <a:rPr lang="ru-RU" sz="3600" b="1" dirty="0" smtClean="0"/>
              <a:t> классы)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435280" cy="551723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i="1" dirty="0"/>
              <a:t>В</a:t>
            </a:r>
            <a:r>
              <a:rPr lang="ru-RU" b="1" i="1" dirty="0" smtClean="0"/>
              <a:t>ыпуск общешкольной газеты </a:t>
            </a:r>
            <a:r>
              <a:rPr lang="en-US" b="1" i="1" dirty="0" smtClean="0"/>
              <a:t>”The Voice of School”</a:t>
            </a:r>
            <a:endParaRPr lang="ru-RU" b="1" i="1" dirty="0" smtClean="0"/>
          </a:p>
          <a:p>
            <a:pPr>
              <a:buNone/>
            </a:pPr>
            <a:r>
              <a:rPr lang="ru-RU" b="1" i="1" u="sng" dirty="0" smtClean="0"/>
              <a:t>Раздел </a:t>
            </a:r>
            <a:r>
              <a:rPr lang="en-US" b="1" i="1" u="sng" dirty="0" smtClean="0"/>
              <a:t>I:</a:t>
            </a:r>
            <a:r>
              <a:rPr lang="en-US" i="1" u="sng" dirty="0" smtClean="0"/>
              <a:t> </a:t>
            </a:r>
            <a:r>
              <a:rPr lang="ru-RU" i="1" u="sng" dirty="0" smtClean="0"/>
              <a:t>Как делается газета.</a:t>
            </a:r>
            <a:r>
              <a:rPr lang="ru-RU" b="1" i="1" u="sng" dirty="0" smtClean="0"/>
              <a:t> </a:t>
            </a:r>
          </a:p>
          <a:p>
            <a:pPr marL="0" indent="0">
              <a:buNone/>
            </a:pPr>
            <a:r>
              <a:rPr lang="ru-RU" i="1" dirty="0" smtClean="0"/>
              <a:t>Содержание занятий: </a:t>
            </a:r>
            <a:r>
              <a:rPr lang="ru-RU" dirty="0" smtClean="0"/>
              <a:t>виды газет, работа редакционной коллегии, выбор название, разработка газетных рубрик, заголовки, продумывание вёрстки, оформление. Выбор названия для общешкольной газеты (например, с помощью общешкольного конкурса).</a:t>
            </a:r>
          </a:p>
          <a:p>
            <a:pPr>
              <a:buNone/>
            </a:pPr>
            <a:r>
              <a:rPr lang="ru-RU" b="1" i="1" u="sng" dirty="0" smtClean="0"/>
              <a:t>Раздел </a:t>
            </a:r>
            <a:r>
              <a:rPr lang="en-US" b="1" i="1" u="sng" dirty="0" smtClean="0"/>
              <a:t>II: </a:t>
            </a:r>
            <a:r>
              <a:rPr lang="ru-RU" i="1" u="sng" dirty="0" smtClean="0"/>
              <a:t>Проба пера.</a:t>
            </a:r>
          </a:p>
          <a:p>
            <a:pPr marL="0" indent="0">
              <a:buNone/>
            </a:pPr>
            <a:r>
              <a:rPr lang="ru-RU" i="1" dirty="0" smtClean="0"/>
              <a:t>Содержание занятий: </a:t>
            </a:r>
            <a:r>
              <a:rPr lang="ru-RU" dirty="0" smtClean="0"/>
              <a:t>Интервью. Репортаж. Соцопрос. Выпуск пробного информационного дайджеста.</a:t>
            </a:r>
          </a:p>
          <a:p>
            <a:pPr>
              <a:buNone/>
            </a:pPr>
            <a:r>
              <a:rPr lang="ru-RU" b="1" i="1" u="sng" dirty="0" smtClean="0"/>
              <a:t>Раздел </a:t>
            </a:r>
            <a:r>
              <a:rPr lang="en-US" b="1" i="1" u="sng" dirty="0" smtClean="0"/>
              <a:t>III: </a:t>
            </a:r>
            <a:r>
              <a:rPr lang="ru-RU" i="1" u="sng" dirty="0" smtClean="0"/>
              <a:t>Выпуск газеты.</a:t>
            </a:r>
            <a:r>
              <a:rPr lang="ru-RU" b="1" i="1" u="sng" dirty="0" smtClean="0"/>
              <a:t> </a:t>
            </a:r>
          </a:p>
          <a:p>
            <a:pPr marL="0" indent="0">
              <a:buNone/>
            </a:pPr>
            <a:r>
              <a:rPr lang="ru-RU" i="1" dirty="0"/>
              <a:t>Содержание занятий: </a:t>
            </a:r>
            <a:r>
              <a:rPr lang="ru-RU" dirty="0"/>
              <a:t>Создание </a:t>
            </a:r>
            <a:r>
              <a:rPr lang="ru-RU" dirty="0" smtClean="0"/>
              <a:t>редсовета, распределение обязанностей. Выпуск и презентация перед школой первого номера газеты. Выпуск номера </a:t>
            </a:r>
            <a:r>
              <a:rPr lang="en-US" dirty="0" smtClean="0"/>
              <a:t>“Our School and our teachers” (deadline – </a:t>
            </a:r>
            <a:r>
              <a:rPr lang="ru-RU" dirty="0" smtClean="0"/>
              <a:t>5 октября</a:t>
            </a:r>
            <a:r>
              <a:rPr lang="en-US" dirty="0" smtClean="0"/>
              <a:t>)</a:t>
            </a:r>
            <a:r>
              <a:rPr lang="ru-RU" dirty="0" smtClean="0"/>
              <a:t>. Выпуск номера по итогам жизни школы в первом полугодии. Выпуск номера</a:t>
            </a:r>
            <a:r>
              <a:rPr lang="en-US" dirty="0" smtClean="0"/>
              <a:t> “My city”</a:t>
            </a:r>
            <a:r>
              <a:rPr lang="ru-RU" dirty="0" smtClean="0"/>
              <a:t> (</a:t>
            </a:r>
            <a:r>
              <a:rPr lang="en-US" dirty="0" smtClean="0"/>
              <a:t>deadline –</a:t>
            </a:r>
            <a:r>
              <a:rPr lang="ru-RU" dirty="0" smtClean="0"/>
              <a:t> День города)</a:t>
            </a:r>
            <a:r>
              <a:rPr lang="en-US" dirty="0" smtClean="0"/>
              <a:t>. </a:t>
            </a:r>
            <a:r>
              <a:rPr lang="ru-RU" dirty="0" smtClean="0"/>
              <a:t>Выпуск номера</a:t>
            </a:r>
            <a:r>
              <a:rPr lang="en-US" dirty="0" smtClean="0"/>
              <a:t> “International Women Day”</a:t>
            </a:r>
            <a:r>
              <a:rPr lang="ru-RU" dirty="0" smtClean="0"/>
              <a:t> (</a:t>
            </a:r>
            <a:r>
              <a:rPr lang="en-US" dirty="0" smtClean="0"/>
              <a:t>deadline –</a:t>
            </a:r>
            <a:r>
              <a:rPr lang="ru-RU" dirty="0" smtClean="0"/>
              <a:t> 8 марта)</a:t>
            </a:r>
            <a:r>
              <a:rPr lang="en-US" dirty="0" smtClean="0"/>
              <a:t>.</a:t>
            </a:r>
            <a:r>
              <a:rPr lang="ru-RU" dirty="0" smtClean="0"/>
              <a:t> Выпуск номера </a:t>
            </a:r>
            <a:r>
              <a:rPr lang="en-US" dirty="0" smtClean="0"/>
              <a:t>“Victory Day”</a:t>
            </a:r>
            <a:r>
              <a:rPr lang="ru-RU" dirty="0" smtClean="0"/>
              <a:t> (</a:t>
            </a:r>
            <a:r>
              <a:rPr lang="en-US" dirty="0" smtClean="0"/>
              <a:t>deadline –</a:t>
            </a:r>
            <a:r>
              <a:rPr lang="ru-RU" dirty="0" smtClean="0"/>
              <a:t> 9 мая).</a:t>
            </a:r>
          </a:p>
          <a:p>
            <a:pPr>
              <a:buNone/>
            </a:pPr>
            <a:r>
              <a:rPr lang="ru-RU" b="1" i="1" u="sng" dirty="0" smtClean="0"/>
              <a:t>Раздел </a:t>
            </a:r>
            <a:r>
              <a:rPr lang="en-US" b="1" i="1" u="sng" dirty="0" smtClean="0"/>
              <a:t>IV: </a:t>
            </a:r>
            <a:r>
              <a:rPr lang="ru-RU" i="1" u="sng" dirty="0" smtClean="0"/>
              <a:t>Подведение итогов.</a:t>
            </a:r>
            <a:r>
              <a:rPr lang="ru-RU" b="1" i="1" u="sng" dirty="0" smtClean="0"/>
              <a:t> </a:t>
            </a:r>
          </a:p>
          <a:p>
            <a:pPr marL="0" indent="0">
              <a:buNone/>
            </a:pPr>
            <a:r>
              <a:rPr lang="ru-RU" i="1" dirty="0"/>
              <a:t>Содержание занятий:</a:t>
            </a:r>
            <a:r>
              <a:rPr lang="ru-RU" dirty="0"/>
              <a:t> Самоанализ </a:t>
            </a:r>
            <a:r>
              <a:rPr lang="ru-RU" dirty="0" smtClean="0"/>
              <a:t>деятельности класса по выпуску общешкольной газеты на всех этапах.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Идеи для внеурочной </a:t>
            </a:r>
            <a:br>
              <a:rPr lang="ru-RU" sz="3600" b="1" dirty="0" smtClean="0"/>
            </a:br>
            <a:r>
              <a:rPr lang="ru-RU" sz="3600" b="1" dirty="0" smtClean="0"/>
              <a:t>и внеклассной работы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8600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https://iearn.org/cc/space-2/group-116/about</a:t>
            </a:r>
            <a:r>
              <a:rPr lang="en-US" dirty="0" smtClean="0"/>
              <a:t> - </a:t>
            </a:r>
            <a:r>
              <a:rPr lang="en-US" b="1" dirty="0" smtClean="0"/>
              <a:t>My School, Your School </a:t>
            </a:r>
            <a:r>
              <a:rPr lang="en-US" dirty="0" smtClean="0"/>
              <a:t>(This project aims at comparing school life around the world through the voice of their own participants. Till April 2019).</a:t>
            </a:r>
          </a:p>
          <a:p>
            <a:r>
              <a:rPr lang="en-US" dirty="0" smtClean="0">
                <a:hlinkClick r:id="rId3"/>
              </a:rPr>
              <a:t>https://iearn.org/cc/space-2/group-476/about</a:t>
            </a:r>
            <a:r>
              <a:rPr lang="en-US" dirty="0" smtClean="0"/>
              <a:t> </a:t>
            </a:r>
            <a:r>
              <a:rPr lang="en-US" b="1" dirty="0" smtClean="0"/>
              <a:t>-</a:t>
            </a:r>
            <a:r>
              <a:rPr lang="en-US" dirty="0" smtClean="0"/>
              <a:t> </a:t>
            </a:r>
            <a:r>
              <a:rPr lang="en-US" b="1" dirty="0" smtClean="0"/>
              <a:t>Staying Healthy </a:t>
            </a:r>
            <a:r>
              <a:rPr lang="en-US" dirty="0" smtClean="0"/>
              <a:t>(This project enables students to develop a healthy life style to keep their mind and body performing at their best. Till 31 of August 2019).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 smtClean="0"/>
              <a:t>Travel Club </a:t>
            </a:r>
            <a:r>
              <a:rPr lang="en-US" dirty="0" smtClean="0"/>
              <a:t>(</a:t>
            </a:r>
            <a:r>
              <a:rPr lang="ru-RU" dirty="0" smtClean="0"/>
              <a:t>2 – </a:t>
            </a:r>
            <a:r>
              <a:rPr lang="en-US" dirty="0" smtClean="0"/>
              <a:t>9</a:t>
            </a:r>
            <a:r>
              <a:rPr lang="ru-RU" dirty="0" smtClean="0"/>
              <a:t> классы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5328592"/>
          </a:xfrm>
        </p:spPr>
        <p:txBody>
          <a:bodyPr>
            <a:normAutofit fontScale="92500" lnSpcReduction="20000"/>
          </a:bodyPr>
          <a:lstStyle/>
          <a:p>
            <a:pPr>
              <a:buNone/>
              <a:defRPr/>
            </a:pPr>
            <a:r>
              <a:rPr lang="ru-RU" dirty="0" smtClean="0"/>
              <a:t>Материалы для работы:</a:t>
            </a:r>
          </a:p>
          <a:p>
            <a:pPr>
              <a:defRPr/>
            </a:pPr>
            <a:r>
              <a:rPr lang="ru-RU" b="1" dirty="0" smtClean="0"/>
              <a:t>2-4 классы</a:t>
            </a:r>
            <a:r>
              <a:rPr lang="ru-RU" dirty="0" smtClean="0"/>
              <a:t>: книги </a:t>
            </a:r>
            <a:r>
              <a:rPr lang="en-US" dirty="0" smtClean="0"/>
              <a:t>“Songs for Junior School”</a:t>
            </a:r>
            <a:r>
              <a:rPr lang="ru-RU" dirty="0" smtClean="0"/>
              <a:t> (авторы М. Ю. Кауфман, К. И. Кауфман)</a:t>
            </a:r>
            <a:r>
              <a:rPr lang="en-US" dirty="0" smtClean="0"/>
              <a:t>, Read Up </a:t>
            </a:r>
            <a:r>
              <a:rPr lang="ru-RU" dirty="0" smtClean="0"/>
              <a:t>для 2, 3 и 4 классов, </a:t>
            </a:r>
            <a:r>
              <a:rPr lang="en-US" dirty="0" smtClean="0"/>
              <a:t>“</a:t>
            </a:r>
            <a:r>
              <a:rPr lang="ru-RU" dirty="0" smtClean="0"/>
              <a:t>Метапредметный портфель</a:t>
            </a:r>
            <a:r>
              <a:rPr lang="en-US" dirty="0" smtClean="0"/>
              <a:t>”</a:t>
            </a:r>
            <a:r>
              <a:rPr lang="ru-RU" dirty="0" smtClean="0"/>
              <a:t> для 2, 3, 4 классов</a:t>
            </a:r>
            <a:r>
              <a:rPr lang="en-US" dirty="0" smtClean="0"/>
              <a:t>, </a:t>
            </a:r>
            <a:r>
              <a:rPr lang="ru-RU" dirty="0" smtClean="0"/>
              <a:t>бесплатные интернет-ресурсы.</a:t>
            </a:r>
          </a:p>
          <a:p>
            <a:pPr>
              <a:defRPr/>
            </a:pPr>
            <a:r>
              <a:rPr lang="ru-RU" b="1" dirty="0" smtClean="0"/>
              <a:t>5-9 классы</a:t>
            </a:r>
            <a:r>
              <a:rPr lang="ru-RU" dirty="0" smtClean="0"/>
              <a:t>: книги </a:t>
            </a:r>
            <a:r>
              <a:rPr lang="en-US" dirty="0" smtClean="0"/>
              <a:t>“Read Up” </a:t>
            </a:r>
            <a:r>
              <a:rPr lang="ru-RU" dirty="0" smtClean="0"/>
              <a:t>для 5, 8 и 9 классов, </a:t>
            </a:r>
            <a:r>
              <a:rPr lang="en-US" dirty="0" smtClean="0"/>
              <a:t>“Songs for School”, “The Ring of the Druids” (7-8 </a:t>
            </a:r>
            <a:r>
              <a:rPr lang="ru-RU" dirty="0" smtClean="0"/>
              <a:t>классы)</a:t>
            </a:r>
            <a:r>
              <a:rPr lang="en-US" dirty="0" smtClean="0"/>
              <a:t>, “Robin </a:t>
            </a:r>
            <a:r>
              <a:rPr lang="en-US" dirty="0" err="1" smtClean="0"/>
              <a:t>MacWizard’s</a:t>
            </a:r>
            <a:r>
              <a:rPr lang="en-US" dirty="0" smtClean="0"/>
              <a:t> Diary” (8-9 </a:t>
            </a:r>
            <a:r>
              <a:rPr lang="ru-RU" dirty="0" smtClean="0"/>
              <a:t>классы), </a:t>
            </a:r>
            <a:r>
              <a:rPr lang="en-US" dirty="0" smtClean="0"/>
              <a:t> “</a:t>
            </a:r>
            <a:r>
              <a:rPr lang="ru-RU" dirty="0" smtClean="0"/>
              <a:t>Страницы британской истории</a:t>
            </a:r>
            <a:r>
              <a:rPr lang="en-US" dirty="0" smtClean="0"/>
              <a:t>” </a:t>
            </a:r>
            <a:r>
              <a:rPr lang="ru-RU" dirty="0" smtClean="0"/>
              <a:t>(авторы К. И. Кауфман, М. Ю. Кауфман)</a:t>
            </a:r>
            <a:r>
              <a:rPr lang="en-US" dirty="0" smtClean="0"/>
              <a:t> c 7 </a:t>
            </a:r>
            <a:r>
              <a:rPr lang="ru-RU" dirty="0" smtClean="0"/>
              <a:t>класса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r>
              <a:rPr lang="en-US" dirty="0" smtClean="0"/>
              <a:t>“</a:t>
            </a:r>
            <a:r>
              <a:rPr lang="ru-RU" dirty="0" smtClean="0"/>
              <a:t>Метапредметный портфель</a:t>
            </a:r>
            <a:r>
              <a:rPr lang="en-US" dirty="0" smtClean="0"/>
              <a:t>”</a:t>
            </a:r>
            <a:r>
              <a:rPr lang="ru-RU" dirty="0" smtClean="0"/>
              <a:t> для 5 класса</a:t>
            </a:r>
            <a:r>
              <a:rPr lang="en-US" dirty="0" smtClean="0"/>
              <a:t>, </a:t>
            </a:r>
            <a:r>
              <a:rPr lang="ru-RU" dirty="0" smtClean="0"/>
              <a:t>бесплатные интернет-ресурсы.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Примеры </a:t>
            </a:r>
            <a:r>
              <a:rPr lang="ru-RU" sz="2800" dirty="0" smtClean="0"/>
              <a:t>лингвострановедческого материала, содержащего реалии, в УМК </a:t>
            </a:r>
            <a:r>
              <a:rPr lang="en-US" sz="2800" dirty="0" smtClean="0"/>
              <a:t>“Happy English.ru”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8" cy="5256584"/>
          </a:xfrm>
        </p:spPr>
        <p:txBody>
          <a:bodyPr>
            <a:noAutofit/>
          </a:bodyPr>
          <a:lstStyle/>
          <a:p>
            <a:r>
              <a:rPr lang="ru-RU" sz="1800" b="1" u="sng" dirty="0" smtClean="0"/>
              <a:t>4 класс</a:t>
            </a:r>
            <a:r>
              <a:rPr lang="ru-RU" sz="1800" dirty="0" smtClean="0"/>
              <a:t>: </a:t>
            </a:r>
          </a:p>
          <a:p>
            <a:pPr marL="0">
              <a:buNone/>
            </a:pPr>
            <a:r>
              <a:rPr lang="ru-RU" sz="1800" dirty="0" smtClean="0"/>
              <a:t>Романы Дж. К. </a:t>
            </a:r>
            <a:r>
              <a:rPr lang="ru-RU" sz="1800" dirty="0" err="1" smtClean="0"/>
              <a:t>Роулинг</a:t>
            </a:r>
            <a:r>
              <a:rPr lang="ru-RU" sz="1800" dirty="0" smtClean="0"/>
              <a:t> о Гарри </a:t>
            </a:r>
            <a:r>
              <a:rPr lang="ru-RU" sz="1800" dirty="0" err="1" smtClean="0"/>
              <a:t>Поттере</a:t>
            </a:r>
            <a:r>
              <a:rPr lang="ru-RU" sz="1800" dirty="0" smtClean="0"/>
              <a:t>; Достопримечательности Лондона; Рождество; Страны мира; Празднование дня рождения в странах мира; Ролевая игра „Чаепитие в 5 часов“.</a:t>
            </a:r>
          </a:p>
          <a:p>
            <a:r>
              <a:rPr lang="ru-RU" sz="1800" b="1" u="sng" dirty="0" smtClean="0"/>
              <a:t>5 класс</a:t>
            </a:r>
            <a:r>
              <a:rPr lang="ru-RU" sz="1800" dirty="0" smtClean="0"/>
              <a:t>: </a:t>
            </a:r>
          </a:p>
          <a:p>
            <a:pPr marL="0">
              <a:buNone/>
            </a:pPr>
            <a:r>
              <a:rPr lang="ru-RU" sz="1800" dirty="0" smtClean="0"/>
              <a:t>Мировые достопримечательности; Жизнь в современной Англии (Дом / Квартира); Правила поведения пассажиров в аэропорту; Современная Великобритания; </a:t>
            </a:r>
            <a:r>
              <a:rPr lang="en-US" sz="1800" dirty="0" smtClean="0"/>
              <a:t>Do you live in London?</a:t>
            </a:r>
            <a:r>
              <a:rPr lang="ru-RU" sz="1800" dirty="0" smtClean="0"/>
              <a:t>; </a:t>
            </a:r>
            <a:r>
              <a:rPr lang="ru-RU" sz="1800" dirty="0" err="1" smtClean="0"/>
              <a:t>My</a:t>
            </a:r>
            <a:r>
              <a:rPr lang="ru-RU" sz="1800" dirty="0" smtClean="0"/>
              <a:t> </a:t>
            </a:r>
            <a:r>
              <a:rPr lang="ru-RU" sz="1800" dirty="0" err="1" smtClean="0"/>
              <a:t>Edinburgh</a:t>
            </a:r>
            <a:r>
              <a:rPr lang="ru-RU" sz="1800" dirty="0" smtClean="0"/>
              <a:t>; </a:t>
            </a:r>
            <a:r>
              <a:rPr lang="en-US" sz="1800" dirty="0" smtClean="0"/>
              <a:t>My pet is </a:t>
            </a:r>
            <a:r>
              <a:rPr lang="en-US" sz="1800" dirty="0" err="1" smtClean="0"/>
              <a:t>Nessie</a:t>
            </a:r>
            <a:r>
              <a:rPr lang="ru-RU" sz="1800" dirty="0" smtClean="0"/>
              <a:t>; </a:t>
            </a:r>
            <a:r>
              <a:rPr lang="en-US" sz="1800" dirty="0" smtClean="0"/>
              <a:t>Do you celebrate Easter?</a:t>
            </a:r>
            <a:r>
              <a:rPr lang="ru-RU" sz="1800" dirty="0" smtClean="0"/>
              <a:t>; </a:t>
            </a:r>
            <a:r>
              <a:rPr lang="en-US" sz="1800" dirty="0" smtClean="0"/>
              <a:t>Does it rain in England in December?</a:t>
            </a:r>
            <a:r>
              <a:rPr lang="ru-RU" sz="1800" dirty="0" smtClean="0"/>
              <a:t>; Крупные города Англии: Бирмингем, Ливерпуль, Йорк и т. д.; Вестминстерское аббатство, королева Мария Стюарт, Камень </a:t>
            </a:r>
            <a:r>
              <a:rPr lang="ru-RU" sz="1800" dirty="0" err="1" smtClean="0"/>
              <a:t>cудьбы</a:t>
            </a:r>
            <a:r>
              <a:rPr lang="ru-RU" sz="1800" dirty="0" smtClean="0"/>
              <a:t>.</a:t>
            </a:r>
          </a:p>
          <a:p>
            <a:pPr marL="0"/>
            <a:r>
              <a:rPr lang="ru-RU" sz="1800" b="1" u="sng" dirty="0" smtClean="0"/>
              <a:t>6 класс</a:t>
            </a:r>
            <a:r>
              <a:rPr lang="ru-RU" sz="1800" dirty="0" smtClean="0"/>
              <a:t>:</a:t>
            </a:r>
          </a:p>
          <a:p>
            <a:pPr marL="0">
              <a:buNone/>
            </a:pPr>
            <a:r>
              <a:rPr lang="en-US" sz="1800" dirty="0" smtClean="0"/>
              <a:t>Shakespeare</a:t>
            </a:r>
            <a:r>
              <a:rPr lang="ru-RU" sz="1800" dirty="0" smtClean="0"/>
              <a:t>; </a:t>
            </a:r>
            <a:r>
              <a:rPr lang="ru-RU" sz="1800" dirty="0" err="1" smtClean="0"/>
              <a:t>In</a:t>
            </a:r>
            <a:r>
              <a:rPr lang="ru-RU" sz="1800" dirty="0" smtClean="0"/>
              <a:t> </a:t>
            </a:r>
            <a:r>
              <a:rPr lang="ru-RU" sz="1800" dirty="0" err="1" smtClean="0"/>
              <a:t>Westminster</a:t>
            </a:r>
            <a:r>
              <a:rPr lang="ru-RU" sz="1800" dirty="0" smtClean="0"/>
              <a:t> </a:t>
            </a:r>
            <a:r>
              <a:rPr lang="ru-RU" sz="1800" dirty="0" err="1" smtClean="0"/>
              <a:t>Abbey</a:t>
            </a:r>
            <a:r>
              <a:rPr lang="ru-RU" sz="1800" dirty="0" smtClean="0"/>
              <a:t>; Необычные экскурсии английских школьников; </a:t>
            </a:r>
            <a:r>
              <a:rPr lang="ru-RU" sz="1800" dirty="0" err="1" smtClean="0"/>
              <a:t>Where</a:t>
            </a:r>
            <a:r>
              <a:rPr lang="ru-RU" sz="1800" dirty="0" smtClean="0"/>
              <a:t> </a:t>
            </a:r>
            <a:r>
              <a:rPr lang="ru-RU" sz="1800" dirty="0" err="1" smtClean="0"/>
              <a:t>is</a:t>
            </a:r>
            <a:r>
              <a:rPr lang="ru-RU" sz="1800" dirty="0" smtClean="0"/>
              <a:t> </a:t>
            </a:r>
            <a:r>
              <a:rPr lang="ru-RU" sz="1800" dirty="0" err="1" smtClean="0"/>
              <a:t>Charing</a:t>
            </a:r>
            <a:r>
              <a:rPr lang="ru-RU" sz="1800" dirty="0" smtClean="0"/>
              <a:t> </a:t>
            </a:r>
            <a:r>
              <a:rPr lang="ru-RU" sz="1800" dirty="0" err="1" smtClean="0"/>
              <a:t>Cross</a:t>
            </a:r>
            <a:r>
              <a:rPr lang="ru-RU" sz="1800" dirty="0" smtClean="0"/>
              <a:t>?; Правила поведения гостя в английской семье; Как делать международные звонки; Исторические корни современных английских праздников ; </a:t>
            </a:r>
            <a:r>
              <a:rPr lang="ru-RU" sz="1800" dirty="0" err="1" smtClean="0"/>
              <a:t>Bonfire</a:t>
            </a:r>
            <a:r>
              <a:rPr lang="ru-RU" sz="1800" dirty="0" smtClean="0"/>
              <a:t> </a:t>
            </a:r>
            <a:r>
              <a:rPr lang="ru-RU" sz="1800" dirty="0" err="1" smtClean="0"/>
              <a:t>Night</a:t>
            </a:r>
            <a:r>
              <a:rPr lang="ru-RU" sz="1800" dirty="0" smtClean="0"/>
              <a:t>; </a:t>
            </a:r>
            <a:r>
              <a:rPr lang="ru-RU" sz="1800" dirty="0" err="1" smtClean="0"/>
              <a:t>Presents</a:t>
            </a:r>
            <a:r>
              <a:rPr lang="ru-RU" sz="1800" dirty="0" smtClean="0"/>
              <a:t> </a:t>
            </a:r>
            <a:r>
              <a:rPr lang="ru-RU" sz="1800" dirty="0" err="1" smtClean="0"/>
              <a:t>in</a:t>
            </a:r>
            <a:r>
              <a:rPr lang="ru-RU" sz="1800" dirty="0" smtClean="0"/>
              <a:t> </a:t>
            </a:r>
            <a:r>
              <a:rPr lang="ru-RU" sz="1800" dirty="0" err="1" smtClean="0"/>
              <a:t>the</a:t>
            </a:r>
            <a:r>
              <a:rPr lang="ru-RU" sz="1800" dirty="0" smtClean="0"/>
              <a:t> </a:t>
            </a:r>
            <a:r>
              <a:rPr lang="ru-RU" sz="1800" dirty="0" err="1" smtClean="0"/>
              <a:t>stockings</a:t>
            </a:r>
            <a:r>
              <a:rPr lang="ru-RU" sz="1800" dirty="0" smtClean="0"/>
              <a:t>; Подготовка и празднование Рождества в Англии; Особенности жизни и быта англичан; Тоннель под </a:t>
            </a:r>
            <a:r>
              <a:rPr lang="ru-RU" sz="1800" dirty="0" err="1" smtClean="0"/>
              <a:t>ЛаМаншем</a:t>
            </a:r>
            <a:r>
              <a:rPr lang="ru-RU" sz="1800" dirty="0" smtClean="0"/>
              <a:t> — одна из достопримечательностей современной Англии; Лимерики; A </a:t>
            </a:r>
            <a:r>
              <a:rPr lang="ru-RU" sz="1800" dirty="0" err="1" smtClean="0"/>
              <a:t>Ballad</a:t>
            </a:r>
            <a:r>
              <a:rPr lang="ru-RU" sz="1800" dirty="0" smtClean="0"/>
              <a:t> of </a:t>
            </a:r>
            <a:r>
              <a:rPr lang="ru-RU" sz="1800" dirty="0" err="1" smtClean="0"/>
              <a:t>Stonehenge</a:t>
            </a:r>
            <a:r>
              <a:rPr lang="ru-RU" sz="1800" dirty="0" smtClean="0"/>
              <a:t>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4905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“Happy English.ru”, </a:t>
            </a:r>
            <a:r>
              <a:rPr lang="ru-RU" dirty="0" smtClean="0"/>
              <a:t>2 класс</a:t>
            </a:r>
            <a:endParaRPr lang="ru-RU" dirty="0"/>
          </a:p>
        </p:txBody>
      </p:sp>
      <p:pic>
        <p:nvPicPr>
          <p:cNvPr id="143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520700"/>
            <a:ext cx="8961438" cy="6121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 txBox="1">
            <a:spLocks/>
          </p:cNvSpPr>
          <p:nvPr/>
        </p:nvSpPr>
        <p:spPr bwMode="auto">
          <a:xfrm>
            <a:off x="1907704" y="332656"/>
            <a:ext cx="53482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/>
            </a:r>
            <a:br>
              <a:rPr kumimoji="0" lang="en-US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</a:b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/>
            </a:r>
            <a:b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</a:br>
            <a:endParaRPr kumimoji="0" lang="ru-RU" alt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CC0066"/>
              </a:solidFill>
              <a:effectLst/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  <p:pic>
        <p:nvPicPr>
          <p:cNvPr id="16386" name="Picture 2" descr="V:\pubs_new\happy_english.ru\Webinar\Презентация 02.12.13\HEru3SB2_p48-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90" y="188640"/>
            <a:ext cx="9106710" cy="6261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Документальная база внеурочной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4538" y="198884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ФГОС НОО, ФГОС ООО, ФГОС С(П)ОО</a:t>
            </a:r>
          </a:p>
          <a:p>
            <a:r>
              <a:rPr lang="ru-RU" dirty="0" smtClean="0"/>
              <a:t>Примерные программы</a:t>
            </a:r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https://goo.gl/qNrcqx</a:t>
            </a:r>
            <a:r>
              <a:rPr lang="ru-RU" dirty="0" smtClean="0"/>
              <a:t> - Стратегия развития воспитания в Российской Федерации на период до 2025 года</a:t>
            </a:r>
          </a:p>
          <a:p>
            <a:r>
              <a:rPr lang="en-US" dirty="0" smtClean="0">
                <a:hlinkClick r:id="rId3"/>
              </a:rPr>
              <a:t>https://goo.gl/3hrMtT</a:t>
            </a:r>
            <a:r>
              <a:rPr lang="ru-RU" dirty="0" smtClean="0"/>
              <a:t> - Программа развития воспитательной компоненты в  общеобразовательных учреждениях (Письмо </a:t>
            </a:r>
            <a:r>
              <a:rPr lang="ru-RU" dirty="0" err="1" smtClean="0"/>
              <a:t>Минобрнауки</a:t>
            </a:r>
            <a:r>
              <a:rPr lang="ru-RU" dirty="0" smtClean="0"/>
              <a:t> РФ)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75856" y="0"/>
            <a:ext cx="5004048" cy="6896396"/>
          </a:xfrm>
          <a:noFill/>
        </p:spPr>
      </p:pic>
      <p:pic>
        <p:nvPicPr>
          <p:cNvPr id="46082" name="Picture 2" descr="https://www.englishteachers.ru/uploadedfiles/waresimgs/1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1880486" cy="25649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V:\pubs_new\happy_english.ru\Webinar\Презентация 02.12.13\HEru2SB1_p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0"/>
            <a:ext cx="4988404" cy="6858000"/>
          </a:xfrm>
          <a:prstGeom prst="rect">
            <a:avLst/>
          </a:prstGeom>
          <a:noFill/>
        </p:spPr>
      </p:pic>
      <p:pic>
        <p:nvPicPr>
          <p:cNvPr id="5" name="Picture 2" descr="https://www.englishteachers.ru/uploadedfiles/waresimgs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507" y="189586"/>
            <a:ext cx="2160240" cy="239623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6" y="3573016"/>
            <a:ext cx="2753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Фоновая лексика, реалии.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V:\pubs_new\happy_english.ru\Webinar\Презентация 02.12.13\HEru2SB_p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0943" y="-31598"/>
            <a:ext cx="5010231" cy="6889598"/>
          </a:xfrm>
          <a:prstGeom prst="rect">
            <a:avLst/>
          </a:prstGeom>
          <a:noFill/>
        </p:spPr>
      </p:pic>
      <p:pic>
        <p:nvPicPr>
          <p:cNvPr id="5" name="Picture 2" descr="https://www.englishteachers.ru/uploadedfiles/waresimgs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507" y="189586"/>
            <a:ext cx="2160240" cy="23962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070" y="966661"/>
            <a:ext cx="4267645" cy="55497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980728"/>
            <a:ext cx="4283968" cy="55197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4517" name="Picture 5" descr="http://www.titul.ru/central/pickup.php?s=www_titul_ru&amp;i=ylka5u1zrjcv45780we4py5tozunbpoz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187624" cy="1567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403648" y="188640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Владение необходимой лексикой для развития </a:t>
            </a:r>
            <a:r>
              <a:rPr lang="ru-RU" sz="2400" dirty="0" err="1" smtClean="0"/>
              <a:t>социокультурной</a:t>
            </a:r>
            <a:r>
              <a:rPr lang="ru-RU" sz="2400" dirty="0" smtClean="0"/>
              <a:t> компетенции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23528" y="116633"/>
            <a:ext cx="8352928" cy="1080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«Страницы британской истории»</a:t>
            </a:r>
            <a:br>
              <a:rPr lang="ru-RU" dirty="0" smtClean="0"/>
            </a:br>
            <a:r>
              <a:rPr lang="ru-RU" sz="2700" dirty="0" smtClean="0"/>
              <a:t>(К.И.Кауфман, М.Ю.Кауфман)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251520" y="2132856"/>
            <a:ext cx="6228184" cy="2736304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en-US" dirty="0" smtClean="0">
                <a:solidFill>
                  <a:schemeClr val="tx1"/>
                </a:solidFill>
              </a:rPr>
              <a:t>   </a:t>
            </a:r>
            <a:r>
              <a:rPr lang="ru-RU" dirty="0" smtClean="0">
                <a:solidFill>
                  <a:schemeClr val="tx1"/>
                </a:solidFill>
              </a:rPr>
              <a:t>Книга адресована учителям и учащимся массовой школы. </a:t>
            </a:r>
          </a:p>
          <a:p>
            <a:pPr algn="just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   </a:t>
            </a:r>
            <a:r>
              <a:rPr lang="ru-RU" dirty="0" smtClean="0">
                <a:solidFill>
                  <a:schemeClr val="tx1"/>
                </a:solidFill>
              </a:rPr>
              <a:t>История Британии представлена последовательно в интересной и доступной форме, начиная с доисторических времен и заканчивая эпохой Тюдоров. </a:t>
            </a:r>
          </a:p>
        </p:txBody>
      </p:sp>
      <p:pic>
        <p:nvPicPr>
          <p:cNvPr id="25602" name="Picture 2" descr="https://www.englishteachers.ru/uploadedfiles/waresimgs/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484784"/>
            <a:ext cx="2160240" cy="32560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-180528" y="4869160"/>
            <a:ext cx="8748464" cy="172819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     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Учащимся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7 – 11 классов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предоставляется возможность не только ознакомиться с историческими фактами, но и “погрузиться” в ту или иную историческую эпоху, прочитав простой и интересный рассказ, посвященный описываемым событиям. 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9338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0"/>
            <a:ext cx="4680519" cy="67780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2" descr="https://www.englishteachers.ru/uploadedfiles/waresimgs/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547664" cy="2332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t="5970" b="26038"/>
          <a:stretch>
            <a:fillRect/>
          </a:stretch>
        </p:blipFill>
        <p:spPr bwMode="auto">
          <a:xfrm>
            <a:off x="1259632" y="188640"/>
            <a:ext cx="6581980" cy="64807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633429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926132" y="0"/>
            <a:ext cx="4885460" cy="6741368"/>
          </a:xfrm>
          <a:prstGeom prst="rect">
            <a:avLst/>
          </a:prstGeom>
          <a:noFill/>
        </p:spPr>
      </p:pic>
      <p:pic>
        <p:nvPicPr>
          <p:cNvPr id="5" name="Picture 2" descr="https://www.englishteachers.ru/uploadedfiles/waresimgs/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547664" cy="2332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t="2856" r="4921" b="4473"/>
          <a:stretch>
            <a:fillRect/>
          </a:stretch>
        </p:blipFill>
        <p:spPr>
          <a:xfrm>
            <a:off x="1043608" y="1457400"/>
            <a:ext cx="4176464" cy="5400600"/>
          </a:xfrm>
          <a:noFill/>
        </p:spPr>
      </p:pic>
      <p:pic>
        <p:nvPicPr>
          <p:cNvPr id="19460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3252" r="3920" b="4145"/>
          <a:stretch>
            <a:fillRect/>
          </a:stretch>
        </p:blipFill>
        <p:spPr>
          <a:xfrm>
            <a:off x="5364088" y="1202492"/>
            <a:ext cx="3672408" cy="5655508"/>
          </a:xfrm>
          <a:noFill/>
        </p:spPr>
      </p:pic>
      <p:pic>
        <p:nvPicPr>
          <p:cNvPr id="86018" name="Picture 2" descr="https://www.englishteachers.ru/uploadedfiles/waresimgs/5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727493" cy="2276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3390" t="2458" r="5078" b="3335"/>
          <a:stretch>
            <a:fillRect/>
          </a:stretch>
        </p:blipFill>
        <p:spPr>
          <a:xfrm>
            <a:off x="1115616" y="1233375"/>
            <a:ext cx="4104456" cy="5624625"/>
          </a:xfrm>
          <a:noFill/>
        </p:spPr>
      </p:pic>
      <p:pic>
        <p:nvPicPr>
          <p:cNvPr id="20484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0423" r="4452" b="6570"/>
          <a:stretch>
            <a:fillRect/>
          </a:stretch>
        </p:blipFill>
        <p:spPr>
          <a:xfrm>
            <a:off x="5148064" y="1139440"/>
            <a:ext cx="3816424" cy="5529920"/>
          </a:xfrm>
          <a:noFill/>
        </p:spPr>
      </p:pic>
      <p:pic>
        <p:nvPicPr>
          <p:cNvPr id="7" name="Picture 2" descr="https://www.englishteachers.ru/uploadedfiles/waresimgs/5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727493" cy="2276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060848"/>
            <a:ext cx="768154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s://www.englishteachers.ru/uploadedfiles/waresimgs/5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567558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Организация внеурочной деятельности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844824"/>
            <a:ext cx="7560840" cy="482453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1 – 4 классы: до 1350 часов.</a:t>
            </a:r>
          </a:p>
          <a:p>
            <a:r>
              <a:rPr lang="ru-RU" dirty="0" smtClean="0"/>
              <a:t>5 – 9 классы: до 1750 часов.</a:t>
            </a:r>
          </a:p>
          <a:p>
            <a:r>
              <a:rPr lang="ru-RU" dirty="0" smtClean="0"/>
              <a:t>10-11 классы: до 700 часов.</a:t>
            </a:r>
          </a:p>
          <a:p>
            <a:pPr>
              <a:buNone/>
            </a:pPr>
            <a:endParaRPr lang="ru-RU" dirty="0" smtClean="0"/>
          </a:p>
          <a:p>
            <a:pPr indent="3429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900" dirty="0" smtClean="0"/>
              <a:t>Максимально допустимый недельный объем нагрузки внеурочной деятельности не зависит от продолжительности  учебной недели и не  должен превышать во всех классах 10 академических часов в неделю.</a:t>
            </a:r>
          </a:p>
          <a:p>
            <a:pPr>
              <a:buNone/>
            </a:pPr>
            <a:endParaRPr lang="ru-RU" sz="2900" dirty="0" smtClean="0"/>
          </a:p>
          <a:p>
            <a:pPr indent="3429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900" dirty="0" smtClean="0"/>
              <a:t>Образовательное учреждение самостоятельно разрабатывает и утверждает план внеурочной деятельности</a:t>
            </a:r>
            <a:endParaRPr lang="ru-RU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www.englishteachers.ru/uploadedfiles/waresimgs/5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567558" cy="2160240"/>
          </a:xfrm>
          <a:prstGeom prst="rect">
            <a:avLst/>
          </a:prstGeom>
          <a:noFill/>
        </p:spPr>
      </p:pic>
      <p:pic>
        <p:nvPicPr>
          <p:cNvPr id="757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845464"/>
            <a:ext cx="7830495" cy="488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www.englishteachers.ru/uploadedfiles/waresimgs/5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567558" cy="2160240"/>
          </a:xfrm>
          <a:prstGeom prst="rect">
            <a:avLst/>
          </a:prstGeom>
          <a:noFill/>
        </p:spPr>
      </p:pic>
      <p:pic>
        <p:nvPicPr>
          <p:cNvPr id="768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852936"/>
            <a:ext cx="8713494" cy="3889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916832"/>
            <a:ext cx="8640960" cy="104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s://www.englishteachers.ru/uploadedfiles/waresimgs/5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567558" cy="2160240"/>
          </a:xfrm>
          <a:prstGeom prst="rect">
            <a:avLst/>
          </a:prstGeom>
          <a:noFill/>
        </p:spPr>
      </p:pic>
      <p:pic>
        <p:nvPicPr>
          <p:cNvPr id="778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336242"/>
            <a:ext cx="8229600" cy="4521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b="12478"/>
          <a:stretch>
            <a:fillRect/>
          </a:stretch>
        </p:blipFill>
        <p:spPr bwMode="auto">
          <a:xfrm>
            <a:off x="827584" y="1484784"/>
            <a:ext cx="813690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4" name="Picture 6" descr="https://www.englishteachers.ru/uploadedfiles/waresimgs/5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680681" cy="23042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3" cstate="print"/>
          <a:srcRect t="64334"/>
          <a:stretch>
            <a:fillRect/>
          </a:stretch>
        </p:blipFill>
        <p:spPr bwMode="auto">
          <a:xfrm>
            <a:off x="323528" y="3137072"/>
            <a:ext cx="8640960" cy="922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149080"/>
            <a:ext cx="8640960" cy="12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407" r="2941" b="2702"/>
          <a:stretch>
            <a:fillRect/>
          </a:stretch>
        </p:blipFill>
        <p:spPr>
          <a:xfrm>
            <a:off x="2915816" y="0"/>
            <a:ext cx="4896544" cy="6885307"/>
          </a:xfrm>
          <a:prstGeom prst="rect">
            <a:avLst/>
          </a:prstGeom>
          <a:noFill/>
        </p:spPr>
      </p:pic>
      <p:pic>
        <p:nvPicPr>
          <p:cNvPr id="5" name="Picture 6" descr="https://www.englishteachers.ru/uploadedfiles/waresimgs/5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1680681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4" name="Picture 6" descr="https://www.englishteachers.ru/uploadedfiles/waresimgs/5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680681" cy="23042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88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492896"/>
            <a:ext cx="8604448" cy="190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4" cstate="print"/>
          <a:srcRect b="32869"/>
          <a:stretch>
            <a:fillRect/>
          </a:stretch>
        </p:blipFill>
        <p:spPr bwMode="auto">
          <a:xfrm>
            <a:off x="395536" y="4437112"/>
            <a:ext cx="860444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t="1079" r="6902" b="3290"/>
          <a:stretch>
            <a:fillRect/>
          </a:stretch>
        </p:blipFill>
        <p:spPr>
          <a:xfrm>
            <a:off x="550988" y="476672"/>
            <a:ext cx="4525068" cy="6381328"/>
          </a:xfrm>
          <a:noFill/>
        </p:spPr>
      </p:pic>
      <p:pic>
        <p:nvPicPr>
          <p:cNvPr id="30724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6986" t="471" r="7430" b="3316"/>
          <a:stretch>
            <a:fillRect/>
          </a:stretch>
        </p:blipFill>
        <p:spPr>
          <a:xfrm>
            <a:off x="5004048" y="436850"/>
            <a:ext cx="4139952" cy="6421150"/>
          </a:xfrm>
          <a:noFill/>
        </p:spPr>
      </p:pic>
      <p:pic>
        <p:nvPicPr>
          <p:cNvPr id="6" name="Picture 6" descr="https://www.englishteachers.ru/uploadedfiles/waresimgs/5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6632"/>
            <a:ext cx="1207989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www.englishteachers.ru/uploadedfiles/waresimgs/5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403648" cy="1924437"/>
          </a:xfrm>
          <a:prstGeom prst="rect">
            <a:avLst/>
          </a:prstGeom>
          <a:noFill/>
        </p:spPr>
      </p:pic>
      <p:pic>
        <p:nvPicPr>
          <p:cNvPr id="2662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t="467" r="3297" b="2056"/>
          <a:stretch>
            <a:fillRect/>
          </a:stretch>
        </p:blipFill>
        <p:spPr>
          <a:xfrm>
            <a:off x="899592" y="836712"/>
            <a:ext cx="4320480" cy="6021288"/>
          </a:xfrm>
          <a:noFill/>
        </p:spPr>
      </p:pic>
      <p:pic>
        <p:nvPicPr>
          <p:cNvPr id="26628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 l="4879" r="5680" b="1600"/>
          <a:stretch>
            <a:fillRect/>
          </a:stretch>
        </p:blipFill>
        <p:spPr>
          <a:xfrm>
            <a:off x="5183560" y="836712"/>
            <a:ext cx="3960440" cy="60212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0"/>
            <a:ext cx="5184576" cy="6883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4" name="Picture 4" descr="https://www.englishteachers.ru/uploadedfiles/waresimgs/5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2125006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3619" y="176494"/>
            <a:ext cx="8348276" cy="147002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Серия пособий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Метапредметный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портфель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67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667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(А.Е. Казеичева)</a:t>
            </a:r>
          </a:p>
        </p:txBody>
      </p:sp>
      <p:pic>
        <p:nvPicPr>
          <p:cNvPr id="17410" name="Picture 2" descr="Y:\Titul-OKT\Буров\Rolic\Metabag2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619" y="2063868"/>
            <a:ext cx="2039874" cy="2887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2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0759" y="2063869"/>
            <a:ext cx="2025372" cy="28871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3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21931" y="2362555"/>
            <a:ext cx="1944357" cy="2824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5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39587" y="2362555"/>
            <a:ext cx="2025372" cy="2824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7142949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746"/>
    </mc:Choice>
    <mc:Fallback>
      <p:transition spd="slow" advTm="57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Внеурочная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Время, отводимое на внеурочную деятельность, </a:t>
            </a:r>
            <a:r>
              <a:rPr lang="ru-RU" u="sng" dirty="0" smtClean="0"/>
              <a:t>используется по желанию детей, родителей</a:t>
            </a:r>
            <a:r>
              <a:rPr lang="ru-RU" dirty="0" smtClean="0"/>
              <a:t>  на основе добровольного  выбора;   </a:t>
            </a:r>
            <a:r>
              <a:rPr lang="ru-RU" u="sng" dirty="0" smtClean="0"/>
              <a:t>осуществляется в формах, отличных от классно-урочных</a:t>
            </a:r>
            <a:r>
              <a:rPr lang="ru-RU" dirty="0" smtClean="0"/>
              <a:t>: экскурсии, кружки, секции, круглые столы, конференции, диспуты, </a:t>
            </a:r>
            <a:r>
              <a:rPr lang="ru-RU" dirty="0" err="1" smtClean="0"/>
              <a:t>КВНы</a:t>
            </a:r>
            <a:r>
              <a:rPr lang="ru-RU" dirty="0" smtClean="0"/>
              <a:t>, школьные научные сообщества, олимпиады, соревнования, поисковые и научные исследования и т.д.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3600" dirty="0" smtClean="0"/>
              <a:t>Лингвострановедение в пособиях «Метапредметный портфель»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16832"/>
            <a:ext cx="8229600" cy="5141168"/>
          </a:xfrm>
        </p:spPr>
        <p:txBody>
          <a:bodyPr>
            <a:normAutofit fontScale="62500" lnSpcReduction="20000"/>
          </a:bodyPr>
          <a:lstStyle/>
          <a:p>
            <a:r>
              <a:rPr lang="ru-RU" u="sng" dirty="0" smtClean="0"/>
              <a:t>2 класс</a:t>
            </a:r>
            <a:r>
              <a:rPr lang="ru-RU" dirty="0" smtClean="0"/>
              <a:t>:</a:t>
            </a:r>
          </a:p>
          <a:p>
            <a:pPr marL="0">
              <a:buNone/>
            </a:pPr>
            <a:r>
              <a:rPr lang="ru-RU" dirty="0" smtClean="0"/>
              <a:t>Лондон, башня Елизаветы, телефонные будки, двухэтажные автобусы, кэбы, празднование Рождества, флаг Великобритании, </a:t>
            </a:r>
            <a:r>
              <a:rPr lang="en-US" dirty="0" smtClean="0"/>
              <a:t>fish and chips</a:t>
            </a:r>
            <a:r>
              <a:rPr lang="ru-RU" dirty="0" smtClean="0"/>
              <a:t>, национальная валюта, почтовые марки, написание адреса на письме.</a:t>
            </a:r>
          </a:p>
          <a:p>
            <a:r>
              <a:rPr lang="ru-RU" u="sng" dirty="0" smtClean="0"/>
              <a:t>3 класс:</a:t>
            </a:r>
          </a:p>
          <a:p>
            <a:pPr marL="0">
              <a:buNone/>
            </a:pPr>
            <a:r>
              <a:rPr lang="ru-RU" dirty="0" smtClean="0"/>
              <a:t>Школы в Великобритании, школьные уроки и кружки, меню для </a:t>
            </a:r>
            <a:r>
              <a:rPr lang="ru-RU" dirty="0" err="1" smtClean="0"/>
              <a:t>ланча</a:t>
            </a:r>
            <a:r>
              <a:rPr lang="ru-RU" dirty="0" smtClean="0"/>
              <a:t>, Лондонский зоопарк, Рождество.</a:t>
            </a:r>
          </a:p>
          <a:p>
            <a:r>
              <a:rPr lang="ru-RU" u="sng" dirty="0" smtClean="0"/>
              <a:t>4 класс:</a:t>
            </a:r>
          </a:p>
          <a:p>
            <a:pPr marL="0">
              <a:buNone/>
            </a:pPr>
            <a:r>
              <a:rPr lang="ru-RU" dirty="0" smtClean="0"/>
              <a:t>Почтовые марки, погода в Великобритании, Брайтон, Елизавета </a:t>
            </a:r>
            <a:r>
              <a:rPr lang="en-US" dirty="0" smtClean="0"/>
              <a:t>II, </a:t>
            </a:r>
            <a:r>
              <a:rPr lang="ru-RU" dirty="0" smtClean="0"/>
              <a:t>Букингемский дворец, </a:t>
            </a:r>
            <a:r>
              <a:rPr lang="ru-RU" dirty="0" err="1" smtClean="0"/>
              <a:t>Виндзорский</a:t>
            </a:r>
            <a:r>
              <a:rPr lang="ru-RU" dirty="0" smtClean="0"/>
              <a:t> замок,</a:t>
            </a:r>
            <a:r>
              <a:rPr lang="en-US" dirty="0" smtClean="0"/>
              <a:t> </a:t>
            </a:r>
            <a:r>
              <a:rPr lang="ru-RU" dirty="0" smtClean="0"/>
              <a:t>каникулы у британских школьников, </a:t>
            </a:r>
            <a:r>
              <a:rPr lang="ru-RU" dirty="0" err="1" smtClean="0"/>
              <a:t>Квиддич</a:t>
            </a:r>
            <a:r>
              <a:rPr lang="ru-RU" dirty="0" smtClean="0"/>
              <a:t> («Гарри </a:t>
            </a:r>
            <a:r>
              <a:rPr lang="ru-RU" dirty="0" err="1" smtClean="0"/>
              <a:t>Поттер</a:t>
            </a:r>
            <a:r>
              <a:rPr lang="ru-RU" dirty="0" smtClean="0"/>
              <a:t>»).</a:t>
            </a:r>
          </a:p>
          <a:p>
            <a:r>
              <a:rPr lang="ru-RU" u="sng" dirty="0" smtClean="0"/>
              <a:t>5 класс:</a:t>
            </a:r>
          </a:p>
          <a:p>
            <a:pPr marL="0">
              <a:buNone/>
            </a:pPr>
            <a:r>
              <a:rPr lang="ru-RU" dirty="0" smtClean="0"/>
              <a:t>Образование в Великобритании; Лондон, достопримечательности Лондона, вокзал </a:t>
            </a:r>
            <a:r>
              <a:rPr lang="ru-RU" dirty="0" err="1" smtClean="0"/>
              <a:t>Кингс</a:t>
            </a:r>
            <a:r>
              <a:rPr lang="ru-RU" dirty="0" smtClean="0"/>
              <a:t> Кросс, «Гарри </a:t>
            </a:r>
            <a:r>
              <a:rPr lang="ru-RU" dirty="0" err="1" smtClean="0"/>
              <a:t>Поттер</a:t>
            </a:r>
            <a:r>
              <a:rPr lang="ru-RU" dirty="0" smtClean="0"/>
              <a:t>», Д.К. </a:t>
            </a:r>
            <a:r>
              <a:rPr lang="ru-RU" dirty="0" err="1" smtClean="0"/>
              <a:t>Роулинг</a:t>
            </a:r>
            <a:r>
              <a:rPr lang="ru-RU" dirty="0" smtClean="0"/>
              <a:t>, Кенсингтонский дворец, Музей Мадам </a:t>
            </a:r>
            <a:r>
              <a:rPr lang="ru-RU" dirty="0" err="1" smtClean="0"/>
              <a:t>Тюссо</a:t>
            </a:r>
            <a:r>
              <a:rPr lang="ru-RU" dirty="0" smtClean="0"/>
              <a:t>, Королевская семья Великобритании; Принцесса Диана; Уильям, герцог Кембриджский;  Принц Чарльз. </a:t>
            </a:r>
            <a:endParaRPr lang="ru-RU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Группа 5"/>
          <p:cNvGrpSpPr/>
          <p:nvPr/>
        </p:nvGrpSpPr>
        <p:grpSpPr>
          <a:xfrm>
            <a:off x="0" y="476672"/>
            <a:ext cx="9144000" cy="6165304"/>
            <a:chOff x="0" y="570488"/>
            <a:chExt cx="9144000" cy="6287513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570489"/>
              <a:ext cx="4572000" cy="6287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570488"/>
              <a:ext cx="4572000" cy="6287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2" descr="https://www.englishteachers.ru/uploadedfiles/waresimgs/56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84784"/>
            <a:ext cx="1872208" cy="256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www.englishteachers.ru/uploadedfiles/waresimgs/5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31640" cy="1822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2" name="Группа 5"/>
          <p:cNvGrpSpPr/>
          <p:nvPr/>
        </p:nvGrpSpPr>
        <p:grpSpPr>
          <a:xfrm>
            <a:off x="467544" y="908720"/>
            <a:ext cx="8676456" cy="5949280"/>
            <a:chOff x="0" y="548680"/>
            <a:chExt cx="9144000" cy="630932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548680"/>
              <a:ext cx="4587858" cy="6309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0" y="570487"/>
              <a:ext cx="4572000" cy="6287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7836" y="959702"/>
            <a:ext cx="3986164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547664" cy="2132856"/>
          </a:xfrm>
          <a:prstGeom prst="rect">
            <a:avLst/>
          </a:prstGeom>
          <a:noFill/>
        </p:spPr>
      </p:pic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8424" y="959702"/>
            <a:ext cx="3948651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0718824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0324"/>
            <a:ext cx="1547664" cy="2132856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6592" y="1196752"/>
            <a:ext cx="4123439" cy="56612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1" y="1196752"/>
            <a:ext cx="4135042" cy="56612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593748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6456"/>
            <a:ext cx="1400658" cy="1962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92696"/>
            <a:ext cx="8764578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20688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Кенсингтонский дворец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89024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2" cstate="print"/>
          <a:srcRect b="2751"/>
          <a:stretch>
            <a:fillRect/>
          </a:stretch>
        </p:blipFill>
        <p:spPr bwMode="auto">
          <a:xfrm>
            <a:off x="2411760" y="0"/>
            <a:ext cx="512788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400658" cy="1962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50106"/>
          </a:xfrm>
        </p:spPr>
        <p:txBody>
          <a:bodyPr/>
          <a:lstStyle/>
          <a:p>
            <a:r>
              <a:rPr lang="ru-RU" dirty="0" smtClean="0"/>
              <a:t>Бесплатные интернет-ресурсы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507288" cy="54006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hlinkClick r:id="rId2"/>
              </a:rPr>
              <a:t>https://www.skylinewebcams.com/en/webcam/united-states/new-york/new-york/nyc-42th-street.html</a:t>
            </a:r>
            <a:r>
              <a:rPr lang="en-US" dirty="0" smtClean="0"/>
              <a:t> New York, view of 42nd Street, Madison Ave and the Hudson River </a:t>
            </a:r>
            <a:r>
              <a:rPr lang="ru-RU" dirty="0" smtClean="0"/>
              <a:t>(</a:t>
            </a:r>
            <a:r>
              <a:rPr lang="en-US" dirty="0" smtClean="0"/>
              <a:t>online webcam</a:t>
            </a:r>
            <a:r>
              <a:rPr lang="ru-RU" dirty="0" smtClean="0"/>
              <a:t>)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https://www.skylinewebcams.com/en/webcam/united-states/new-york/new-york/times-square.html</a:t>
            </a:r>
            <a:r>
              <a:rPr lang="en-US" dirty="0" smtClean="0"/>
              <a:t> Times Square view </a:t>
            </a:r>
            <a:r>
              <a:rPr lang="ru-RU" dirty="0" smtClean="0"/>
              <a:t>(</a:t>
            </a:r>
            <a:r>
              <a:rPr lang="en-US" dirty="0" smtClean="0"/>
              <a:t>online webcam</a:t>
            </a:r>
            <a:r>
              <a:rPr lang="ru-RU" dirty="0" smtClean="0"/>
              <a:t>)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https://www.skylinewebcams.com/en/webcam/united-kingdom/wales/cardiff/cardiff.html</a:t>
            </a:r>
            <a:r>
              <a:rPr lang="en-US" dirty="0" smtClean="0"/>
              <a:t> Cardiff, view of St. Mary Street </a:t>
            </a:r>
            <a:r>
              <a:rPr lang="ru-RU" dirty="0" smtClean="0"/>
              <a:t>(</a:t>
            </a:r>
            <a:r>
              <a:rPr lang="en-US" dirty="0" smtClean="0"/>
              <a:t>online webcam</a:t>
            </a:r>
            <a:r>
              <a:rPr lang="ru-RU" dirty="0" smtClean="0"/>
              <a:t>)</a:t>
            </a:r>
          </a:p>
          <a:p>
            <a:r>
              <a:rPr lang="en-US" dirty="0" smtClean="0">
                <a:hlinkClick r:id="rId5"/>
              </a:rPr>
              <a:t>http://stream.webcams.travel/1237893506</a:t>
            </a:r>
            <a:r>
              <a:rPr lang="ru-RU" dirty="0" smtClean="0"/>
              <a:t> - Сити: </a:t>
            </a:r>
            <a:r>
              <a:rPr lang="en-US" dirty="0" err="1" smtClean="0"/>
              <a:t>Blackfriars</a:t>
            </a:r>
            <a:r>
              <a:rPr lang="en-US" dirty="0" smtClean="0"/>
              <a:t> Bridge</a:t>
            </a:r>
            <a:r>
              <a:rPr lang="ru-RU" dirty="0" smtClean="0"/>
              <a:t> (</a:t>
            </a:r>
            <a:r>
              <a:rPr lang="en-US" dirty="0" smtClean="0"/>
              <a:t>online webcam</a:t>
            </a:r>
            <a:r>
              <a:rPr lang="ru-RU" dirty="0" smtClean="0"/>
              <a:t>)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http://thebayhotel.co.uk/live-view/</a:t>
            </a:r>
            <a:r>
              <a:rPr lang="en-US" dirty="0" smtClean="0"/>
              <a:t> - Cornwall, UK </a:t>
            </a:r>
            <a:r>
              <a:rPr lang="ru-RU" dirty="0" smtClean="0"/>
              <a:t>(</a:t>
            </a:r>
            <a:r>
              <a:rPr lang="en-US" dirty="0" smtClean="0"/>
              <a:t>online webcam</a:t>
            </a:r>
            <a:r>
              <a:rPr lang="ru-RU" dirty="0" smtClean="0"/>
              <a:t>)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http://www.chesterzoo.org/explore-the-zoo/attractions-and-exhibits/web-cams</a:t>
            </a:r>
            <a:r>
              <a:rPr lang="en-US" dirty="0" smtClean="0"/>
              <a:t> - penguins, giraffes, flamingos, bats from Chester Zoo (online webcams)</a:t>
            </a:r>
          </a:p>
          <a:p>
            <a:r>
              <a:rPr lang="en-US" dirty="0" smtClean="0">
                <a:hlinkClick r:id="rId8"/>
              </a:rPr>
              <a:t>http://www.bbc.co.uk/schools/primaryhistory/famouspeople/</a:t>
            </a:r>
            <a:r>
              <a:rPr lang="en-US" dirty="0" smtClean="0"/>
              <a:t> - famous people</a:t>
            </a:r>
          </a:p>
          <a:p>
            <a:r>
              <a:rPr lang="en-US" dirty="0" smtClean="0">
                <a:hlinkClick r:id="rId9"/>
              </a:rPr>
              <a:t>http://www.bbc.co.uk/history/walk/games_index.shtml</a:t>
            </a:r>
            <a:r>
              <a:rPr lang="en-US" dirty="0" smtClean="0"/>
              <a:t> - history games</a:t>
            </a:r>
          </a:p>
          <a:p>
            <a:r>
              <a:rPr lang="en-US" dirty="0" smtClean="0">
                <a:hlinkClick r:id="rId10"/>
              </a:rPr>
              <a:t>http://www.bbc.co.uk/history/interactive/games/dressing_up_f/index_embed.shtml</a:t>
            </a:r>
            <a:r>
              <a:rPr lang="en-US" dirty="0" smtClean="0"/>
              <a:t> - Tudors and Victorians: Dressing Up (game)</a:t>
            </a:r>
          </a:p>
          <a:p>
            <a:r>
              <a:rPr lang="en-US" dirty="0" smtClean="0">
                <a:hlinkClick r:id="rId11"/>
              </a:rPr>
              <a:t>https://www.natgeokids.com/uk/discover/history/general-history/tudor-facts/</a:t>
            </a:r>
            <a:r>
              <a:rPr lang="en-US" dirty="0" smtClean="0"/>
              <a:t> - ten terrific facts about the Tudors</a:t>
            </a:r>
          </a:p>
          <a:p>
            <a:r>
              <a:rPr lang="en-US" dirty="0" smtClean="0">
                <a:hlinkClick r:id="rId12"/>
              </a:rPr>
              <a:t>https://www.natgeokids.com/uk/discover/history/monarchy/facts-about-the-queen-elizabeth-ii/</a:t>
            </a:r>
            <a:r>
              <a:rPr lang="en-US" dirty="0" smtClean="0"/>
              <a:t> - 15 facts about the Queen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26469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hlinkClick r:id="rId2"/>
              </a:rPr>
              <a:t>www.titul.ru</a:t>
            </a:r>
          </a:p>
          <a:p>
            <a:pPr marL="0" indent="0" algn="ctr">
              <a:buNone/>
            </a:pPr>
            <a:r>
              <a:rPr lang="en-US" dirty="0" smtClean="0">
                <a:hlinkClick r:id="rId2"/>
              </a:rPr>
              <a:t>www.englishteachers.ru</a:t>
            </a: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Интернет-магазин «Титул» 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endParaRPr lang="ru-RU" altLang="ru-RU" u="sng" dirty="0" smtClean="0"/>
          </a:p>
          <a:p>
            <a:pPr marL="0" indent="0" algn="ctr">
              <a:buNone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>
              <a:buNone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>
              <a:buNone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>
              <a:buNone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>
              <a:buNone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/>
          <p:nvPr/>
        </p:nvGrpSpPr>
        <p:grpSpPr>
          <a:xfrm>
            <a:off x="467544" y="3501008"/>
            <a:ext cx="2161848" cy="1152128"/>
            <a:chOff x="467544" y="3429000"/>
            <a:chExt cx="2161848" cy="1152128"/>
          </a:xfrm>
        </p:grpSpPr>
        <p:pic>
          <p:nvPicPr>
            <p:cNvPr id="409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</p:spPr>
        </p:pic>
        <p:pic>
          <p:nvPicPr>
            <p:cNvPr id="4106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</p:spPr>
        </p:pic>
        <p:pic>
          <p:nvPicPr>
            <p:cNvPr id="4108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="" xmlns:p14="http://schemas.microsoft.com/office/powerpoint/2010/main" val="1647065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06090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ru-RU" dirty="0" smtClean="0"/>
              <a:t>В продаже!</a:t>
            </a:r>
            <a:br>
              <a:rPr lang="ru-RU" dirty="0" smtClean="0"/>
            </a:br>
            <a:r>
              <a:rPr lang="en-US" dirty="0" smtClean="0"/>
              <a:t> </a:t>
            </a:r>
            <a:r>
              <a:rPr lang="en-US" sz="3100" dirty="0" smtClean="0">
                <a:hlinkClick r:id="rId2"/>
              </a:rPr>
              <a:t>https://</a:t>
            </a:r>
            <a:r>
              <a:rPr lang="en-US" sz="3100" dirty="0" smtClean="0">
                <a:hlinkClick r:id="rId2"/>
              </a:rPr>
              <a:t>www.englishteachers.ru/shop/ware/955</a:t>
            </a:r>
            <a:r>
              <a:rPr lang="ru-RU" sz="3100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3490" name="Picture 2" descr="https://pp.userapi.com/c849124/v849124128/3d9d6/IVgsaxF9FI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097360"/>
            <a:ext cx="4385054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Направления развития личности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r>
              <a:rPr lang="ru-RU" dirty="0" smtClean="0"/>
              <a:t>Спортивно-оздоровительное</a:t>
            </a:r>
          </a:p>
          <a:p>
            <a:r>
              <a:rPr lang="ru-RU" dirty="0" smtClean="0"/>
              <a:t>Духовно-нравственное</a:t>
            </a:r>
          </a:p>
          <a:p>
            <a:r>
              <a:rPr lang="ru-RU" dirty="0" smtClean="0"/>
              <a:t>Социальное</a:t>
            </a:r>
          </a:p>
          <a:p>
            <a:r>
              <a:rPr lang="ru-RU" dirty="0" err="1" smtClean="0"/>
              <a:t>Общеинтеллектуальное</a:t>
            </a:r>
            <a:endParaRPr lang="ru-RU" dirty="0" smtClean="0"/>
          </a:p>
          <a:p>
            <a:r>
              <a:rPr lang="ru-RU" dirty="0" smtClean="0"/>
              <a:t>Общекультурное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ОЧЕНЬ СКОРО!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Курсы повышения квалификации с выдачей удостоверения установленного образца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2466" name="Picture 2" descr="Картинки по запросу сертификат о повышении квалифик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708920"/>
            <a:ext cx="5688632" cy="3993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Виды и направления внеурочной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Для реализации в школе доступны следующие виды внеурочной деятельности:</a:t>
            </a:r>
          </a:p>
          <a:p>
            <a:pPr>
              <a:buNone/>
            </a:pPr>
            <a:r>
              <a:rPr lang="ru-RU" dirty="0" smtClean="0"/>
              <a:t>1) игровая деятельность;</a:t>
            </a:r>
          </a:p>
          <a:p>
            <a:pPr>
              <a:buNone/>
            </a:pPr>
            <a:r>
              <a:rPr lang="ru-RU" dirty="0" smtClean="0"/>
              <a:t>2) познавательная деятельность;</a:t>
            </a:r>
          </a:p>
          <a:p>
            <a:pPr>
              <a:buNone/>
            </a:pPr>
            <a:r>
              <a:rPr lang="ru-RU" dirty="0" smtClean="0"/>
              <a:t>3) проблемно-ценностное общение;</a:t>
            </a:r>
          </a:p>
          <a:p>
            <a:pPr>
              <a:buNone/>
            </a:pPr>
            <a:r>
              <a:rPr lang="ru-RU" dirty="0" smtClean="0"/>
              <a:t>4) досугово-развлекательная деятельность (досуговое общение);</a:t>
            </a:r>
          </a:p>
          <a:p>
            <a:pPr>
              <a:buNone/>
            </a:pPr>
            <a:r>
              <a:rPr lang="ru-RU" dirty="0" smtClean="0"/>
              <a:t>5) художественное творчество;</a:t>
            </a:r>
          </a:p>
          <a:p>
            <a:pPr>
              <a:buNone/>
            </a:pPr>
            <a:r>
              <a:rPr lang="ru-RU" dirty="0" smtClean="0"/>
              <a:t>6) социальное творчество (социально преобразующая добровольческая деятельность);</a:t>
            </a:r>
          </a:p>
          <a:p>
            <a:pPr>
              <a:buNone/>
            </a:pPr>
            <a:r>
              <a:rPr lang="ru-RU" dirty="0" smtClean="0"/>
              <a:t>7) трудовая (производственная) деятельность;</a:t>
            </a:r>
          </a:p>
          <a:p>
            <a:pPr>
              <a:buNone/>
            </a:pPr>
            <a:r>
              <a:rPr lang="ru-RU" dirty="0" smtClean="0"/>
              <a:t>8) спортивно-оздоровительная деятельность;</a:t>
            </a:r>
          </a:p>
          <a:p>
            <a:pPr>
              <a:buNone/>
            </a:pPr>
            <a:r>
              <a:rPr lang="ru-RU" dirty="0" smtClean="0"/>
              <a:t>9) туристско-краеведческая деятельность.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 club (Grades 2 - 11)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412776"/>
            <a:ext cx="3096344" cy="42451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12776"/>
            <a:ext cx="3127623" cy="43101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71800" y="5805264"/>
            <a:ext cx="40991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Аудио бесплатно! </a:t>
            </a:r>
            <a:endParaRPr lang="ru-RU" b="1" dirty="0" smtClean="0">
              <a:hlinkClick r:id="rId4"/>
            </a:endParaRPr>
          </a:p>
          <a:p>
            <a:pPr algn="ctr"/>
            <a:r>
              <a:rPr lang="en-US" dirty="0" smtClean="0">
                <a:hlinkClick r:id="rId4"/>
              </a:rPr>
              <a:t>http://audio.neteducom.com/books/16/</a:t>
            </a:r>
            <a:endParaRPr lang="ru-RU" dirty="0" smtClean="0"/>
          </a:p>
          <a:p>
            <a:pPr algn="ctr"/>
            <a:r>
              <a:rPr lang="en-US" dirty="0" smtClean="0">
                <a:hlinkClick r:id="rId5"/>
              </a:rPr>
              <a:t>http://audio.neteducom.com/books/1</a:t>
            </a:r>
            <a:r>
              <a:rPr lang="ru-RU" dirty="0" smtClean="0">
                <a:hlinkClick r:id="rId5"/>
              </a:rPr>
              <a:t>7</a:t>
            </a:r>
            <a:r>
              <a:rPr lang="en-US" dirty="0" smtClean="0">
                <a:hlinkClick r:id="rId5"/>
              </a:rPr>
              <a:t>/</a:t>
            </a:r>
            <a:r>
              <a:rPr lang="ru-RU" dirty="0" smtClean="0"/>
              <a:t> </a:t>
            </a:r>
            <a:r>
              <a:rPr lang="en-US" dirty="0" smtClean="0"/>
              <a:t> 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811820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987</TotalTime>
  <Words>1169</Words>
  <Application>Microsoft Office PowerPoint</Application>
  <PresentationFormat>Экран (4:3)</PresentationFormat>
  <Paragraphs>139</Paragraphs>
  <Slides>70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70</vt:i4>
      </vt:variant>
    </vt:vector>
  </HeadingPairs>
  <TitlesOfParts>
    <vt:vector size="71" baseType="lpstr">
      <vt:lpstr>Тема Office</vt:lpstr>
      <vt:lpstr>Организация внеурочной деятельности по английскому языку во 2 – 9 классах: полезные идеи и практические приемы (на примере пособий издательства “Титул”)</vt:lpstr>
      <vt:lpstr>Внеклассная vs. внеурочная</vt:lpstr>
      <vt:lpstr>Зачем?</vt:lpstr>
      <vt:lpstr>Документальная база внеурочной деятельности</vt:lpstr>
      <vt:lpstr>Организация внеурочной деятельности</vt:lpstr>
      <vt:lpstr>Внеурочная деятельность</vt:lpstr>
      <vt:lpstr>Направления развития личности</vt:lpstr>
      <vt:lpstr>Виды и направления внеурочной деятельности</vt:lpstr>
      <vt:lpstr>Music club (Grades 2 - 11)</vt:lpstr>
      <vt:lpstr>Слайд 10</vt:lpstr>
      <vt:lpstr>http://audio.neteducom.com/download.php?id=books/16/sounds/027.mp3 </vt:lpstr>
      <vt:lpstr>Reading club (Grades 5 – 11) </vt:lpstr>
      <vt:lpstr>Слайд 13</vt:lpstr>
      <vt:lpstr>Слайд 14</vt:lpstr>
      <vt:lpstr>Слайд 15</vt:lpstr>
      <vt:lpstr>Условия организации внеурочной деятельности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Вариант организации внеурочной деятельности (5 – 9 классы)</vt:lpstr>
      <vt:lpstr>Идеи для внеурочной  и внеклассной работы</vt:lpstr>
      <vt:lpstr>Travel Club (2 – 9 классы)</vt:lpstr>
      <vt:lpstr>Примеры лингвострановедческого материала, содержащего реалии, в УМК “Happy English.ru”</vt:lpstr>
      <vt:lpstr>“Happy English.ru”, 2 класс</vt:lpstr>
      <vt:lpstr>Слайд 39</vt:lpstr>
      <vt:lpstr>Слайд 40</vt:lpstr>
      <vt:lpstr>Слайд 41</vt:lpstr>
      <vt:lpstr>Слайд 42</vt:lpstr>
      <vt:lpstr>Слайд 43</vt:lpstr>
      <vt:lpstr>«Страницы британской истории» (К.И.Кауфман, М.Ю.Кауфман)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Серия пособий “Метапредметный портфель”  (А.Е. Казеичева)</vt:lpstr>
      <vt:lpstr>Лингвострановедение в пособиях «Метапредметный портфель»</vt:lpstr>
      <vt:lpstr>Слайд 61</vt:lpstr>
      <vt:lpstr>Слайд 62</vt:lpstr>
      <vt:lpstr>Слайд 63</vt:lpstr>
      <vt:lpstr>Слайд 64</vt:lpstr>
      <vt:lpstr>Кенсингтонский дворец</vt:lpstr>
      <vt:lpstr>Слайд 66</vt:lpstr>
      <vt:lpstr>Бесплатные интернет-ресурсы</vt:lpstr>
      <vt:lpstr>Слайд 68</vt:lpstr>
      <vt:lpstr>В продаже!  https://www.englishteachers.ru/shop/ware/955 </vt:lpstr>
      <vt:lpstr>ОЧЕНЬ СКОРО!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Внеклассная и внеурочная деятельность по английскому языку: в чем разница  (на примере курсов и пособий издательства “Титул”)</dc:title>
  <cp:lastModifiedBy>bae</cp:lastModifiedBy>
  <cp:revision>109</cp:revision>
  <dcterms:modified xsi:type="dcterms:W3CDTF">2018-09-05T07:13:26Z</dcterms:modified>
</cp:coreProperties>
</file>