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64" r:id="rId8"/>
    <p:sldId id="278" r:id="rId9"/>
    <p:sldId id="290" r:id="rId10"/>
    <p:sldId id="291" r:id="rId11"/>
    <p:sldId id="286" r:id="rId12"/>
    <p:sldId id="265" r:id="rId13"/>
    <p:sldId id="268" r:id="rId14"/>
    <p:sldId id="267" r:id="rId15"/>
    <p:sldId id="289" r:id="rId16"/>
    <p:sldId id="288" r:id="rId17"/>
    <p:sldId id="270" r:id="rId18"/>
    <p:sldId id="271" r:id="rId19"/>
    <p:sldId id="272" r:id="rId20"/>
    <p:sldId id="273" r:id="rId21"/>
    <p:sldId id="274" r:id="rId22"/>
    <p:sldId id="287" r:id="rId23"/>
    <p:sldId id="275" r:id="rId24"/>
    <p:sldId id="276" r:id="rId25"/>
    <p:sldId id="299" r:id="rId26"/>
    <p:sldId id="277" r:id="rId27"/>
    <p:sldId id="292" r:id="rId28"/>
    <p:sldId id="297" r:id="rId29"/>
    <p:sldId id="293" r:id="rId30"/>
    <p:sldId id="294" r:id="rId31"/>
    <p:sldId id="298" r:id="rId32"/>
    <p:sldId id="295" r:id="rId3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61C8-1C06-4051-B16E-E1327350CC4C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21A73-8307-4AED-93D0-20744616C0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A3AAE-EF59-45FD-A91F-832EF7A1F42B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79899-47F4-4A2E-8980-0A0099A00E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621EA-8B10-42C8-BE4D-7198FA76106C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8AD2-179C-4F15-A8B4-AC2305B784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5A33-79C9-4F27-AE64-FB74CA323456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108F7-5337-482E-ABA8-085425D3B7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3D3E6-C75B-4FCC-B04E-78935F62231C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03A2A-9332-45D8-BC6C-E19B063BCF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8525F-6578-4868-B849-3B9195AE9AEC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AADC9-06AA-4901-99DB-C3329CD51B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5BCB3-5DDF-414D-ABC8-C3E7189960F4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306E0-7FE0-465C-BB76-3F51F99D70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D0C79-5065-4E72-9DB3-CF3F889B0DFE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9F3D-5420-4A8A-A59F-B65808F3D4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93DBA-2F6D-4835-83A0-42B6BBF38A23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5133E-9D89-44F4-A61A-D83015A47D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4F913-A1E9-4096-84BB-CD8AE42E2136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AC5B4-FFCE-46EF-8EAE-F56846F236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6FD94-6D5B-4AF7-8CD9-C1D54E799249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5C7F1-886E-49D5-B322-A944C899A1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09DBD2-A56F-444B-B8CB-88997A8D0447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FACCB43-11EC-4BA8-B3B6-021588BA92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tskiystih.ru/collection/stihi-na-8-marta-dlya-detej-6-7-let.html" TargetMode="External"/><Relationship Id="rId2" Type="http://schemas.openxmlformats.org/officeDocument/2006/relationships/hyperlink" Target="http://malysham.info/mama/stihi/drugie-stikhi/detskie-stikhi-k-8-mart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stranamam.ru/post/97924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ed-kopilka.ru/vospitateljam/prazdniki-v-dou/8-marta-v-detskom-sadu/scenari-k-8-marta-v-detskom-sadu.html" TargetMode="External"/><Relationship Id="rId2" Type="http://schemas.openxmlformats.org/officeDocument/2006/relationships/hyperlink" Target="http://doshkolnik.ru/scenarii-8-mart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detsad.spb.ru/konspekty/stsenariy_prazdnika_k_dnyu_8_marta_-_starshie_doshkolniki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teachers.ru/Wares/530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teachers.ru/shop/ware/654" TargetMode="External"/><Relationship Id="rId2" Type="http://schemas.openxmlformats.org/officeDocument/2006/relationships/hyperlink" Target="http://www.titul.ru/audio/4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nglishteachers.ru/shop/ware/586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22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2619375"/>
          </a:xfrm>
        </p:spPr>
        <p:txBody>
          <a:bodyPr/>
          <a:lstStyle/>
          <a:p>
            <a:pPr eaLnBrk="1" hangingPunct="1"/>
            <a:r>
              <a:rPr lang="ru-RU" sz="4000" b="1" smtClean="0"/>
              <a:t>Готовимся к празднику 8 марта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sz="2800" b="1" smtClean="0"/>
              <a:t>(на примере пособий издательства “Титул”)</a:t>
            </a:r>
            <a:endParaRPr lang="ru-RU" sz="28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517232"/>
            <a:ext cx="4136504" cy="1129432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Буров Илья Михайлович, </a:t>
            </a: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ведущий методист </a:t>
            </a: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издательства «Титул»</a:t>
            </a:r>
            <a:endParaRPr lang="ru-RU" sz="2400" dirty="0" smtClean="0"/>
          </a:p>
        </p:txBody>
      </p:sp>
      <p:pic>
        <p:nvPicPr>
          <p:cNvPr id="2052" name="Picture 2" descr="Y:\Delo-New\ОГР\Казеичева (Бурова)\СОЦСЕТИ!!!\необходимые иллюстрации включая мои личные фотографии\TIT_Logo_kvadrat.png"/>
          <p:cNvPicPr>
            <a:picLocks noChangeAspect="1" noChangeArrowheads="1"/>
          </p:cNvPicPr>
          <p:nvPr/>
        </p:nvPicPr>
        <p:blipFill>
          <a:blip r:embed="rId2" cstate="print"/>
          <a:srcRect l="5727" t="21436" r="4298" b="22864"/>
          <a:stretch>
            <a:fillRect/>
          </a:stretch>
        </p:blipFill>
        <p:spPr bwMode="auto">
          <a:xfrm>
            <a:off x="3336925" y="549275"/>
            <a:ext cx="247015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sz="2400" b="1" dirty="0" smtClean="0"/>
              <a:t>Япония</a:t>
            </a:r>
            <a:r>
              <a:rPr lang="ru-RU" sz="2400" dirty="0" smtClean="0"/>
              <a:t> – </a:t>
            </a:r>
            <a:r>
              <a:rPr lang="ru-RU" sz="2400" dirty="0" err="1" smtClean="0"/>
              <a:t>отмечаетцелых</a:t>
            </a:r>
            <a:r>
              <a:rPr lang="ru-RU" sz="2400" dirty="0" smtClean="0"/>
              <a:t> </a:t>
            </a:r>
            <a:r>
              <a:rPr lang="ru-RU" sz="2400" dirty="0" smtClean="0"/>
              <a:t>два праздника в марте. Первый – Хина </a:t>
            </a:r>
            <a:r>
              <a:rPr lang="ru-RU" sz="2400" dirty="0" err="1" smtClean="0"/>
              <a:t>Мацури</a:t>
            </a:r>
            <a:r>
              <a:rPr lang="ru-RU" sz="2400" dirty="0" smtClean="0"/>
              <a:t>, который отмечают 3 марта, а второй – праздник девочек и цветения персика. А еще 14 марта тоже является женским днем и символизирует он “Белый день”.</a:t>
            </a:r>
          </a:p>
          <a:p>
            <a:r>
              <a:rPr lang="ru-RU" sz="2400" dirty="0" smtClean="0"/>
              <a:t> </a:t>
            </a:r>
            <a:r>
              <a:rPr lang="ru-RU" sz="2400" b="1" dirty="0" smtClean="0"/>
              <a:t>Куба</a:t>
            </a:r>
            <a:r>
              <a:rPr lang="ru-RU" sz="2400" dirty="0" smtClean="0"/>
              <a:t> - 8 </a:t>
            </a:r>
            <a:r>
              <a:rPr lang="ru-RU" sz="2400" dirty="0" smtClean="0"/>
              <a:t>Марта для кубинцев. На острове Свободы – это день особый. Это не просто еще один </a:t>
            </a:r>
            <a:r>
              <a:rPr lang="ru-RU" sz="2400" dirty="0" smtClean="0"/>
              <a:t>день из </a:t>
            </a:r>
            <a:r>
              <a:rPr lang="ru-RU" sz="2400" dirty="0" smtClean="0"/>
              <a:t>череды праздников, когда можно не ходить на работу, а </a:t>
            </a:r>
            <a:r>
              <a:rPr lang="ru-RU" sz="2400" dirty="0" smtClean="0"/>
              <a:t>в вазочке </a:t>
            </a:r>
            <a:r>
              <a:rPr lang="ru-RU" sz="2400" dirty="0" smtClean="0"/>
              <a:t>будет вянуть дежурный букетик. 8 марта на Кубе наполнен особым смыслом, в воздухе витает дух революции и свободы.</a:t>
            </a:r>
            <a:endParaRPr lang="ru-RU" sz="2400" b="1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Можно спросить </a:t>
            </a:r>
            <a:r>
              <a:rPr lang="ru-RU" dirty="0" smtClean="0"/>
              <a:t>учащихся/дошкольников, </a:t>
            </a:r>
            <a:r>
              <a:rPr lang="ru-RU" dirty="0" smtClean="0"/>
              <a:t>как в их семье принято отмечать 8 марта. </a:t>
            </a:r>
          </a:p>
          <a:p>
            <a:r>
              <a:rPr lang="ru-RU" dirty="0" smtClean="0"/>
              <a:t>Спросить о подарках. Что уже дарили, что планируют. </a:t>
            </a:r>
          </a:p>
          <a:p>
            <a:r>
              <a:rPr lang="ru-RU" dirty="0" smtClean="0"/>
              <a:t>Спросить, хотят ли они смастерить подарок для мамы (и бабушки, и сестры) своими руками.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</a:t>
            </a:r>
            <a:r>
              <a:rPr lang="ru-RU" dirty="0" smtClean="0"/>
              <a:t>К празднику. 8 марта</a:t>
            </a:r>
            <a:r>
              <a:rPr lang="en-US" dirty="0" smtClean="0"/>
              <a:t>”</a:t>
            </a:r>
            <a:endParaRPr lang="ru-RU" dirty="0" smtClean="0"/>
          </a:p>
        </p:txBody>
      </p:sp>
      <p:pic>
        <p:nvPicPr>
          <p:cNvPr id="11267" name="Picture 2" descr="C:\Users\Alexey\Desktop\8 марта\5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01725"/>
            <a:ext cx="3787775" cy="5207000"/>
          </a:xfrm>
          <a:noFill/>
        </p:spPr>
      </p:pic>
      <p:pic>
        <p:nvPicPr>
          <p:cNvPr id="1126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125538"/>
            <a:ext cx="3829050" cy="51863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06437"/>
          </a:xfrm>
        </p:spPr>
        <p:txBody>
          <a:bodyPr/>
          <a:lstStyle/>
          <a:p>
            <a:pPr eaLnBrk="1" hangingPunct="1"/>
            <a:r>
              <a:rPr lang="en-US" altLang="ru-RU" smtClean="0"/>
              <a:t>“</a:t>
            </a:r>
            <a:r>
              <a:rPr lang="ru-RU" altLang="ru-RU" smtClean="0"/>
              <a:t>К празднику. 8 марта</a:t>
            </a:r>
            <a:r>
              <a:rPr lang="en-US" altLang="ru-RU" smtClean="0"/>
              <a:t>”</a:t>
            </a:r>
            <a:endParaRPr lang="ru-RU" alt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8147050" cy="4891087"/>
          </a:xfrm>
        </p:spPr>
        <p:txBody>
          <a:bodyPr/>
          <a:lstStyle/>
          <a:p>
            <a:pPr eaLnBrk="1" hangingPunct="1"/>
            <a:r>
              <a:rPr lang="ru-RU" altLang="ru-RU" smtClean="0"/>
              <a:t>Развитие внимания, знакомство с окружающим миром (природа, мимоза)</a:t>
            </a:r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2060575"/>
            <a:ext cx="6786562" cy="46085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Занятие 2</a:t>
            </a:r>
          </a:p>
        </p:txBody>
      </p:sp>
      <p:sp>
        <p:nvSpPr>
          <p:cNvPr id="13315" name="Содержимое 5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8686800" cy="5218113"/>
          </a:xfrm>
        </p:spPr>
        <p:txBody>
          <a:bodyPr/>
          <a:lstStyle/>
          <a:p>
            <a:pPr eaLnBrk="1" hangingPunct="1"/>
            <a:r>
              <a:rPr lang="ru-RU" altLang="ru-RU" sz="2000" dirty="0" smtClean="0"/>
              <a:t>Беседа о роли мамы. Выбираем стихи о маме для чтения на празднике. Возможные источники: </a:t>
            </a:r>
            <a:r>
              <a:rPr lang="en-US" altLang="ru-RU" sz="2000" dirty="0" smtClean="0">
                <a:hlinkClick r:id="rId2"/>
              </a:rPr>
              <a:t>http://malysham.info/mama/stihi/drugie-stikhi/detskie-stikhi-k-8-marta</a:t>
            </a:r>
            <a:r>
              <a:rPr lang="ru-RU" altLang="ru-RU" sz="2000" dirty="0" smtClean="0"/>
              <a:t> или </a:t>
            </a:r>
            <a:r>
              <a:rPr lang="en-US" altLang="ru-RU" sz="2000" dirty="0" smtClean="0">
                <a:hlinkClick r:id="rId3"/>
              </a:rPr>
              <a:t>http://detskiystih.ru/collection/stihi-na-8-marta-dlya-detej-6-7-let.html</a:t>
            </a:r>
            <a:r>
              <a:rPr lang="ru-RU" altLang="ru-RU" sz="2000" dirty="0" smtClean="0"/>
              <a:t> </a:t>
            </a:r>
            <a:r>
              <a:rPr lang="ru-RU" altLang="ru-RU" sz="2000" dirty="0" smtClean="0"/>
              <a:t> или подобрать стихи на английском (для младших школьников).</a:t>
            </a:r>
            <a:endParaRPr lang="ru-RU" altLang="ru-RU" sz="2000" dirty="0" smtClean="0"/>
          </a:p>
          <a:p>
            <a:pPr eaLnBrk="1" hangingPunct="1"/>
            <a:r>
              <a:rPr lang="ru-RU" altLang="ru-RU" sz="2000" dirty="0" smtClean="0"/>
              <a:t>Развивающее упражнение из книги:</a:t>
            </a:r>
          </a:p>
        </p:txBody>
      </p:sp>
      <p:pic>
        <p:nvPicPr>
          <p:cNvPr id="1331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31913" y="2636838"/>
            <a:ext cx="6654800" cy="4032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4076700"/>
            <a:ext cx="4038600" cy="2509838"/>
          </a:xfrm>
        </p:spPr>
        <p:txBody>
          <a:bodyPr/>
          <a:lstStyle/>
          <a:p>
            <a:r>
              <a:rPr lang="ru-RU" smtClean="0"/>
              <a:t>Можно использовать стихотворение «Моя мама» </a:t>
            </a:r>
            <a:r>
              <a:rPr lang="en-US" smtClean="0"/>
              <a:t>(</a:t>
            </a:r>
            <a:r>
              <a:rPr lang="ru-RU" smtClean="0"/>
              <a:t>пособие </a:t>
            </a:r>
            <a:r>
              <a:rPr lang="en-US" smtClean="0"/>
              <a:t>“Songs and poems for Junior School”).</a:t>
            </a:r>
            <a:endParaRPr lang="ru-RU" smtClean="0"/>
          </a:p>
          <a:p>
            <a:endParaRPr lang="ru-RU" smtClean="0"/>
          </a:p>
        </p:txBody>
      </p:sp>
      <p:pic>
        <p:nvPicPr>
          <p:cNvPr id="14340" name="Picture 2" descr="C:\Documents and Settings\bae\Рабочий стол\стих о маме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38100"/>
            <a:ext cx="4764087" cy="6819900"/>
          </a:xfrm>
          <a:noFill/>
        </p:spPr>
      </p:pic>
      <p:pic>
        <p:nvPicPr>
          <p:cNvPr id="14341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620713"/>
            <a:ext cx="2160587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3573463"/>
            <a:ext cx="4038600" cy="2581275"/>
          </a:xfrm>
        </p:spPr>
        <p:txBody>
          <a:bodyPr/>
          <a:lstStyle/>
          <a:p>
            <a:r>
              <a:rPr lang="ru-RU" smtClean="0"/>
              <a:t>Стихотворение есть и на английском языке. Если занятие планируется на АЯ, то можно использовать эту версию.</a:t>
            </a:r>
          </a:p>
        </p:txBody>
      </p:sp>
      <p:pic>
        <p:nvPicPr>
          <p:cNvPr id="15364" name="Picture 3" descr="C:\Documents and Settings\bae\Рабочий стол\стих о маме 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260350"/>
            <a:ext cx="4560887" cy="6264275"/>
          </a:xfrm>
          <a:noFill/>
        </p:spPr>
      </p:pic>
      <p:pic>
        <p:nvPicPr>
          <p:cNvPr id="15365" name="Picture 4" descr="https://www.englishteachers.ru/uploadedfiles/waresimgs/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620713"/>
            <a:ext cx="2160587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4462462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Занятие 3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sz="half" idx="1"/>
          </p:nvPr>
        </p:nvSpPr>
        <p:spPr>
          <a:xfrm>
            <a:off x="395288" y="1052513"/>
            <a:ext cx="3827462" cy="5183187"/>
          </a:xfrm>
        </p:spPr>
        <p:txBody>
          <a:bodyPr/>
          <a:lstStyle/>
          <a:p>
            <a:pPr eaLnBrk="1" hangingPunct="1"/>
            <a:r>
              <a:rPr lang="ru-RU" smtClean="0"/>
              <a:t>Готовимся к конкурсу (или выставке) на лучший рисунок мамы. Сначала развиваем руку, делаем рисунок по клеточкам (из книги).</a:t>
            </a:r>
          </a:p>
          <a:p>
            <a:pPr eaLnBrk="1" hangingPunct="1"/>
            <a:r>
              <a:rPr lang="ru-RU" smtClean="0"/>
              <a:t>Для конкурса (или выставки) каждый ребенок рисует портрет мамы. </a:t>
            </a:r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333375"/>
            <a:ext cx="4597400" cy="6264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4032250" cy="849312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Занятие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3816350" cy="492918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Игры. Например, готовим еду на праздник 8 марта!</a:t>
            </a:r>
            <a:br>
              <a:rPr lang="ru-RU" dirty="0" smtClean="0"/>
            </a:br>
            <a:r>
              <a:rPr lang="ru-RU" dirty="0" smtClean="0"/>
              <a:t>Дети делятся на две команды. Одна команда будет "варить" суп (называть овощи), а другая - "компот" (называть фрукты). Говорят по очереди. Выигрывает та команда, которая назвала больше слов.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(больше игр </a:t>
            </a:r>
            <a:r>
              <a:rPr lang="ru-RU" dirty="0" smtClean="0">
                <a:hlinkClick r:id="rId2"/>
              </a:rPr>
              <a:t>http://www.stranamam.ru/post/97924/</a:t>
            </a:r>
            <a:r>
              <a:rPr lang="ru-RU" dirty="0" smtClean="0"/>
              <a:t>)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Развивающее задание из книги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174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6100" y="404813"/>
            <a:ext cx="4597400" cy="61928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Занятие 5. </a:t>
            </a:r>
            <a:r>
              <a:rPr lang="ru-RU" dirty="0" smtClean="0"/>
              <a:t>Готовим подарки!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4038600" cy="2705100"/>
          </a:xfrm>
          <a:noFill/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813175"/>
            <a:ext cx="4284662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11700" y="1052513"/>
            <a:ext cx="4125913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План вебинара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Какие задачи по развитию детей </a:t>
            </a:r>
            <a:r>
              <a:rPr lang="ru-RU" altLang="ru-RU" dirty="0" smtClean="0"/>
              <a:t>и учащихся можно </a:t>
            </a:r>
            <a:r>
              <a:rPr lang="ru-RU" altLang="ru-RU" dirty="0" smtClean="0"/>
              <a:t>решить во время подготовки и проведения праздника?</a:t>
            </a:r>
          </a:p>
          <a:p>
            <a:pPr eaLnBrk="1" hangingPunct="1"/>
            <a:r>
              <a:rPr lang="ru-RU" altLang="ru-RU" dirty="0" smtClean="0"/>
              <a:t>Как подготовиться к празднику за 7 занятий.</a:t>
            </a:r>
            <a:r>
              <a:rPr lang="en-US" altLang="ru-RU" dirty="0" smtClean="0"/>
              <a:t> 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Какие </a:t>
            </a:r>
            <a:r>
              <a:rPr lang="ru-RU" altLang="ru-RU" dirty="0" smtClean="0"/>
              <a:t>готовые материалы можно использовать для подготовки и проведения праздника? </a:t>
            </a:r>
          </a:p>
          <a:p>
            <a:pPr eaLnBrk="1" hangingPunct="1"/>
            <a:r>
              <a:rPr lang="ru-RU" altLang="ru-RU" dirty="0" smtClean="0"/>
              <a:t>Какие бесплатные ресурсы для подготовки можно использовать?</a:t>
            </a:r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4259263" cy="576262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Занятие 6 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765175"/>
            <a:ext cx="4392613" cy="59039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1700" smtClean="0"/>
              <a:t>Речевое и познавательное развитие: </a:t>
            </a:r>
          </a:p>
          <a:p>
            <a:pPr eaLnBrk="1" hangingPunct="1">
              <a:spcBef>
                <a:spcPct val="0"/>
              </a:spcBef>
            </a:pPr>
            <a:r>
              <a:rPr lang="ru-RU" sz="1700" smtClean="0"/>
              <a:t>Повторяем стихи о маме.</a:t>
            </a:r>
          </a:p>
          <a:p>
            <a:pPr>
              <a:spcBef>
                <a:spcPct val="0"/>
              </a:spcBef>
            </a:pPr>
            <a:r>
              <a:rPr lang="ru-RU" sz="1700" smtClean="0"/>
              <a:t>Развиваем речь. Играем в игру «Объяснялки». Игра также помогает развивать у детей логическое мышление. Для игры вызываются 2 человека. Они встают лицом ко всем ребятам, но один располагается за спиной другого. Последний пишет на листе бумаги слово и покалывает его остальным. Другой ребенок с помощью ребят должен отгадать, что написано на бумаге. При этом ребята косвенно могут описывать ему загаданное слово. Например, загадали слово "магазин". Объяснения могут быть следующими: "Это то, где люди покупают продукты", "Там продаются разные вещи" и т, д. </a:t>
            </a:r>
          </a:p>
          <a:p>
            <a:pPr eaLnBrk="1" hangingPunct="1">
              <a:spcBef>
                <a:spcPct val="0"/>
              </a:spcBef>
            </a:pPr>
            <a:r>
              <a:rPr lang="ru-RU" sz="1700" smtClean="0"/>
              <a:t>Учимся из частей создавать целый предмет (задание из книги).</a:t>
            </a:r>
          </a:p>
          <a:p>
            <a:pPr eaLnBrk="1" hangingPunct="1">
              <a:spcBef>
                <a:spcPct val="0"/>
              </a:spcBef>
            </a:pPr>
            <a:r>
              <a:rPr lang="ru-RU" sz="1700" smtClean="0"/>
              <a:t>Делаем выставку портретов мам, бабушек, сестер, подруг.</a:t>
            </a: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260350"/>
            <a:ext cx="4648200" cy="6337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3960813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Занятие 7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038600" cy="5145087"/>
          </a:xfrm>
        </p:spPr>
        <p:txBody>
          <a:bodyPr/>
          <a:lstStyle/>
          <a:p>
            <a:pPr eaLnBrk="1" hangingPunct="1"/>
            <a:r>
              <a:rPr lang="ru-RU" smtClean="0"/>
              <a:t>Готовимся к утреннику по сценарию. В нем можно задействовать игры, в которые играли на занятиях; стихи, которые учили; выставку.</a:t>
            </a:r>
          </a:p>
          <a:p>
            <a:pPr eaLnBrk="1" hangingPunct="1"/>
            <a:r>
              <a:rPr lang="ru-RU" smtClean="0"/>
              <a:t>Делаем поделки чтобы украсить помещение (заготовки из книги).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260350"/>
            <a:ext cx="4670425" cy="6337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Ссылки на различные сценарии праздников 8 марта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http://doshkolnik.ru/scenarii-8-marta.html</a:t>
            </a:r>
            <a:endParaRPr lang="ru-RU" smtClean="0"/>
          </a:p>
          <a:p>
            <a:r>
              <a:rPr lang="en-US" smtClean="0">
                <a:hlinkClick r:id="rId3"/>
              </a:rPr>
              <a:t>http://ped-kopilka.ru/vospitateljam/prazdniki-v-dou/8-marta-v-detskom-sadu/scenari-k-8-marta-v-detskom-sadu.html</a:t>
            </a:r>
            <a:r>
              <a:rPr lang="ru-RU" smtClean="0"/>
              <a:t> </a:t>
            </a:r>
          </a:p>
          <a:p>
            <a:r>
              <a:rPr lang="en-US" smtClean="0">
                <a:hlinkClick r:id="rId4"/>
              </a:rPr>
              <a:t>http://prodetsad.spb.ru/konspekty/stsenariy_prazdnika_k_dnyu_8_marta_-_starshie_doshkolniki.html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ребенка и подготовка к празднованию 8 марта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Социально-коммуникативное развитие </a:t>
            </a:r>
            <a:r>
              <a:rPr lang="ru-RU" dirty="0" smtClean="0"/>
              <a:t>направлено на усвоение моральных и нравственных ценностей; становление 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собственных действий; развитие эмоциональной отзывчивости, формирование готовности к совместной деятельности со сверстниками, формирование уважительного отношения и чувства принадлежности к своей семье;. формирование позитивных установок к различным видам труда и творчества.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Познавательное развитие </a:t>
            </a:r>
            <a:r>
              <a:rPr lang="ru-RU" dirty="0" smtClean="0"/>
              <a:t>- </a:t>
            </a:r>
            <a:r>
              <a:rPr lang="ru-RU" dirty="0" err="1" smtClean="0"/>
              <a:t>развитие</a:t>
            </a:r>
            <a:r>
              <a:rPr lang="ru-RU" dirty="0" smtClean="0"/>
              <a:t> воображения и творческой активности; формирование первичных представлений об объектах окружающего мира, о свойствах и отношениях объектов окружающего мира, об отечественных традициях и праздниках.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ребенка и подготовка к празднованию 8 марта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Речевое развитие </a:t>
            </a:r>
            <a:r>
              <a:rPr lang="ru-RU" dirty="0" smtClean="0"/>
              <a:t>включает владение речью как средством общения и культуры; развитие звуковой и интонационной культуры речи, знакомство с книжной культурой, детской литературой.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Художественно-эстетическое развитие </a:t>
            </a:r>
            <a:r>
              <a:rPr lang="ru-RU" dirty="0" smtClean="0"/>
              <a:t>предполагает реализацию самостоятельной творческой деятельности детей (изобразительной, конструктивно-модельной, музыкальной и др.).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Физическое развитие </a:t>
            </a:r>
            <a:r>
              <a:rPr lang="ru-RU" dirty="0" smtClean="0"/>
              <a:t>включает приобретение опыта в следующих видах деятельности детей: двигательной, координации движения, крупной и мелкой моторики обеих рук, становление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в двигательной сфере.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Празднование 8 марта в школе возможно совместить с уроками английского языка;</a:t>
            </a:r>
          </a:p>
          <a:p>
            <a:r>
              <a:rPr lang="ru-RU" dirty="0" smtClean="0"/>
              <a:t>Можно сделать интересное внеклассное мероприятие;</a:t>
            </a:r>
          </a:p>
          <a:p>
            <a:r>
              <a:rPr lang="ru-RU" dirty="0" smtClean="0"/>
              <a:t>Интересных материалов достаточно, чтобы провести интересные уроки и сам праздник.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“</a:t>
            </a:r>
            <a:r>
              <a:rPr lang="ru-RU" altLang="ru-RU" smtClean="0"/>
              <a:t>К празднику. 8 марта</a:t>
            </a:r>
            <a:r>
              <a:rPr lang="en-US" altLang="ru-RU" smtClean="0"/>
              <a:t>”</a:t>
            </a:r>
            <a:endParaRPr lang="ru-RU" altLang="ru-RU" smtClean="0"/>
          </a:p>
        </p:txBody>
      </p:sp>
      <p:pic>
        <p:nvPicPr>
          <p:cNvPr id="24579" name="Содержимое 5" descr="5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279525"/>
            <a:ext cx="3816350" cy="52451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1847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Книга "8 Марта" из серии "К празднику" станет отличным подарком для вашего ребенка. В ней содержатся увлекательные задания, а также аппликации и поделки. С ее помощью ребенок сможет своими руками сделать подарки к 8 Марта для мамы, бабушки, сестры или подруги.</a:t>
            </a:r>
            <a:br>
              <a:rPr lang="ru-RU" dirty="0" smtClean="0"/>
            </a:br>
            <a:r>
              <a:rPr lang="ru-RU" dirty="0" smtClean="0"/>
              <a:t>Ребенку потребуются ножницы, клей, цветные карандаши или фломастеры.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Центральные страницы с заготовками для поделок можно заранее вынуть из книги. 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https://www.englishteachers.ru/Wares/530.html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851275" y="188913"/>
            <a:ext cx="4835525" cy="9223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Предлагаемое пособие соответствует тематике начальной школы и требованиям ФГОС НОО и предназначено для использования на уроках английского языка, во внеурочной деятельности, а также для дополнительных занятий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 smtClean="0"/>
              <a:t>Материалы пособия помогут школьникам не только расширить словарный запас по английскому языку, но и научиться уверенно применять его в реальных жизненных ситуациях, развить мышление, внимание, творческие способности.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</a:t>
            </a:r>
            <a:r>
              <a:rPr lang="ru-RU" dirty="0" smtClean="0"/>
              <a:t>может использоваться с любым учебником английского языка для 2–4-х классов. </a:t>
            </a:r>
            <a:r>
              <a:rPr lang="ru-RU" dirty="0" err="1" smtClean="0"/>
              <a:t>Аудиоприложение</a:t>
            </a:r>
            <a:r>
              <a:rPr lang="ru-RU" dirty="0" smtClean="0"/>
              <a:t> со стихами и песнями можно скачать,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/48</a:t>
            </a:r>
            <a:r>
              <a:rPr lang="ru-RU" dirty="0" smtClean="0"/>
              <a:t> 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https://www.englishteachers.ru/shop/ware/775</a:t>
            </a:r>
            <a:endParaRPr lang="ru-RU" dirty="0" smtClean="0">
              <a:hlinkClick r:id="rId3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 l="34650" t="30800" r="43300" b="18801"/>
          <a:stretch>
            <a:fillRect/>
          </a:stretch>
        </p:blipFill>
        <p:spPr bwMode="auto">
          <a:xfrm>
            <a:off x="0" y="908720"/>
            <a:ext cx="403244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851275" y="188913"/>
            <a:ext cx="4835525" cy="9223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Учебное пособие предназначено для обучения чтению младших школьников. Короткие, понятно изложенные правила чтения и большое количество тренировочных упражнений можно использовать как на уроках с любым учебником английского языка, так и для дополнительной тренировки во внеурочной деятельности и </a:t>
            </a:r>
            <a:r>
              <a:rPr lang="ru-RU" dirty="0" smtClean="0"/>
              <a:t>дома.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Предлагаемая </a:t>
            </a:r>
            <a:r>
              <a:rPr lang="ru-RU" dirty="0" smtClean="0"/>
              <a:t>структура занятий, иллюстрации и частое повторение лексики помогут детям не только научиться читать по-английски, но и расширить словарный запас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www.englishteachers.ru/shop/ware/586</a:t>
            </a:r>
            <a:r>
              <a:rPr lang="ru-RU" dirty="0" smtClean="0"/>
              <a:t> 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 l="34650" t="38499" r="42907" b="8301"/>
          <a:stretch>
            <a:fillRect/>
          </a:stretch>
        </p:blipFill>
        <p:spPr bwMode="auto">
          <a:xfrm>
            <a:off x="0" y="620688"/>
            <a:ext cx="410445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4300" y="1600200"/>
            <a:ext cx="4762500" cy="49974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Аутентичные тексты снабжены глоссарием.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4275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275" y="188913"/>
            <a:ext cx="4835525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54277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34575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476250"/>
          <a:ext cx="8712968" cy="60603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/>
                <a:gridCol w="61206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 развития по ФГОС ДО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Требуется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5800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 развитие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Усвоение норм моральных и нравственных ценностей, развитие общения и взаимодействия, становление самостоятельности, саморегуляции,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интеллекта. 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интересов детей, любознательности, познавательной мотивации, воображения, творческой активности, формирование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первичных представлений о себе, др. людях и окружающем мире, о социокультурных ценностях нашего народа.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6884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Владение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речью как средством общения, обогащение активного словаря, развитие грамматически правильной связной речи, речевого творчества, знакомство с книжной культурой, детской литературой.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6884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Становление эстетического отношения к окружающему миру, восприятие музыки, художественной литературы, реализация творческой деятельности.</a:t>
                      </a:r>
                    </a:p>
                  </a:txBody>
                  <a:tcPr/>
                </a:tc>
              </a:tr>
              <a:tr h="508037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двигательной деятельности,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крупной и мелкой моторики, овладение подвижными играми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правилами, становление ценностей ЗОЖ (с  его нормами и правилами).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5616575" cy="5543550"/>
          </a:xfrm>
        </p:spPr>
        <p:txBody>
          <a:bodyPr/>
          <a:lstStyle/>
          <a:p>
            <a:r>
              <a:rPr lang="ru-RU" sz="1800" smtClean="0"/>
              <a:t>Книга содержит четыре полных варианта олимпиады по английскому языку для учащихся 7-8 классов. Каждый вариант состоит из заданий по аудированию,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r>
              <a:rPr lang="ru-RU" sz="180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r>
              <a:rPr lang="ru-RU" sz="1800" smtClean="0"/>
              <a:t>Аутентичные тексты снабжены глоссарием. В особо сложных случаях задания в разделах “Аудирование” и “Чтение” снабжены комментариями. </a:t>
            </a:r>
          </a:p>
          <a:p>
            <a:r>
              <a:rPr lang="ru-RU" sz="1800" smtClean="0"/>
              <a:t>Книга содержит ключи.</a:t>
            </a:r>
          </a:p>
          <a:p>
            <a:r>
              <a:rPr lang="ru-RU" sz="1800" smtClean="0"/>
              <a:t>Аудиоприложение можно скачать бесплатно, сосканировав QR-код с обложки или пройдя по ссылке: </a:t>
            </a:r>
            <a:r>
              <a:rPr lang="ru-RU" sz="1800" smtClean="0">
                <a:hlinkClick r:id="rId2"/>
              </a:rPr>
              <a:t>www.titul.ru/audio/50</a:t>
            </a:r>
            <a:r>
              <a:rPr lang="ru-RU" sz="1800" smtClean="0"/>
              <a:t> </a:t>
            </a:r>
          </a:p>
        </p:txBody>
      </p:sp>
      <p:pic>
        <p:nvPicPr>
          <p:cNvPr id="55299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44675"/>
            <a:ext cx="30845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913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851275" y="188913"/>
            <a:ext cx="4835525" cy="9223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solidFill>
                  <a:srgbClr val="FF0000"/>
                </a:solidFill>
              </a:rPr>
              <a:t>Cоответствует</a:t>
            </a:r>
            <a:r>
              <a:rPr lang="ru-RU" dirty="0" smtClean="0">
                <a:solidFill>
                  <a:srgbClr val="FF0000"/>
                </a:solidFill>
              </a:rPr>
              <a:t> проекту ВПР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3252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513"/>
            <a:ext cx="3887787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6042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07963"/>
            <a:ext cx="8169275" cy="1325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Особенности работы с </a:t>
            </a:r>
            <a:r>
              <a:rPr lang="ru-RU" dirty="0" smtClean="0"/>
              <a:t>дошкольниками и младшими школьниками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1963" y="1712913"/>
            <a:ext cx="8293100" cy="4803775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Яркий материал, неординарная, живая его подача легко привлекают внимание детей, но оно отличается неустойчивостью: дети могут сосредоточиться не более 10 мин. Дети не воспринимают длительных объяснений педагога (более 2–3 мин); они импульсивны, не умеют управлять своим поведением.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Б</a:t>
            </a:r>
            <a:r>
              <a:rPr lang="ru-RU" dirty="0" smtClean="0"/>
              <a:t>ыстро </a:t>
            </a:r>
            <a:r>
              <a:rPr lang="ru-RU" dirty="0" smtClean="0"/>
              <a:t>утомляются, поэтому на занятии необходима смена разнообразных видов деятельности.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07963"/>
            <a:ext cx="8169275" cy="1325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Особенности работы с дошкольниками </a:t>
            </a:r>
            <a:br>
              <a:rPr lang="ru-RU" dirty="0" smtClean="0"/>
            </a:br>
            <a:r>
              <a:rPr lang="ru-RU" sz="3600" dirty="0" smtClean="0"/>
              <a:t>Развитие психических функций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38" y="2081213"/>
            <a:ext cx="8302625" cy="4508500"/>
          </a:xfr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Память</a:t>
            </a:r>
            <a:r>
              <a:rPr lang="ru-RU" dirty="0" smtClean="0"/>
              <a:t>. У детей дошкольного возраста преобладает </a:t>
            </a:r>
            <a:r>
              <a:rPr lang="ru-RU" b="1" dirty="0" smtClean="0"/>
              <a:t>непроизвольное запоминание</a:t>
            </a:r>
            <a:r>
              <a:rPr lang="ru-RU" dirty="0" smtClean="0"/>
              <a:t>: хорошо и быстро запоминается то, что интересно и вызывает эмоциональный отклик. Соответственно, </a:t>
            </a:r>
            <a:r>
              <a:rPr lang="ru-RU" b="1" dirty="0" smtClean="0"/>
              <a:t>применение игровых приемов </a:t>
            </a:r>
            <a:r>
              <a:rPr lang="ru-RU" dirty="0" smtClean="0"/>
              <a:t>позволяет создать </a:t>
            </a:r>
            <a:r>
              <a:rPr lang="ru-RU" b="1" dirty="0" smtClean="0"/>
              <a:t>условия для непроизвольного запоминания</a:t>
            </a:r>
            <a:r>
              <a:rPr lang="ru-RU" dirty="0" smtClean="0"/>
              <a:t>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b="1" dirty="0" smtClean="0"/>
              <a:t>Воображение </a:t>
            </a:r>
            <a:r>
              <a:rPr lang="ru-RU" dirty="0" smtClean="0"/>
              <a:t>ребенка дошкольника </a:t>
            </a:r>
            <a:r>
              <a:rPr lang="ru-RU" b="1" dirty="0" smtClean="0"/>
              <a:t>достаточно развито</a:t>
            </a:r>
            <a:r>
              <a:rPr lang="ru-RU" dirty="0" smtClean="0"/>
              <a:t> и носит не только воспроизводящий, но и творческий характер.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Развитие </a:t>
            </a:r>
            <a:r>
              <a:rPr lang="ru-RU" b="1" dirty="0" smtClean="0"/>
              <a:t>мышления</a:t>
            </a:r>
            <a:r>
              <a:rPr lang="ru-RU" dirty="0" smtClean="0"/>
              <a:t> идет от наглядно-действенного к наглядно-образному.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07963"/>
            <a:ext cx="8169275" cy="1325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Особенности работы с </a:t>
            </a:r>
            <a:r>
              <a:rPr lang="ru-RU" dirty="0" smtClean="0"/>
              <a:t>дошкольниками и младшими школьниками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3075" y="1892300"/>
            <a:ext cx="8293100" cy="4802188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Дошкольники старшего возраста проявляют большой интерес к труду взрослых. Они с охотой выполняют различные поручения, участвуют наряду со старшими в трудовом процессе. Их деятельность более целенаправленна, чем в младшем возрасте.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У детей 5 – 7 лет расширяются познавательные интересы и потребности, которые становятся ведущими мотивами учебной деятельности.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ru-RU" sz="1900" i="1" dirty="0" smtClean="0"/>
              <a:t>Источник: Н. М. Родина, Е. Ю. Протасова. «Методика обучения дошкольников иностранному языку: учебное пособие»</a:t>
            </a:r>
            <a:endParaRPr lang="ru-RU" sz="19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/>
            <a:r>
              <a:rPr lang="ru-RU" smtClean="0"/>
              <a:t>Развитие ребенка происходит </a:t>
            </a:r>
            <a:r>
              <a:rPr lang="ru-RU" u="sng" smtClean="0"/>
              <a:t>в ходе занятий при подготовке к празднованию </a:t>
            </a:r>
            <a:r>
              <a:rPr lang="ru-RU" smtClean="0"/>
              <a:t>8 марта.</a:t>
            </a:r>
          </a:p>
          <a:p>
            <a:pPr eaLnBrk="1" hangingPunct="1"/>
            <a:r>
              <a:rPr lang="ru-RU" b="1" smtClean="0"/>
              <a:t>Занятие 1.</a:t>
            </a:r>
            <a:r>
              <a:rPr lang="ru-RU" smtClean="0"/>
              <a:t> Знакомство детей со значением праздника.  8 марта как праздник мам, бабушек, сестер, весенний праздник. Беседа о празднике.</a:t>
            </a:r>
          </a:p>
          <a:p>
            <a:pPr eaLnBrk="1" hangingPunct="1"/>
            <a:r>
              <a:rPr lang="ru-RU" smtClean="0"/>
              <a:t>Например, можно рассказать об интересных фактах о праздновании Международного женского 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179388" y="333375"/>
            <a:ext cx="8866187" cy="6335713"/>
          </a:xfrm>
        </p:spPr>
        <p:txBody>
          <a:bodyPr/>
          <a:lstStyle/>
          <a:p>
            <a:r>
              <a:rPr lang="ru-RU" sz="2600" b="1" smtClean="0"/>
              <a:t>Во Франции </a:t>
            </a:r>
            <a:r>
              <a:rPr lang="ru-RU" sz="2600" smtClean="0"/>
              <a:t>8 марта широко не отмечается, молодых девушек не поздравляют (для этого используют 14 февраля).</a:t>
            </a:r>
          </a:p>
          <a:p>
            <a:r>
              <a:rPr lang="ru-RU" sz="2600" b="1" smtClean="0"/>
              <a:t>В Италии </a:t>
            </a:r>
            <a:r>
              <a:rPr lang="ru-RU" sz="2600" smtClean="0"/>
              <a:t>8 марта отмечают, девушки собираются с подругами и устраивают девичники, посещают кафе. </a:t>
            </a:r>
          </a:p>
          <a:p>
            <a:r>
              <a:rPr lang="ru-RU" sz="2600" b="1" smtClean="0"/>
              <a:t>Во Вьетнаме </a:t>
            </a:r>
            <a:r>
              <a:rPr lang="ru-RU" sz="2600" smtClean="0"/>
              <a:t>женщин принято поздравлять с 8 марта уже две тысячи лет. Раньше этот праздник назывался День памяти сестёр Чынг. Это были храбрые девушки, которые возглавили освободительную войну вьетнамского народа против китайской агрессии. Когда их войско попало в окружение, девушки бросились в реку, чтобы не сдаваться в плен. После победы социализма во Вьетнаме День памяти сестёр Чынг плавно перешёл в 8 Марта.</a:t>
            </a:r>
          </a:p>
          <a:p>
            <a:r>
              <a:rPr lang="ru-RU" sz="2600" b="1" smtClean="0"/>
              <a:t>В Китае </a:t>
            </a:r>
            <a:r>
              <a:rPr lang="ru-RU" sz="2600" smtClean="0"/>
              <a:t>8 марта женщины работают полдня, а мужчины весь день.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sz="2400" b="1" dirty="0" smtClean="0"/>
              <a:t>Германия</a:t>
            </a:r>
            <a:r>
              <a:rPr lang="ru-RU" sz="2400" dirty="0" smtClean="0"/>
              <a:t> -  8 </a:t>
            </a:r>
            <a:r>
              <a:rPr lang="ru-RU" sz="2400" dirty="0" smtClean="0"/>
              <a:t>марта не является выходным днем. Этот праздник здесь связан исключительно с социалистическим прошлым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Казахстан</a:t>
            </a:r>
            <a:r>
              <a:rPr lang="ru-RU" sz="2400" dirty="0" smtClean="0"/>
              <a:t> - все </a:t>
            </a:r>
            <a:r>
              <a:rPr lang="ru-RU" sz="2400" dirty="0" smtClean="0"/>
              <a:t>мужчины Казахстана готовятся основательно, планируя или тайком узнавая какой подарок на 8 марта подарить матери, дочери, тете, бабушке, любимой девушке или жене. Этот день является выходным днем. В Казахстане в большинстве случаев </a:t>
            </a:r>
            <a:r>
              <a:rPr lang="ru-RU" sz="2400" dirty="0" smtClean="0"/>
              <a:t>этот </a:t>
            </a:r>
            <a:r>
              <a:rPr lang="ru-RU" sz="2400" dirty="0" smtClean="0"/>
              <a:t>день ассоциируется с праздником матерей, потому что подарок маме будет в первую очередь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Польша – </a:t>
            </a:r>
            <a:r>
              <a:rPr lang="ru-RU" sz="2400" dirty="0" smtClean="0"/>
              <a:t>не является выходным днем. Поздравляют дам вечером за праздничным столом.</a:t>
            </a:r>
          </a:p>
          <a:p>
            <a:r>
              <a:rPr lang="ru-RU" sz="2400" b="1" dirty="0" err="1" smtClean="0"/>
              <a:t>Въетнам</a:t>
            </a:r>
            <a:r>
              <a:rPr lang="ru-RU" sz="2400" b="1" dirty="0" smtClean="0"/>
              <a:t> – </a:t>
            </a:r>
            <a:r>
              <a:rPr lang="ru-RU" sz="2400" dirty="0" smtClean="0"/>
              <a:t>серьезно готовятся к празднику, поскольку у них этот праздник зародился еще 2000 лет назад, когда появился день памяти сестер </a:t>
            </a:r>
            <a:r>
              <a:rPr lang="ru-RU" sz="2400" dirty="0" err="1" smtClean="0"/>
              <a:t>Чинг</a:t>
            </a:r>
            <a:r>
              <a:rPr lang="ru-RU" sz="2400" dirty="0" smtClean="0"/>
              <a:t>, которые мужественно защищали родину.</a:t>
            </a:r>
          </a:p>
          <a:p>
            <a:endParaRPr lang="ru-RU" sz="2400" b="1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1815</Words>
  <Application>Microsoft Office PowerPoint</Application>
  <PresentationFormat>Экран (4:3)</PresentationFormat>
  <Paragraphs>134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Готовимся к празднику 8 марта  (на примере пособий издательства “Титул”)</vt:lpstr>
      <vt:lpstr>План вебинара</vt:lpstr>
      <vt:lpstr>Слайд 3</vt:lpstr>
      <vt:lpstr>Особенности работы с дошкольниками и младшими школьниками</vt:lpstr>
      <vt:lpstr>Особенности работы с дошкольниками  Развитие психических функций</vt:lpstr>
      <vt:lpstr>Особенности работы с дошкольниками и младшими школьниками</vt:lpstr>
      <vt:lpstr>Слайд 7</vt:lpstr>
      <vt:lpstr>Слайд 8</vt:lpstr>
      <vt:lpstr>Слайд 9</vt:lpstr>
      <vt:lpstr>Слайд 10</vt:lpstr>
      <vt:lpstr>Слайд 11</vt:lpstr>
      <vt:lpstr>“К празднику. 8 марта”</vt:lpstr>
      <vt:lpstr>“К празднику. 8 марта”</vt:lpstr>
      <vt:lpstr>Занятие 2</vt:lpstr>
      <vt:lpstr>Слайд 15</vt:lpstr>
      <vt:lpstr>Слайд 16</vt:lpstr>
      <vt:lpstr>Занятие 3</vt:lpstr>
      <vt:lpstr>Занятие 4</vt:lpstr>
      <vt:lpstr>Занятие 5. Готовим подарки!</vt:lpstr>
      <vt:lpstr>Занятие 6 </vt:lpstr>
      <vt:lpstr>Занятие 7</vt:lpstr>
      <vt:lpstr>Ссылки на различные сценарии праздников 8 марта</vt:lpstr>
      <vt:lpstr>Развитие ребенка и подготовка к празднованию 8 марта</vt:lpstr>
      <vt:lpstr>Развитие ребенка и подготовка к празднованию 8 марта</vt:lpstr>
      <vt:lpstr>Резюме:</vt:lpstr>
      <vt:lpstr>“К празднику. 8 марта”</vt:lpstr>
      <vt:lpstr>НОВИНКА!</vt:lpstr>
      <vt:lpstr>НОВИНКА!</vt:lpstr>
      <vt:lpstr>Слайд 29</vt:lpstr>
      <vt:lpstr>Слайд 30</vt:lpstr>
      <vt:lpstr>НОВИНКА!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дошкольников и младших школьников к празднованию Международного женского дня</dc:title>
  <dc:creator>Alexey Konobeiev</dc:creator>
  <cp:lastModifiedBy>bim</cp:lastModifiedBy>
  <cp:revision>66</cp:revision>
  <dcterms:created xsi:type="dcterms:W3CDTF">2016-02-09T19:14:56Z</dcterms:created>
  <dcterms:modified xsi:type="dcterms:W3CDTF">2018-02-08T06:42:57Z</dcterms:modified>
</cp:coreProperties>
</file>