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4" r:id="rId4"/>
    <p:sldId id="327" r:id="rId5"/>
    <p:sldId id="259" r:id="rId6"/>
    <p:sldId id="260" r:id="rId7"/>
    <p:sldId id="261" r:id="rId8"/>
    <p:sldId id="263" r:id="rId9"/>
    <p:sldId id="262" r:id="rId10"/>
    <p:sldId id="326" r:id="rId11"/>
    <p:sldId id="256" r:id="rId12"/>
    <p:sldId id="265" r:id="rId13"/>
    <p:sldId id="266" r:id="rId14"/>
    <p:sldId id="270" r:id="rId15"/>
    <p:sldId id="279" r:id="rId16"/>
    <p:sldId id="280" r:id="rId17"/>
    <p:sldId id="281" r:id="rId18"/>
    <p:sldId id="283" r:id="rId19"/>
    <p:sldId id="289" r:id="rId20"/>
    <p:sldId id="290" r:id="rId21"/>
    <p:sldId id="291" r:id="rId22"/>
    <p:sldId id="292" r:id="rId23"/>
    <p:sldId id="293" r:id="rId24"/>
    <p:sldId id="267" r:id="rId25"/>
    <p:sldId id="294" r:id="rId26"/>
    <p:sldId id="295" r:id="rId27"/>
    <p:sldId id="296" r:id="rId28"/>
    <p:sldId id="297" r:id="rId29"/>
    <p:sldId id="298" r:id="rId30"/>
    <p:sldId id="299" r:id="rId31"/>
    <p:sldId id="301" r:id="rId32"/>
    <p:sldId id="268" r:id="rId33"/>
    <p:sldId id="286" r:id="rId34"/>
    <p:sldId id="284" r:id="rId35"/>
    <p:sldId id="285" r:id="rId36"/>
    <p:sldId id="287" r:id="rId37"/>
    <p:sldId id="273" r:id="rId38"/>
    <p:sldId id="274" r:id="rId39"/>
    <p:sldId id="276" r:id="rId40"/>
    <p:sldId id="277" r:id="rId41"/>
    <p:sldId id="278" r:id="rId42"/>
    <p:sldId id="302" r:id="rId43"/>
    <p:sldId id="304" r:id="rId44"/>
    <p:sldId id="321" r:id="rId45"/>
    <p:sldId id="272" r:id="rId46"/>
    <p:sldId id="328" r:id="rId47"/>
    <p:sldId id="329" r:id="rId48"/>
    <p:sldId id="330" r:id="rId49"/>
    <p:sldId id="331" r:id="rId5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44EFF1-BBA8-4421-9644-7CD20FEE794E}" type="doc">
      <dgm:prSet loTypeId="urn:microsoft.com/office/officeart/2005/8/layout/vProcess5" loCatId="process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944F82DE-48D1-4D45-968C-AF6AD23996F7}">
      <dgm:prSet phldrT="[Текст]"/>
      <dgm:spPr/>
      <dgm:t>
        <a:bodyPr/>
        <a:lstStyle/>
        <a:p>
          <a:pPr algn="ctr"/>
          <a:endParaRPr lang="ru-RU" dirty="0"/>
        </a:p>
      </dgm:t>
    </dgm:pt>
    <dgm:pt modelId="{67F1B293-602E-4536-B922-BB069DA7321E}" type="parTrans" cxnId="{95A9FBEE-711A-496E-8E8A-078F7501C764}">
      <dgm:prSet/>
      <dgm:spPr/>
      <dgm:t>
        <a:bodyPr/>
        <a:lstStyle/>
        <a:p>
          <a:endParaRPr lang="ru-RU"/>
        </a:p>
      </dgm:t>
    </dgm:pt>
    <dgm:pt modelId="{F0DA9C66-85AE-487C-ADDF-B2F5E89A1453}" type="sibTrans" cxnId="{95A9FBEE-711A-496E-8E8A-078F7501C764}">
      <dgm:prSet/>
      <dgm:spPr>
        <a:solidFill>
          <a:srgbClr val="FF0000">
            <a:alpha val="90000"/>
          </a:srgbClr>
        </a:solidFill>
      </dgm:spPr>
      <dgm:t>
        <a:bodyPr/>
        <a:lstStyle/>
        <a:p>
          <a:endParaRPr lang="ru-RU"/>
        </a:p>
      </dgm:t>
    </dgm:pt>
    <dgm:pt modelId="{E3010F43-C58B-4797-B357-4C2180ED0B55}">
      <dgm:prSet phldrT="[Текст]"/>
      <dgm:spPr/>
      <dgm:t>
        <a:bodyPr/>
        <a:lstStyle/>
        <a:p>
          <a:pPr algn="ctr">
            <a:spcAft>
              <a:spcPts val="0"/>
            </a:spcAft>
          </a:pPr>
          <a:endParaRPr lang="ru-RU" dirty="0"/>
        </a:p>
      </dgm:t>
    </dgm:pt>
    <dgm:pt modelId="{6AEE977C-3FF5-4821-A2F0-7333B85B1683}" type="parTrans" cxnId="{A7728D05-99F6-40BB-8D95-E3EA60F85D8B}">
      <dgm:prSet/>
      <dgm:spPr/>
      <dgm:t>
        <a:bodyPr/>
        <a:lstStyle/>
        <a:p>
          <a:endParaRPr lang="ru-RU"/>
        </a:p>
      </dgm:t>
    </dgm:pt>
    <dgm:pt modelId="{D68CEBB0-3545-418D-906F-5FA6B7A087BF}" type="sibTrans" cxnId="{A7728D05-99F6-40BB-8D95-E3EA60F85D8B}">
      <dgm:prSet/>
      <dgm:spPr>
        <a:solidFill>
          <a:srgbClr val="FF0000">
            <a:alpha val="90000"/>
          </a:srgbClr>
        </a:solidFill>
      </dgm:spPr>
      <dgm:t>
        <a:bodyPr/>
        <a:lstStyle/>
        <a:p>
          <a:endParaRPr lang="ru-RU"/>
        </a:p>
      </dgm:t>
    </dgm:pt>
    <dgm:pt modelId="{5BD7FB8E-A04C-42F7-BE42-EFB50B04785B}">
      <dgm:prSet phldrT="[Текст]"/>
      <dgm:spPr/>
      <dgm:t>
        <a:bodyPr/>
        <a:lstStyle/>
        <a:p>
          <a:pPr algn="ctr"/>
          <a:endParaRPr lang="ru-RU" dirty="0"/>
        </a:p>
      </dgm:t>
    </dgm:pt>
    <dgm:pt modelId="{47D61B83-FD16-4132-8060-733D1B769B56}" type="parTrans" cxnId="{DBB482C7-70CC-4C37-890D-4E411CDB3829}">
      <dgm:prSet/>
      <dgm:spPr/>
      <dgm:t>
        <a:bodyPr/>
        <a:lstStyle/>
        <a:p>
          <a:endParaRPr lang="ru-RU"/>
        </a:p>
      </dgm:t>
    </dgm:pt>
    <dgm:pt modelId="{20070596-0687-4113-9AB2-BD232C7411D0}" type="sibTrans" cxnId="{DBB482C7-70CC-4C37-890D-4E411CDB3829}">
      <dgm:prSet/>
      <dgm:spPr/>
      <dgm:t>
        <a:bodyPr/>
        <a:lstStyle/>
        <a:p>
          <a:endParaRPr lang="ru-RU"/>
        </a:p>
      </dgm:t>
    </dgm:pt>
    <dgm:pt modelId="{33FF5430-D1DA-4B75-A0C7-987E334ADB04}" type="pres">
      <dgm:prSet presAssocID="{A044EFF1-BBA8-4421-9644-7CD20FEE794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8338A1-D411-48E0-B2E2-680C0B3E952E}" type="pres">
      <dgm:prSet presAssocID="{A044EFF1-BBA8-4421-9644-7CD20FEE794E}" presName="dummyMaxCanvas" presStyleCnt="0">
        <dgm:presLayoutVars/>
      </dgm:prSet>
      <dgm:spPr/>
      <dgm:t>
        <a:bodyPr/>
        <a:lstStyle/>
        <a:p>
          <a:endParaRPr lang="ru-RU"/>
        </a:p>
      </dgm:t>
    </dgm:pt>
    <dgm:pt modelId="{C08B0E30-4060-4C8B-BC3F-37DC34A5551C}" type="pres">
      <dgm:prSet presAssocID="{A044EFF1-BBA8-4421-9644-7CD20FEE794E}" presName="ThreeNodes_1" presStyleLbl="node1" presStyleIdx="0" presStyleCnt="3" custScaleX="115517" custScaleY="108800" custLinFactNeighborX="7895" custLinFactNeighborY="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33975C-CF84-480F-AFE5-D4A1002A049F}" type="pres">
      <dgm:prSet presAssocID="{A044EFF1-BBA8-4421-9644-7CD20FEE794E}" presName="ThreeNodes_2" presStyleLbl="node1" presStyleIdx="1" presStyleCnt="3" custScaleX="115709" custLinFactNeighborX="-2087" custLinFactNeighborY="-48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9B5802-5A58-4312-856D-B33A2F55CE09}" type="pres">
      <dgm:prSet presAssocID="{A044EFF1-BBA8-4421-9644-7CD20FEE794E}" presName="ThreeNodes_3" presStyleLbl="node1" presStyleIdx="2" presStyleCnt="3" custScaleX="116064" custLinFactNeighborX="-10733" custLinFactNeighborY="-101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9856FE-340A-43F7-B8DB-BE37F85B9659}" type="pres">
      <dgm:prSet presAssocID="{A044EFF1-BBA8-4421-9644-7CD20FEE794E}" presName="ThreeConn_1-2" presStyleLbl="fgAccFollowNode1" presStyleIdx="0" presStyleCnt="2" custScaleX="46161" custScaleY="50287" custLinFactX="-200000" custLinFactNeighborX="-292393" custLinFactNeighborY="136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B065D9-DF9C-40FE-8FF5-91D5DA92702B}" type="pres">
      <dgm:prSet presAssocID="{A044EFF1-BBA8-4421-9644-7CD20FEE794E}" presName="ThreeConn_2-3" presStyleLbl="fgAccFollowNode1" presStyleIdx="1" presStyleCnt="2" custScaleX="49440" custScaleY="55339" custLinFactX="-240558" custLinFactNeighborX="-300000" custLinFactNeighborY="-95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7BF320-8E11-43C7-910A-DDDBA4AB0254}" type="pres">
      <dgm:prSet presAssocID="{A044EFF1-BBA8-4421-9644-7CD20FEE794E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005C4D-6EA3-4DEB-A143-4BD5DBBF30F9}" type="pres">
      <dgm:prSet presAssocID="{A044EFF1-BBA8-4421-9644-7CD20FEE794E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1F72D4-BC12-43B7-B85C-9842DF32F6E2}" type="pres">
      <dgm:prSet presAssocID="{A044EFF1-BBA8-4421-9644-7CD20FEE794E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A9FBEE-711A-496E-8E8A-078F7501C764}" srcId="{A044EFF1-BBA8-4421-9644-7CD20FEE794E}" destId="{944F82DE-48D1-4D45-968C-AF6AD23996F7}" srcOrd="0" destOrd="0" parTransId="{67F1B293-602E-4536-B922-BB069DA7321E}" sibTransId="{F0DA9C66-85AE-487C-ADDF-B2F5E89A1453}"/>
    <dgm:cxn modelId="{A0057FCA-096E-426F-B1F8-99C19A635908}" type="presOf" srcId="{E3010F43-C58B-4797-B357-4C2180ED0B55}" destId="{F6005C4D-6EA3-4DEB-A143-4BD5DBBF30F9}" srcOrd="1" destOrd="0" presId="urn:microsoft.com/office/officeart/2005/8/layout/vProcess5"/>
    <dgm:cxn modelId="{DBB482C7-70CC-4C37-890D-4E411CDB3829}" srcId="{A044EFF1-BBA8-4421-9644-7CD20FEE794E}" destId="{5BD7FB8E-A04C-42F7-BE42-EFB50B04785B}" srcOrd="2" destOrd="0" parTransId="{47D61B83-FD16-4132-8060-733D1B769B56}" sibTransId="{20070596-0687-4113-9AB2-BD232C7411D0}"/>
    <dgm:cxn modelId="{14F26F80-95FD-4B81-A472-1B68BD3F65A5}" type="presOf" srcId="{944F82DE-48D1-4D45-968C-AF6AD23996F7}" destId="{C08B0E30-4060-4C8B-BC3F-37DC34A5551C}" srcOrd="0" destOrd="0" presId="urn:microsoft.com/office/officeart/2005/8/layout/vProcess5"/>
    <dgm:cxn modelId="{A7728D05-99F6-40BB-8D95-E3EA60F85D8B}" srcId="{A044EFF1-BBA8-4421-9644-7CD20FEE794E}" destId="{E3010F43-C58B-4797-B357-4C2180ED0B55}" srcOrd="1" destOrd="0" parTransId="{6AEE977C-3FF5-4821-A2F0-7333B85B1683}" sibTransId="{D68CEBB0-3545-418D-906F-5FA6B7A087BF}"/>
    <dgm:cxn modelId="{A821D114-AA87-49F2-ADF5-172289C8C467}" type="presOf" srcId="{E3010F43-C58B-4797-B357-4C2180ED0B55}" destId="{1133975C-CF84-480F-AFE5-D4A1002A049F}" srcOrd="0" destOrd="0" presId="urn:microsoft.com/office/officeart/2005/8/layout/vProcess5"/>
    <dgm:cxn modelId="{2C709B81-5CF9-4C23-9809-CE3C4F80A6A8}" type="presOf" srcId="{5BD7FB8E-A04C-42F7-BE42-EFB50B04785B}" destId="{0A9B5802-5A58-4312-856D-B33A2F55CE09}" srcOrd="0" destOrd="0" presId="urn:microsoft.com/office/officeart/2005/8/layout/vProcess5"/>
    <dgm:cxn modelId="{62A01D46-F111-4C05-88CC-48C6CA80EB0A}" type="presOf" srcId="{A044EFF1-BBA8-4421-9644-7CD20FEE794E}" destId="{33FF5430-D1DA-4B75-A0C7-987E334ADB04}" srcOrd="0" destOrd="0" presId="urn:microsoft.com/office/officeart/2005/8/layout/vProcess5"/>
    <dgm:cxn modelId="{98241409-0B49-4267-A5CD-6916DBE16603}" type="presOf" srcId="{F0DA9C66-85AE-487C-ADDF-B2F5E89A1453}" destId="{D19856FE-340A-43F7-B8DB-BE37F85B9659}" srcOrd="0" destOrd="0" presId="urn:microsoft.com/office/officeart/2005/8/layout/vProcess5"/>
    <dgm:cxn modelId="{8FB6A42F-4EAE-4942-B1BB-C60F018F6895}" type="presOf" srcId="{944F82DE-48D1-4D45-968C-AF6AD23996F7}" destId="{B47BF320-8E11-43C7-910A-DDDBA4AB0254}" srcOrd="1" destOrd="0" presId="urn:microsoft.com/office/officeart/2005/8/layout/vProcess5"/>
    <dgm:cxn modelId="{EEA55805-D0FE-46E2-88F1-7AABBCDBE530}" type="presOf" srcId="{D68CEBB0-3545-418D-906F-5FA6B7A087BF}" destId="{F5B065D9-DF9C-40FE-8FF5-91D5DA92702B}" srcOrd="0" destOrd="0" presId="urn:microsoft.com/office/officeart/2005/8/layout/vProcess5"/>
    <dgm:cxn modelId="{B856870C-56B9-4EB3-B89A-1B6BFFF4DD26}" type="presOf" srcId="{5BD7FB8E-A04C-42F7-BE42-EFB50B04785B}" destId="{701F72D4-BC12-43B7-B85C-9842DF32F6E2}" srcOrd="1" destOrd="0" presId="urn:microsoft.com/office/officeart/2005/8/layout/vProcess5"/>
    <dgm:cxn modelId="{54080783-29D4-400E-9F7A-C53E85AB667C}" type="presParOf" srcId="{33FF5430-D1DA-4B75-A0C7-987E334ADB04}" destId="{AA8338A1-D411-48E0-B2E2-680C0B3E952E}" srcOrd="0" destOrd="0" presId="urn:microsoft.com/office/officeart/2005/8/layout/vProcess5"/>
    <dgm:cxn modelId="{F98B6F41-B0B5-412E-B924-B31283E412D0}" type="presParOf" srcId="{33FF5430-D1DA-4B75-A0C7-987E334ADB04}" destId="{C08B0E30-4060-4C8B-BC3F-37DC34A5551C}" srcOrd="1" destOrd="0" presId="urn:microsoft.com/office/officeart/2005/8/layout/vProcess5"/>
    <dgm:cxn modelId="{E46CB4E5-8C44-4A2B-8851-1F80F471F041}" type="presParOf" srcId="{33FF5430-D1DA-4B75-A0C7-987E334ADB04}" destId="{1133975C-CF84-480F-AFE5-D4A1002A049F}" srcOrd="2" destOrd="0" presId="urn:microsoft.com/office/officeart/2005/8/layout/vProcess5"/>
    <dgm:cxn modelId="{26069A35-5D3E-4CE9-9A06-03E7FAEA826F}" type="presParOf" srcId="{33FF5430-D1DA-4B75-A0C7-987E334ADB04}" destId="{0A9B5802-5A58-4312-856D-B33A2F55CE09}" srcOrd="3" destOrd="0" presId="urn:microsoft.com/office/officeart/2005/8/layout/vProcess5"/>
    <dgm:cxn modelId="{A11C929F-705D-4B1D-8C2A-32CE55BA4C26}" type="presParOf" srcId="{33FF5430-D1DA-4B75-A0C7-987E334ADB04}" destId="{D19856FE-340A-43F7-B8DB-BE37F85B9659}" srcOrd="4" destOrd="0" presId="urn:microsoft.com/office/officeart/2005/8/layout/vProcess5"/>
    <dgm:cxn modelId="{859C4DA0-8645-4DE0-B757-DDDEE3313215}" type="presParOf" srcId="{33FF5430-D1DA-4B75-A0C7-987E334ADB04}" destId="{F5B065D9-DF9C-40FE-8FF5-91D5DA92702B}" srcOrd="5" destOrd="0" presId="urn:microsoft.com/office/officeart/2005/8/layout/vProcess5"/>
    <dgm:cxn modelId="{1851C776-5198-4FD1-A29F-BEFC05A1DB44}" type="presParOf" srcId="{33FF5430-D1DA-4B75-A0C7-987E334ADB04}" destId="{B47BF320-8E11-43C7-910A-DDDBA4AB0254}" srcOrd="6" destOrd="0" presId="urn:microsoft.com/office/officeart/2005/8/layout/vProcess5"/>
    <dgm:cxn modelId="{9D353406-682C-43FA-993A-F2571D19A357}" type="presParOf" srcId="{33FF5430-D1DA-4B75-A0C7-987E334ADB04}" destId="{F6005C4D-6EA3-4DEB-A143-4BD5DBBF30F9}" srcOrd="7" destOrd="0" presId="urn:microsoft.com/office/officeart/2005/8/layout/vProcess5"/>
    <dgm:cxn modelId="{818DF8AB-0113-4958-8344-2CFA8253A77E}" type="presParOf" srcId="{33FF5430-D1DA-4B75-A0C7-987E334ADB04}" destId="{701F72D4-BC12-43B7-B85C-9842DF32F6E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8B0E30-4060-4C8B-BC3F-37DC34A5551C}">
      <dsp:nvSpPr>
        <dsp:cNvPr id="0" name=""/>
        <dsp:cNvSpPr/>
      </dsp:nvSpPr>
      <dsp:spPr>
        <a:xfrm>
          <a:off x="-18" y="-42720"/>
          <a:ext cx="8484510" cy="21780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-18" y="-42720"/>
        <a:ext cx="6124588" cy="2178048"/>
      </dsp:txXfrm>
    </dsp:sp>
    <dsp:sp modelId="{1133975C-CF84-480F-AFE5-D4A1002A049F}">
      <dsp:nvSpPr>
        <dsp:cNvPr id="0" name=""/>
        <dsp:cNvSpPr/>
      </dsp:nvSpPr>
      <dsp:spPr>
        <a:xfrm>
          <a:off x="0" y="2281939"/>
          <a:ext cx="8498612" cy="20018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6500" kern="1200" dirty="0"/>
        </a:p>
      </dsp:txBody>
      <dsp:txXfrm>
        <a:off x="0" y="2281939"/>
        <a:ext cx="6243101" cy="2001882"/>
      </dsp:txXfrm>
    </dsp:sp>
    <dsp:sp modelId="{0A9B5802-5A58-4312-856D-B33A2F55CE09}">
      <dsp:nvSpPr>
        <dsp:cNvPr id="0" name=""/>
        <dsp:cNvSpPr/>
      </dsp:nvSpPr>
      <dsp:spPr>
        <a:xfrm>
          <a:off x="0" y="4511389"/>
          <a:ext cx="8524686" cy="20018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0" y="4511389"/>
        <a:ext cx="6262255" cy="2001882"/>
      </dsp:txXfrm>
    </dsp:sp>
    <dsp:sp modelId="{D19856FE-340A-43F7-B8DB-BE37F85B9659}">
      <dsp:nvSpPr>
        <dsp:cNvPr id="0" name=""/>
        <dsp:cNvSpPr/>
      </dsp:nvSpPr>
      <dsp:spPr>
        <a:xfrm>
          <a:off x="0" y="2063504"/>
          <a:ext cx="600657" cy="654346"/>
        </a:xfrm>
        <a:prstGeom prst="downArrow">
          <a:avLst>
            <a:gd name="adj1" fmla="val 55000"/>
            <a:gd name="adj2" fmla="val 45000"/>
          </a:avLst>
        </a:prstGeom>
        <a:solidFill>
          <a:srgbClr val="FF0000">
            <a:alpha val="90000"/>
          </a:srgb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>
        <a:off x="0" y="2063504"/>
        <a:ext cx="600657" cy="654346"/>
      </dsp:txXfrm>
    </dsp:sp>
    <dsp:sp modelId="{F5B065D9-DF9C-40FE-8FF5-91D5DA92702B}">
      <dsp:nvSpPr>
        <dsp:cNvPr id="0" name=""/>
        <dsp:cNvSpPr/>
      </dsp:nvSpPr>
      <dsp:spPr>
        <a:xfrm>
          <a:off x="0" y="4050649"/>
          <a:ext cx="643325" cy="720084"/>
        </a:xfrm>
        <a:prstGeom prst="downArrow">
          <a:avLst>
            <a:gd name="adj1" fmla="val 55000"/>
            <a:gd name="adj2" fmla="val 45000"/>
          </a:avLst>
        </a:prstGeom>
        <a:solidFill>
          <a:srgbClr val="FF0000">
            <a:alpha val="90000"/>
          </a:srgb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0" y="4050649"/>
        <a:ext cx="643325" cy="7200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nobr.ru/article/60152-qqe-16-m9-podgotovka-k-ekzamenam-v-shkole-pamyatki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nobr.ru/article/60152-qqe-16-m9-podgotovka-k-ekzamenam-v-shkole-pamyatki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jpeg"/><Relationship Id="rId18" Type="http://schemas.openxmlformats.org/officeDocument/2006/relationships/image" Target="../media/image4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17" Type="http://schemas.openxmlformats.org/officeDocument/2006/relationships/image" Target="../media/image42.jpeg"/><Relationship Id="rId2" Type="http://schemas.openxmlformats.org/officeDocument/2006/relationships/diagramData" Target="../diagrams/data1.xml"/><Relationship Id="rId16" Type="http://schemas.openxmlformats.org/officeDocument/2006/relationships/image" Target="../media/image41.jpeg"/><Relationship Id="rId20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image" Target="../media/image36.png"/><Relationship Id="rId5" Type="http://schemas.openxmlformats.org/officeDocument/2006/relationships/diagramColors" Target="../diagrams/colors1.xml"/><Relationship Id="rId15" Type="http://schemas.openxmlformats.org/officeDocument/2006/relationships/image" Target="../media/image40.jpeg"/><Relationship Id="rId10" Type="http://schemas.openxmlformats.org/officeDocument/2006/relationships/image" Target="../media/image35.jpeg"/><Relationship Id="rId19" Type="http://schemas.openxmlformats.org/officeDocument/2006/relationships/image" Target="../media/image44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4.png"/><Relationship Id="rId14" Type="http://schemas.openxmlformats.org/officeDocument/2006/relationships/image" Target="../media/image39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hyperlink" Target="https://www.englishteachers.ru/shop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50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Объект 2"/>
          <p:cNvSpPr>
            <a:spLocks noGrp="1"/>
          </p:cNvSpPr>
          <p:nvPr>
            <p:ph idx="1"/>
          </p:nvPr>
        </p:nvSpPr>
        <p:spPr>
          <a:xfrm>
            <a:off x="5148064" y="5373216"/>
            <a:ext cx="3899099" cy="1484784"/>
          </a:xfrm>
        </p:spPr>
        <p:txBody>
          <a:bodyPr/>
          <a:lstStyle/>
          <a:p>
            <a:pPr algn="r" eaLnBrk="1" hangingPunct="1">
              <a:buFont typeface="Arial" pitchFamily="34" charset="0"/>
              <a:buNone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Буров Илья Михайлович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en-US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Font typeface="Arial" pitchFamily="34" charset="0"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ведущий методист издательства</a:t>
            </a:r>
          </a:p>
          <a:p>
            <a:pPr algn="r" eaLnBrk="1" hangingPunct="1">
              <a:buFont typeface="Arial" pitchFamily="34" charset="0"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«Титул»</a:t>
            </a:r>
            <a:endParaRPr lang="ru-RU" altLang="ru-RU" dirty="0" smtClean="0"/>
          </a:p>
        </p:txBody>
      </p:sp>
      <p:sp>
        <p:nvSpPr>
          <p:cNvPr id="2051" name="Прямоугольник 5"/>
          <p:cNvSpPr>
            <a:spLocks noChangeArrowheads="1"/>
          </p:cNvSpPr>
          <p:nvPr/>
        </p:nvSpPr>
        <p:spPr bwMode="auto">
          <a:xfrm>
            <a:off x="548847" y="2466191"/>
            <a:ext cx="813593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2800" b="1" dirty="0" smtClean="0"/>
              <a:t>Система работы с родителями для учителя английского языка</a:t>
            </a:r>
            <a:endParaRPr lang="ru-RU" altLang="ru-RU" sz="28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2052" name="Picture 4" descr="Y:\Delo\ОГР\Буров\TIT_Logo_kvadra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8400" y="-387350"/>
            <a:ext cx="2519363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10859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Портрет современного родителя: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Выше образование родителей на момент рождения первого ребенка;</a:t>
            </a:r>
          </a:p>
          <a:p>
            <a:r>
              <a:rPr lang="ru-RU" dirty="0" smtClean="0"/>
              <a:t>Осознанность в воспитании ребенка;</a:t>
            </a:r>
          </a:p>
          <a:p>
            <a:r>
              <a:rPr lang="ru-RU" dirty="0" smtClean="0"/>
              <a:t>Активное вовлечение отцов в воспитание детей;</a:t>
            </a:r>
          </a:p>
          <a:p>
            <a:r>
              <a:rPr lang="ru-RU" dirty="0" smtClean="0"/>
              <a:t>Родители больше доверяют себе и более самостоятельны;</a:t>
            </a:r>
          </a:p>
          <a:p>
            <a:r>
              <a:rPr lang="ru-RU" dirty="0" smtClean="0"/>
              <a:t>Влияние интернета на родителей, но при этом окончательное решение принимают они сами.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Основные задачи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Активное </a:t>
            </a:r>
            <a:r>
              <a:rPr lang="ru-RU" dirty="0"/>
              <a:t>вовлечение родителей </a:t>
            </a:r>
            <a:r>
              <a:rPr lang="ru-RU" dirty="0" smtClean="0"/>
              <a:t>в образовательный процесс;</a:t>
            </a:r>
            <a:endParaRPr lang="ru-RU" dirty="0"/>
          </a:p>
          <a:p>
            <a:r>
              <a:rPr lang="ru-RU" dirty="0" smtClean="0"/>
              <a:t>Формирование </a:t>
            </a:r>
            <a:r>
              <a:rPr lang="ru-RU" dirty="0"/>
              <a:t>здорового образа жизни  в </a:t>
            </a:r>
            <a:r>
              <a:rPr lang="ru-RU" dirty="0" smtClean="0"/>
              <a:t>семьях</a:t>
            </a:r>
            <a:r>
              <a:rPr lang="ru-RU" dirty="0"/>
              <a:t>;</a:t>
            </a:r>
            <a:r>
              <a:rPr lang="ru-RU" dirty="0" smtClean="0"/>
              <a:t> </a:t>
            </a:r>
          </a:p>
          <a:p>
            <a:r>
              <a:rPr lang="ru-RU" dirty="0" smtClean="0"/>
              <a:t>Создание </a:t>
            </a:r>
            <a:r>
              <a:rPr lang="ru-RU" dirty="0"/>
              <a:t>условий для профилактики асоциального поведения детей и </a:t>
            </a:r>
            <a:r>
              <a:rPr lang="ru-RU" dirty="0" smtClean="0"/>
              <a:t>подростков;</a:t>
            </a:r>
            <a:endParaRPr lang="ru-RU" dirty="0"/>
          </a:p>
          <a:p>
            <a:r>
              <a:rPr lang="ru-RU" dirty="0" smtClean="0"/>
              <a:t>Совершенствование </a:t>
            </a:r>
            <a:r>
              <a:rPr lang="ru-RU" dirty="0"/>
              <a:t>форм  взаимодействия школа – </a:t>
            </a:r>
            <a:r>
              <a:rPr lang="ru-RU" dirty="0" smtClean="0"/>
              <a:t>семья</a:t>
            </a:r>
            <a:r>
              <a:rPr lang="ru-RU" dirty="0"/>
              <a:t>;</a:t>
            </a:r>
          </a:p>
          <a:p>
            <a:r>
              <a:rPr lang="ru-RU" dirty="0" smtClean="0"/>
              <a:t>Педагогическое </a:t>
            </a:r>
            <a:r>
              <a:rPr lang="ru-RU" dirty="0"/>
              <a:t>сопровождение семьи (изучение, консультирование, оказание помощи в вопросах воспитания, просвещения и др</a:t>
            </a:r>
            <a:r>
              <a:rPr lang="ru-RU" dirty="0" smtClean="0"/>
              <a:t>.);</a:t>
            </a:r>
          </a:p>
          <a:p>
            <a:r>
              <a:rPr lang="ru-RU" dirty="0" smtClean="0"/>
              <a:t>Повышение качества образования через работу с родителями;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7514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Возможные формы работы с родителями: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31003524"/>
              </p:ext>
            </p:extLst>
          </p:nvPr>
        </p:nvGraphicFramePr>
        <p:xfrm>
          <a:off x="395536" y="1700808"/>
          <a:ext cx="8352928" cy="51154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73668"/>
                <a:gridCol w="4179260"/>
              </a:tblGrid>
              <a:tr h="4824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Традиционные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Нетрадиционные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4342083">
                <a:tc>
                  <a:txBody>
                    <a:bodyPr/>
                    <a:lstStyle/>
                    <a:p>
                      <a:pPr marL="38100"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● Родительские собрания</a:t>
                      </a:r>
                      <a:endParaRPr lang="ru-RU" sz="2400" dirty="0">
                        <a:effectLst/>
                      </a:endParaRPr>
                    </a:p>
                    <a:p>
                      <a:pPr marL="38100"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● </a:t>
                      </a:r>
                      <a:r>
                        <a:rPr lang="ru-RU" sz="2800" dirty="0" err="1">
                          <a:effectLst/>
                        </a:rPr>
                        <a:t>Общеклассные</a:t>
                      </a:r>
                      <a:r>
                        <a:rPr lang="ru-RU" sz="2800" dirty="0">
                          <a:effectLst/>
                        </a:rPr>
                        <a:t> и общешкольные конференции</a:t>
                      </a:r>
                      <a:endParaRPr lang="ru-RU" sz="2400" dirty="0">
                        <a:effectLst/>
                      </a:endParaRPr>
                    </a:p>
                    <a:p>
                      <a:pPr marL="38100"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● Индивидуальные консультации педагога</a:t>
                      </a:r>
                      <a:endParaRPr lang="ru-RU" sz="2400" dirty="0">
                        <a:effectLst/>
                      </a:endParaRPr>
                    </a:p>
                    <a:p>
                      <a:pPr marL="38100"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● Посещения на дому</a:t>
                      </a:r>
                    </a:p>
                    <a:p>
                      <a:pPr marL="381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effectLst/>
                        </a:rPr>
                        <a:t>● </a:t>
                      </a:r>
                      <a:r>
                        <a:rPr lang="ru-RU" sz="2800" dirty="0" smtClean="0">
                          <a:effectLst/>
                        </a:rPr>
                        <a:t>Совместные мероприятия</a:t>
                      </a:r>
                      <a:r>
                        <a:rPr lang="ru-RU" sz="2800" baseline="0" dirty="0" smtClean="0">
                          <a:effectLst/>
                        </a:rPr>
                        <a:t> (субботники, поездки, экскурсии)</a:t>
                      </a:r>
                      <a:endParaRPr lang="ru-RU" sz="2400" dirty="0" smtClean="0">
                        <a:effectLst/>
                      </a:endParaRPr>
                    </a:p>
                    <a:p>
                      <a:pPr marL="38100" algn="ctr"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● Родительские тренинги</a:t>
                      </a:r>
                      <a:endParaRPr lang="ru-RU" sz="2400" dirty="0">
                        <a:effectLst/>
                      </a:endParaRPr>
                    </a:p>
                    <a:p>
                      <a:pPr marL="38100"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● Дискуссии</a:t>
                      </a:r>
                      <a:endParaRPr lang="ru-RU" sz="2400" dirty="0">
                        <a:effectLst/>
                      </a:endParaRPr>
                    </a:p>
                    <a:p>
                      <a:pPr marL="38100"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● Психологические разминки</a:t>
                      </a:r>
                      <a:endParaRPr lang="ru-RU" sz="2400" dirty="0">
                        <a:effectLst/>
                      </a:endParaRPr>
                    </a:p>
                    <a:p>
                      <a:pPr marL="38100"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● Круглые столы</a:t>
                      </a:r>
                      <a:endParaRPr lang="ru-RU" sz="2400" dirty="0">
                        <a:effectLst/>
                      </a:endParaRPr>
                    </a:p>
                    <a:p>
                      <a:pPr marL="38100"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●</a:t>
                      </a:r>
                      <a:r>
                        <a:rPr lang="ru-RU" sz="2800" dirty="0">
                          <a:effectLst/>
                        </a:rPr>
                        <a:t> Практикумы</a:t>
                      </a:r>
                      <a:endParaRPr lang="ru-RU" sz="2400" dirty="0">
                        <a:effectLst/>
                      </a:endParaRPr>
                    </a:p>
                    <a:p>
                      <a:pPr marL="38100"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● Родительские </a:t>
                      </a:r>
                      <a:r>
                        <a:rPr lang="ru-RU" sz="2800" dirty="0" smtClean="0">
                          <a:effectLst/>
                        </a:rPr>
                        <a:t>вечера</a:t>
                      </a:r>
                      <a:endParaRPr lang="ru-RU" sz="2400" dirty="0">
                        <a:effectLst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80434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Пример плана работы на учебный год: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70192557"/>
              </p:ext>
            </p:extLst>
          </p:nvPr>
        </p:nvGraphicFramePr>
        <p:xfrm>
          <a:off x="467544" y="585188"/>
          <a:ext cx="8424938" cy="6272812"/>
        </p:xfrm>
        <a:graphic>
          <a:graphicData uri="http://schemas.openxmlformats.org/drawingml/2006/table">
            <a:tbl>
              <a:tblPr/>
              <a:tblGrid>
                <a:gridCol w="2829509"/>
                <a:gridCol w="2829509"/>
                <a:gridCol w="2765920"/>
              </a:tblGrid>
              <a:tr h="517149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/>
                      </a:r>
                      <a:b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Формы работы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цели работы: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Наглядная информация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85743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сентябрь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Педагогические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беседы: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rtl="0" fontAlgn="t"/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Концепция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работы с учениками на учебный год, предлагаемые дополнительные пособия и предполагаемая польза от работы с ними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Анкетирование с целью выявления запросов и потребностей родителей при обучении иностранному языку.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Ознакомить родителей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технологией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 программой обучения, которая способствует развитию памяти, мышления, речи.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Выяснить потребности и пожелания родителей к проведению занятий по иностранному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языку, обговорить возможность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использования дополнительных пособий по желанию родителей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34297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октябрь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Родительской собрание «Родительское собрание: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«Вопрос-ответ, по результатам  анкетирования»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Ответить на вопросы, интересующие  родителей, сделать сообщение по результатам анкетирования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51446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ноябрь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Помощь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в подготовке домашних заданий дома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Как помочь в выполнении домашних заданий;</a:t>
                      </a:r>
                    </a:p>
                    <a:p>
                      <a:pPr rtl="0" fontAlgn="t"/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Для кого предназначены ГДЗ;</a:t>
                      </a:r>
                    </a:p>
                    <a:p>
                      <a:pPr rtl="0" fontAlgn="t"/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Что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такое проектная работа и как помочь ребенку в его выполнении;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89036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7355160" cy="99412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Пособие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Метапредметный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портфель ученика 5 класса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(А.Е. Казеичева)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060848"/>
            <a:ext cx="8219256" cy="420933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Научатся:</a:t>
            </a:r>
          </a:p>
          <a:p>
            <a:r>
              <a:rPr lang="ru-RU" dirty="0" smtClean="0"/>
              <a:t>Читать тексты на английском языке разных стилей и жанров с разной полнотой понимания (с полным пониманием, поиск информации в тексте, понимание общего смысла);</a:t>
            </a:r>
          </a:p>
          <a:p>
            <a:r>
              <a:rPr lang="ru-RU" dirty="0" smtClean="0"/>
              <a:t>Справляться с заданиями на анализ, сравнение, классификацию, группировку, синтез информации;</a:t>
            </a:r>
          </a:p>
          <a:p>
            <a:r>
              <a:rPr lang="ru-RU" dirty="0" smtClean="0"/>
              <a:t>Заполнять и работать с таблицами и схемами;</a:t>
            </a:r>
          </a:p>
          <a:p>
            <a:r>
              <a:rPr lang="ru-RU" dirty="0" smtClean="0"/>
              <a:t>Выполнять действия по инструкции (плану);</a:t>
            </a:r>
          </a:p>
          <a:p>
            <a:r>
              <a:rPr lang="ru-RU" dirty="0" smtClean="0"/>
              <a:t>Выполнять творческие задания;</a:t>
            </a:r>
          </a:p>
          <a:p>
            <a:r>
              <a:rPr lang="ru-RU" dirty="0" smtClean="0"/>
              <a:t>Оценивать свою работу;</a:t>
            </a:r>
          </a:p>
          <a:p>
            <a:endParaRPr lang="ru-RU" dirty="0"/>
          </a:p>
        </p:txBody>
      </p:sp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6456"/>
            <a:ext cx="1400658" cy="1962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571876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Интересный квест</a:t>
            </a:r>
            <a:endParaRPr lang="ru-RU" dirty="0"/>
          </a:p>
        </p:txBody>
      </p:sp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6456"/>
            <a:ext cx="1400658" cy="1962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92696"/>
            <a:ext cx="8764578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9024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0324"/>
            <a:ext cx="1547664" cy="2132856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6592" y="1196752"/>
            <a:ext cx="4123439" cy="56612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1" y="1196752"/>
            <a:ext cx="4135042" cy="56612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59374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7836" y="959702"/>
            <a:ext cx="3986164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547664" cy="2132856"/>
          </a:xfrm>
          <a:prstGeom prst="rect">
            <a:avLst/>
          </a:prstGeom>
          <a:noFill/>
        </p:spPr>
      </p:pic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8424" y="959702"/>
            <a:ext cx="3948651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071882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60350"/>
            <a:ext cx="8569325" cy="6389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245198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21288"/>
            <a:ext cx="9144000" cy="836713"/>
          </a:xfrm>
          <a:solidFill>
            <a:srgbClr val="FFFFC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l"/>
            <a:r>
              <a:rPr lang="en-US" sz="2000" dirty="0">
                <a:solidFill>
                  <a:srgbClr val="FF0000"/>
                </a:solidFill>
                <a:latin typeface="Monotype Corsiva" panose="03010101010201010101" pitchFamily="66" charset="0"/>
              </a:rPr>
              <a:t>N.B.</a:t>
            </a:r>
            <a:r>
              <a:rPr lang="en-US" sz="2000" dirty="0"/>
              <a:t> </a:t>
            </a:r>
            <a:r>
              <a:rPr lang="ru-RU" sz="1600" dirty="0"/>
              <a:t>Серия "</a:t>
            </a:r>
            <a:r>
              <a:rPr lang="ru-RU" sz="1600" dirty="0" err="1"/>
              <a:t>Read</a:t>
            </a:r>
            <a:r>
              <a:rPr lang="ru-RU" sz="1600" dirty="0"/>
              <a:t>- </a:t>
            </a:r>
            <a:r>
              <a:rPr lang="ru-RU" sz="1600" dirty="0" err="1"/>
              <a:t>up</a:t>
            </a:r>
            <a:r>
              <a:rPr lang="ru-RU" sz="1600" dirty="0"/>
              <a:t>!" для 2-4-х классов помогает подготовить учащихся к итоговой проверке уровня подготовки по английскому </a:t>
            </a:r>
            <a:r>
              <a:rPr lang="ru-RU" sz="1600" dirty="0" smtClean="0"/>
              <a:t>языку,</a:t>
            </a:r>
            <a:r>
              <a:rPr lang="en-US" sz="1600" dirty="0" smtClean="0"/>
              <a:t> </a:t>
            </a:r>
            <a:r>
              <a:rPr lang="ru-RU" sz="1600" dirty="0" smtClean="0"/>
              <a:t>предусмотренной </a:t>
            </a:r>
            <a:r>
              <a:rPr lang="ru-RU" sz="1600" dirty="0"/>
              <a:t>для выпускников начальной школы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332656"/>
            <a:ext cx="5410944" cy="56886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600" dirty="0" smtClean="0"/>
              <a:t>Книга </a:t>
            </a:r>
            <a:r>
              <a:rPr lang="ru-RU" sz="1600" dirty="0"/>
              <a:t>для чтения на </a:t>
            </a:r>
            <a:r>
              <a:rPr lang="ru-RU" sz="1600" dirty="0" smtClean="0"/>
              <a:t>уроках </a:t>
            </a:r>
            <a:r>
              <a:rPr lang="ru-RU" sz="1600" dirty="0"/>
              <a:t>английского языка во </a:t>
            </a:r>
            <a:r>
              <a:rPr lang="ru-RU" sz="1600" dirty="0" smtClean="0"/>
              <a:t>2 классе общеобразовательной </a:t>
            </a:r>
            <a:r>
              <a:rPr lang="ru-RU" sz="1600" dirty="0"/>
              <a:t>школы. Данное пособие начинает </a:t>
            </a:r>
            <a:r>
              <a:rPr lang="ru-RU" sz="1600" i="1" dirty="0">
                <a:solidFill>
                  <a:srgbClr val="FF0000"/>
                </a:solidFill>
              </a:rPr>
              <a:t>серию книг для чтения "</a:t>
            </a:r>
            <a:r>
              <a:rPr lang="ru-RU" sz="1600" i="1" dirty="0" err="1">
                <a:solidFill>
                  <a:srgbClr val="FF0000"/>
                </a:solidFill>
              </a:rPr>
              <a:t>Read</a:t>
            </a:r>
            <a:r>
              <a:rPr lang="ru-RU" sz="1600" i="1" dirty="0">
                <a:solidFill>
                  <a:srgbClr val="FF0000"/>
                </a:solidFill>
              </a:rPr>
              <a:t> </a:t>
            </a:r>
            <a:r>
              <a:rPr lang="ru-RU" sz="1600" i="1" dirty="0" err="1">
                <a:solidFill>
                  <a:srgbClr val="FF0000"/>
                </a:solidFill>
              </a:rPr>
              <a:t>up</a:t>
            </a:r>
            <a:r>
              <a:rPr lang="ru-RU" sz="1600" i="1" dirty="0">
                <a:solidFill>
                  <a:srgbClr val="FF0000"/>
                </a:solidFill>
              </a:rPr>
              <a:t>!" </a:t>
            </a:r>
            <a:r>
              <a:rPr lang="ru-RU" sz="1600" dirty="0"/>
              <a:t>для 2-11-х классов. </a:t>
            </a:r>
            <a:endParaRPr lang="ru-RU" sz="1600" dirty="0" smtClean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r>
              <a:rPr lang="ru-RU" sz="1600" dirty="0" smtClean="0"/>
              <a:t>Во </a:t>
            </a:r>
            <a:r>
              <a:rPr lang="ru-RU" sz="1600" dirty="0"/>
              <a:t>втором </a:t>
            </a:r>
            <a:r>
              <a:rPr lang="ru-RU" sz="1600" dirty="0" smtClean="0"/>
              <a:t>классе закладываются </a:t>
            </a:r>
            <a:r>
              <a:rPr lang="ru-RU" sz="1600" dirty="0"/>
              <a:t>основы техники чтения вслух, поэтому в пособие включено большое количество текстов, направленных на формирование знаний учащихся о звукобуквенных соответствиях. Рекомендуется </a:t>
            </a:r>
            <a:r>
              <a:rPr lang="ru-RU" sz="1600" dirty="0" smtClean="0"/>
              <a:t>приступить </a:t>
            </a:r>
            <a:r>
              <a:rPr lang="ru-RU" sz="1600" dirty="0"/>
              <a:t>к использованию книги для чтения сразу после изучения алфавита. </a:t>
            </a:r>
            <a:endParaRPr lang="ru-RU" sz="1600" dirty="0" smtClean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r>
              <a:rPr lang="ru-RU" sz="1600" dirty="0" smtClean="0"/>
              <a:t>Пособие:</a:t>
            </a:r>
          </a:p>
          <a:p>
            <a:r>
              <a:rPr lang="ru-RU" sz="1600" dirty="0" smtClean="0"/>
              <a:t>состоит </a:t>
            </a:r>
            <a:r>
              <a:rPr lang="ru-RU" sz="1600" dirty="0"/>
              <a:t>из 5</a:t>
            </a:r>
            <a:r>
              <a:rPr lang="ru-RU" sz="1600" dirty="0" smtClean="0"/>
              <a:t> разделов; </a:t>
            </a:r>
          </a:p>
          <a:p>
            <a:r>
              <a:rPr lang="ru-RU" sz="1600" dirty="0" smtClean="0"/>
              <a:t>содержит </a:t>
            </a:r>
            <a:r>
              <a:rPr lang="ru-RU" sz="1600" dirty="0"/>
              <a:t>следующие типы текстов: рифмовки, рассказы, комиксы, инструкции, информационные тексты, загадки, </a:t>
            </a:r>
            <a:r>
              <a:rPr lang="ru-RU" sz="1600" dirty="0" smtClean="0"/>
              <a:t>скороговорки;</a:t>
            </a:r>
          </a:p>
          <a:p>
            <a:r>
              <a:rPr lang="ru-RU" sz="1600" dirty="0" smtClean="0"/>
              <a:t>содержит </a:t>
            </a:r>
            <a:r>
              <a:rPr lang="ru-RU" sz="1600" dirty="0"/>
              <a:t>двуязычный словарик и читательский дневник для </a:t>
            </a:r>
            <a:r>
              <a:rPr lang="ru-RU" sz="1600" dirty="0" smtClean="0"/>
              <a:t>учащихся;</a:t>
            </a:r>
            <a:r>
              <a:rPr lang="ru-RU" sz="1600" dirty="0"/>
              <a:t> </a:t>
            </a:r>
            <a:endParaRPr lang="ru-RU" sz="1600" dirty="0" smtClean="0"/>
          </a:p>
          <a:p>
            <a:r>
              <a:rPr lang="ru-RU" sz="1600" dirty="0" smtClean="0"/>
              <a:t>можно </a:t>
            </a:r>
            <a:r>
              <a:rPr lang="ru-RU" sz="1600" dirty="0"/>
              <a:t>использовать с любым основным курсом обучения, в том числе учебниками для 2-го класса "</a:t>
            </a:r>
            <a:r>
              <a:rPr lang="ru-RU" sz="1600" dirty="0" err="1"/>
              <a:t>Enjoy</a:t>
            </a:r>
            <a:r>
              <a:rPr lang="ru-RU" sz="1600" dirty="0"/>
              <a:t> </a:t>
            </a:r>
            <a:r>
              <a:rPr lang="ru-RU" sz="1600" dirty="0" err="1"/>
              <a:t>English</a:t>
            </a:r>
            <a:r>
              <a:rPr lang="ru-RU" sz="1600" dirty="0"/>
              <a:t>", "</a:t>
            </a:r>
            <a:r>
              <a:rPr lang="ru-RU" sz="1600" dirty="0" err="1"/>
              <a:t>Happy</a:t>
            </a:r>
            <a:r>
              <a:rPr lang="ru-RU" sz="1600" dirty="0"/>
              <a:t> </a:t>
            </a:r>
            <a:r>
              <a:rPr lang="ru-RU" sz="1600" dirty="0" err="1" smtClean="0"/>
              <a:t>Eng</a:t>
            </a:r>
            <a:r>
              <a:rPr lang="en-US" sz="1600" dirty="0" smtClean="0"/>
              <a:t>l</a:t>
            </a:r>
            <a:r>
              <a:rPr lang="ru-RU" sz="1600" dirty="0" smtClean="0"/>
              <a:t>ish.ru</a:t>
            </a:r>
            <a:r>
              <a:rPr lang="ru-RU" sz="1600" dirty="0"/>
              <a:t>", "</a:t>
            </a:r>
            <a:r>
              <a:rPr lang="ru-RU" sz="1600" dirty="0" err="1"/>
              <a:t>Millie</a:t>
            </a:r>
            <a:r>
              <a:rPr lang="ru-RU" sz="1600" dirty="0"/>
              <a:t>". 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4" name="Picture 2" descr="https://www.englishteachers.ru/uploadedfiles/waresimgs/2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2695575" cy="372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1226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Зачем?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953997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 descr="Readup2_page1.jpg"/>
          <p:cNvPicPr>
            <a:picLocks noChangeAspect="1"/>
          </p:cNvPicPr>
          <p:nvPr/>
        </p:nvPicPr>
        <p:blipFill rotWithShape="1">
          <a:blip r:embed="rId2" cstate="print"/>
          <a:srcRect r="48780"/>
          <a:stretch/>
        </p:blipFill>
        <p:spPr bwMode="auto">
          <a:xfrm>
            <a:off x="3995936" y="141078"/>
            <a:ext cx="4896544" cy="65227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Скругленный прямоугольник 2"/>
          <p:cNvSpPr/>
          <p:nvPr/>
        </p:nvSpPr>
        <p:spPr>
          <a:xfrm>
            <a:off x="251733" y="2817047"/>
            <a:ext cx="2952328" cy="936104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3399"/>
                </a:solidFill>
              </a:rPr>
              <a:t>Речевая компетенция</a:t>
            </a:r>
          </a:p>
          <a:p>
            <a:pPr algn="ctr"/>
            <a:r>
              <a:rPr lang="ru-RU" dirty="0" smtClean="0">
                <a:solidFill>
                  <a:srgbClr val="003399"/>
                </a:solidFill>
              </a:rPr>
              <a:t>(обучение чтению)</a:t>
            </a:r>
          </a:p>
        </p:txBody>
      </p:sp>
      <p:pic>
        <p:nvPicPr>
          <p:cNvPr id="4" name="Picture 2" descr="https://www.englishteachers.ru/uploadedfiles/waresimgs/2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5" y="141078"/>
            <a:ext cx="1584176" cy="218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51733" y="4581128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Языковая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(лексика)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7" name="Скругленная соединительная линия 6"/>
          <p:cNvCxnSpPr>
            <a:stCxn id="3" idx="0"/>
          </p:cNvCxnSpPr>
          <p:nvPr/>
        </p:nvCxnSpPr>
        <p:spPr>
          <a:xfrm rot="5400000" flipH="1" flipV="1">
            <a:off x="1987516" y="319798"/>
            <a:ext cx="2237630" cy="2756869"/>
          </a:xfrm>
          <a:prstGeom prst="curvedConnector2">
            <a:avLst/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Скругленная соединительная линия 9"/>
          <p:cNvCxnSpPr>
            <a:stCxn id="5" idx="0"/>
          </p:cNvCxnSpPr>
          <p:nvPr/>
        </p:nvCxnSpPr>
        <p:spPr>
          <a:xfrm rot="5400000" flipH="1" flipV="1">
            <a:off x="3005879" y="2943000"/>
            <a:ext cx="360040" cy="2916217"/>
          </a:xfrm>
          <a:prstGeom prst="curvedConnector2">
            <a:avLst/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1656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 descr="Readup2_page1.jpg"/>
          <p:cNvPicPr>
            <a:picLocks noChangeAspect="1"/>
          </p:cNvPicPr>
          <p:nvPr/>
        </p:nvPicPr>
        <p:blipFill rotWithShape="1">
          <a:blip r:embed="rId2" cstate="print"/>
          <a:srcRect l="50407"/>
          <a:stretch/>
        </p:blipFill>
        <p:spPr bwMode="auto">
          <a:xfrm>
            <a:off x="4258164" y="260648"/>
            <a:ext cx="4706324" cy="64748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2" descr="https://www.englishteachers.ru/uploadedfiles/waresimgs/2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5" y="141078"/>
            <a:ext cx="1584176" cy="218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67544" y="2636912"/>
            <a:ext cx="2952115" cy="95250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800" kern="1200" dirty="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Учебно-познавательная </a:t>
            </a:r>
            <a:r>
              <a:rPr lang="ru-RU" sz="1800" kern="1200" dirty="0" smtClean="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компетенция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3" y="4581128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Речевая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(обучение чтению)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7" name="Скругленная соединительная линия 6"/>
          <p:cNvCxnSpPr>
            <a:stCxn id="4" idx="0"/>
          </p:cNvCxnSpPr>
          <p:nvPr/>
        </p:nvCxnSpPr>
        <p:spPr>
          <a:xfrm rot="5400000" flipH="1" flipV="1">
            <a:off x="2285693" y="422613"/>
            <a:ext cx="1872208" cy="2556390"/>
          </a:xfrm>
          <a:prstGeom prst="curvedConnector2">
            <a:avLst/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Скругленная соединительная линия 8"/>
          <p:cNvCxnSpPr>
            <a:stCxn id="5" idx="0"/>
          </p:cNvCxnSpPr>
          <p:nvPr/>
        </p:nvCxnSpPr>
        <p:spPr>
          <a:xfrm rot="5400000" flipH="1" flipV="1">
            <a:off x="2725938" y="2807075"/>
            <a:ext cx="991716" cy="2556391"/>
          </a:xfrm>
          <a:prstGeom prst="curvedConnector2">
            <a:avLst/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32200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04476"/>
            <a:ext cx="6255690" cy="66017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https://www.englishteachers.ru/uploadedfiles/waresimgs/2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5" y="104477"/>
            <a:ext cx="1624466" cy="2244404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255913" y="3140968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Социокультурная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7" name="Соединительная линия уступом 6"/>
          <p:cNvCxnSpPr/>
          <p:nvPr/>
        </p:nvCxnSpPr>
        <p:spPr>
          <a:xfrm flipV="1">
            <a:off x="1685941" y="836712"/>
            <a:ext cx="2670035" cy="2304257"/>
          </a:xfrm>
          <a:prstGeom prst="bentConnector3">
            <a:avLst>
              <a:gd name="adj1" fmla="val 50000"/>
            </a:avLst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89058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2813" r="5158"/>
          <a:stretch/>
        </p:blipFill>
        <p:spPr>
          <a:xfrm>
            <a:off x="1475656" y="2060848"/>
            <a:ext cx="7056784" cy="41697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2" descr="https://www.englishteachers.ru/uploadedfiles/waresimgs/2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5" y="104477"/>
            <a:ext cx="1624466" cy="2244404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5004048" y="758684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Компенсаторная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7" name="Соединительная линия уступом 6"/>
          <p:cNvCxnSpPr/>
          <p:nvPr/>
        </p:nvCxnSpPr>
        <p:spPr>
          <a:xfrm rot="10800000" flipV="1">
            <a:off x="3347864" y="1306822"/>
            <a:ext cx="1620788" cy="898042"/>
          </a:xfrm>
          <a:prstGeom prst="bentConnector3">
            <a:avLst>
              <a:gd name="adj1" fmla="val 50000"/>
            </a:avLst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32565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Пример плана работы на учебный год:</a:t>
            </a:r>
            <a:endParaRPr lang="ru-RU" sz="36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76345781"/>
              </p:ext>
            </p:extLst>
          </p:nvPr>
        </p:nvGraphicFramePr>
        <p:xfrm>
          <a:off x="251520" y="980728"/>
          <a:ext cx="8424936" cy="5852160"/>
        </p:xfrm>
        <a:graphic>
          <a:graphicData uri="http://schemas.openxmlformats.org/drawingml/2006/table">
            <a:tbl>
              <a:tblPr/>
              <a:tblGrid>
                <a:gridCol w="2829508"/>
                <a:gridCol w="2829508"/>
                <a:gridCol w="2765920"/>
              </a:tblGrid>
              <a:tr h="2291164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декабрь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1.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Круглый стол для родителей: «Как помочь ребенку в освоении английского языка»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 Конкурс «Рождественская открытка»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Провести семейный клуб в форме круглого стола. Выяснить – могут ли родители заниматься дома иностранным языком с ребенком. Поделиться приемами и методами работы.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 Прививать интерес к стране изучаемого языка, к традициям и обычаям празднования Рождества в других странах.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45582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Январь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«</a:t>
                      </a:r>
                      <a:r>
                        <a:rPr lang="ru-RU" sz="1600" b="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Билингвальные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семьи:  как ребенок учит два языка с рождения</a:t>
                      </a:r>
                      <a:r>
                        <a:rPr lang="ru-RU" sz="1600" b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»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Продолжать знакомить с приемами и методами работы с детьми. Помочь родителям организовать  работу с детьми в домашних условиях.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3815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Февраль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1.Консультация для родителей «Английский в повседневной жизни»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 День Святого Валентина. Интересуемся традициями других стран. Конкурс «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Валентинок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»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Привлечь родителей к совместному с детьми изучению иностранного языка, вызвать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интерес,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показать зачем он нужен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Прививать интерес к стране изучаемого языка, к традициям и обычаям других стран.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348346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69776"/>
            <a:ext cx="6203032" cy="1143000"/>
          </a:xfrm>
        </p:spPr>
        <p:txBody>
          <a:bodyPr>
            <a:noAutofit/>
          </a:bodyPr>
          <a:lstStyle/>
          <a:p>
            <a:r>
              <a:rPr lang="ru-RU" sz="2800" dirty="0" err="1" smtClean="0"/>
              <a:t>Профориентационная</a:t>
            </a:r>
            <a:r>
              <a:rPr lang="ru-RU" sz="2800" dirty="0" smtClean="0"/>
              <a:t> работа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91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412776"/>
            <a:ext cx="4248472" cy="529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b="27985"/>
          <a:stretch/>
        </p:blipFill>
        <p:spPr bwMode="auto">
          <a:xfrm>
            <a:off x="0" y="1230392"/>
            <a:ext cx="6264696" cy="5627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s://www.englishteachers.ru/uploadedfiles/waresimgs/4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1065822" cy="15121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4242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0"/>
            <a:ext cx="6707088" cy="1417638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Помогает приобретать умения для решения практических задач, которые связаны с успешным продвижением на рынке труда</a:t>
            </a:r>
            <a:endParaRPr lang="ru-RU" sz="2400" dirty="0"/>
          </a:p>
        </p:txBody>
      </p:sp>
      <p:pic>
        <p:nvPicPr>
          <p:cNvPr id="491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468690"/>
            <a:ext cx="4320480" cy="538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t="69479"/>
          <a:stretch>
            <a:fillRect/>
          </a:stretch>
        </p:blipFill>
        <p:spPr bwMode="auto">
          <a:xfrm>
            <a:off x="-1" y="1916832"/>
            <a:ext cx="8889405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0" name="Picture 2" descr="https://www.englishteachers.ru/uploadedfiles/waresimgs/4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31640" cy="18893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05460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3561"/>
            <a:ext cx="8514214" cy="60244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7106" name="Picture 2" descr="https://www.englishteachers.ru/uploadedfiles/waresimgs/4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0"/>
            <a:ext cx="1080120" cy="15324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5330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000" dirty="0" smtClean="0"/>
              <a:t>Учим английский вместе</a:t>
            </a:r>
          </a:p>
        </p:txBody>
      </p:sp>
      <p:pic>
        <p:nvPicPr>
          <p:cNvPr id="14339" name="Picture 3" descr="C:\Users\Alexey\Desktop\AE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36588" y="1311275"/>
            <a:ext cx="7680325" cy="5335588"/>
          </a:xfrm>
          <a:noFill/>
        </p:spPr>
      </p:pic>
      <p:pic>
        <p:nvPicPr>
          <p:cNvPr id="4" name="Picture 2" descr="https://www.englishteachers.ru/uploadedfiles/waresimgs/4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9"/>
            <a:ext cx="1470916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sz="3200" dirty="0" smtClean="0"/>
              <a:t>Учим английский вместе</a:t>
            </a:r>
          </a:p>
        </p:txBody>
      </p:sp>
      <p:pic>
        <p:nvPicPr>
          <p:cNvPr id="15363" name="Picture 2" descr="C:\Users\Alexey\Desktop\AE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8425" y="1196975"/>
            <a:ext cx="9102725" cy="5111750"/>
          </a:xfrm>
          <a:noFill/>
        </p:spPr>
      </p:pic>
      <p:pic>
        <p:nvPicPr>
          <p:cNvPr id="4" name="Picture 2" descr="https://www.englishteachers.ru/uploadedfiles/waresimgs/4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470916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Зачем?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Построить качественное взаимодействие с родителями;</a:t>
            </a:r>
          </a:p>
          <a:p>
            <a:r>
              <a:rPr lang="ru-RU" dirty="0" smtClean="0"/>
              <a:t>Показать им свой примерный план работы и свои предложения по улучшению качества образования их детей;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874936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r>
              <a:rPr lang="ru-RU" dirty="0" smtClean="0"/>
              <a:t>Учим английский вместе</a:t>
            </a:r>
          </a:p>
        </p:txBody>
      </p:sp>
      <p:pic>
        <p:nvPicPr>
          <p:cNvPr id="16387" name="Picture 2" descr="C:\Users\Alexey\Desktop\AE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1025" y="1125538"/>
            <a:ext cx="8348663" cy="5545137"/>
          </a:xfrm>
          <a:noFill/>
        </p:spPr>
      </p:pic>
      <p:pic>
        <p:nvPicPr>
          <p:cNvPr id="4" name="Picture 2" descr="https://www.englishteachers.ru/uploadedfiles/waresimgs/4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6632"/>
            <a:ext cx="1470916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561975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Учим английский вместе</a:t>
            </a:r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074738"/>
            <a:ext cx="7777162" cy="5475287"/>
          </a:xfrm>
          <a:noFill/>
        </p:spPr>
      </p:pic>
      <p:pic>
        <p:nvPicPr>
          <p:cNvPr id="56322" name="Picture 2" descr="https://www.englishteachers.ru/uploadedfiles/waresimgs/4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9"/>
            <a:ext cx="1470916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66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Пример плана работы на учебный год:</a:t>
            </a: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08002586"/>
              </p:ext>
            </p:extLst>
          </p:nvPr>
        </p:nvGraphicFramePr>
        <p:xfrm>
          <a:off x="179512" y="692696"/>
          <a:ext cx="8712967" cy="6000698"/>
        </p:xfrm>
        <a:graphic>
          <a:graphicData uri="http://schemas.openxmlformats.org/drawingml/2006/table">
            <a:tbl>
              <a:tblPr/>
              <a:tblGrid>
                <a:gridCol w="2926243"/>
                <a:gridCol w="2926243"/>
                <a:gridCol w="2860481"/>
              </a:tblGrid>
              <a:tr h="1903069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Март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Круглый стол на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тему: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«Когда пропадает интерес к занятиям»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Обмен опытом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Рассказать родителям о типичных ошибках, которые они допускают при самостоятельном обучении ребенка иностранному языку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3069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Апрель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Приобщаем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детей к литературе англоговорящих стран.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Обсуждаем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книги для чтения на лето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Обсудить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 родителями какие книги стоит прочитать летом учащимся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22455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Май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Обсуждаем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итоги учебного года, планируем совместную работу на будущий год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Познакомить родителей с интернет ресурсами, помогающие освоить иностранный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язык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дома, обсуждаем возможность использования доп. пособий в будущем году и их эффективность за прошедший год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478" marR="164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313317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6805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Учащиеся познакомятся:</a:t>
            </a:r>
          </a:p>
          <a:p>
            <a:r>
              <a:rPr lang="ru-RU" dirty="0" smtClean="0"/>
              <a:t>с историей Великобритании и США в интересной художественной форме;</a:t>
            </a:r>
          </a:p>
          <a:p>
            <a:r>
              <a:rPr lang="ru-RU" dirty="0" smtClean="0"/>
              <a:t>с повседневной жизнью англичан через увлекательные рассказы;</a:t>
            </a:r>
          </a:p>
          <a:p>
            <a:r>
              <a:rPr lang="ru-RU" dirty="0" smtClean="0"/>
              <a:t>с произведениями американских и британских писателей;</a:t>
            </a:r>
            <a:endParaRPr lang="ru-RU" dirty="0"/>
          </a:p>
        </p:txBody>
      </p:sp>
      <p:pic>
        <p:nvPicPr>
          <p:cNvPr id="2050" name="Picture 2" descr="https://www.englishteachers.ru/uploadedfiles/waresimgs/5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8640"/>
            <a:ext cx="1311202" cy="1728192"/>
          </a:xfrm>
          <a:prstGeom prst="rect">
            <a:avLst/>
          </a:prstGeom>
          <a:noFill/>
        </p:spPr>
      </p:pic>
      <p:pic>
        <p:nvPicPr>
          <p:cNvPr id="2052" name="Picture 4" descr="https://www.englishteachers.ru/uploadedfiles/waresimgs/5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88640"/>
            <a:ext cx="1327423" cy="1754263"/>
          </a:xfrm>
          <a:prstGeom prst="rect">
            <a:avLst/>
          </a:prstGeom>
          <a:noFill/>
        </p:spPr>
      </p:pic>
      <p:pic>
        <p:nvPicPr>
          <p:cNvPr id="2054" name="Picture 6" descr="https://www.englishteachers.ru/uploadedfiles/waresimgs/5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188640"/>
            <a:ext cx="1368152" cy="1800200"/>
          </a:xfrm>
          <a:prstGeom prst="rect">
            <a:avLst/>
          </a:prstGeom>
          <a:noFill/>
        </p:spPr>
      </p:pic>
      <p:pic>
        <p:nvPicPr>
          <p:cNvPr id="2056" name="Picture 8" descr="https://www.englishteachers.ru/uploadedfiles/waresimgs/5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188640"/>
            <a:ext cx="1399431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902728"/>
            <a:ext cx="6124045" cy="5955272"/>
          </a:xfrm>
          <a:prstGeom prst="rect">
            <a:avLst/>
          </a:prstGeom>
        </p:spPr>
      </p:pic>
      <p:pic>
        <p:nvPicPr>
          <p:cNvPr id="5" name="Рисунок 4" descr="Reader_9_cover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1678459" cy="230425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43372"/>
            <a:ext cx="4976904" cy="6541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Reader_9_cover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1678459" cy="230425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s://www.englishteachers.ru/uploadedfiles/waresimgs/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8640"/>
            <a:ext cx="1368152" cy="1800200"/>
          </a:xfrm>
          <a:prstGeom prst="rect">
            <a:avLst/>
          </a:prstGeom>
          <a:noFill/>
        </p:spPr>
      </p:pic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 l="33075" t="17718" r="35623" b="29864"/>
          <a:stretch>
            <a:fillRect/>
          </a:stretch>
        </p:blipFill>
        <p:spPr bwMode="auto">
          <a:xfrm>
            <a:off x="2483768" y="260648"/>
            <a:ext cx="4821492" cy="6458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Обсуждаем подготовку к экзаменам: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435280" cy="532859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Памятка для родителей. Как помочь ребенку подготовиться к экзаменам Будьте с ребенком в «эмоциональном контакте». </a:t>
            </a:r>
            <a:endParaRPr lang="ru-RU" dirty="0" smtClean="0"/>
          </a:p>
          <a:p>
            <a:r>
              <a:rPr lang="ru-RU" dirty="0" smtClean="0"/>
              <a:t>Говорите </a:t>
            </a:r>
            <a:r>
              <a:rPr lang="ru-RU" dirty="0"/>
              <a:t>о чувствах! Если подросток хочет поделиться с вами своими переживаниями по поводу экзаменационного периода, будьте открыты и поддержите его. </a:t>
            </a:r>
            <a:endParaRPr lang="ru-RU" dirty="0" smtClean="0"/>
          </a:p>
          <a:p>
            <a:r>
              <a:rPr lang="ru-RU" dirty="0" smtClean="0"/>
              <a:t>Помогите </a:t>
            </a:r>
            <a:r>
              <a:rPr lang="ru-RU" dirty="0"/>
              <a:t>ребенку понять, что открытое обсуждение </a:t>
            </a:r>
            <a:r>
              <a:rPr lang="ru-RU" dirty="0" smtClean="0"/>
              <a:t>(</a:t>
            </a:r>
            <a:r>
              <a:rPr lang="ru-RU" dirty="0"/>
              <a:t>в том числе и </a:t>
            </a:r>
            <a:r>
              <a:rPr lang="ru-RU" dirty="0" smtClean="0"/>
              <a:t>негативных эмоци</a:t>
            </a:r>
            <a:r>
              <a:rPr lang="ru-RU" dirty="0"/>
              <a:t>й</a:t>
            </a:r>
            <a:r>
              <a:rPr lang="ru-RU" dirty="0" smtClean="0"/>
              <a:t>) </a:t>
            </a:r>
            <a:r>
              <a:rPr lang="ru-RU" dirty="0"/>
              <a:t>помогает научиться с ними справляться (например, со страхом).  </a:t>
            </a:r>
            <a:endParaRPr lang="ru-RU" dirty="0" smtClean="0"/>
          </a:p>
          <a:p>
            <a:r>
              <a:rPr lang="ru-RU" dirty="0" smtClean="0"/>
              <a:t>Поддерживайте </a:t>
            </a:r>
            <a:r>
              <a:rPr lang="ru-RU" dirty="0"/>
              <a:t>во всем. Детям хочется слышать от родителей: «Я в тебя верю», «Я рядом, если тебе понадобиться поддержка», «Мы любим тебя при любом результате экзамена». </a:t>
            </a:r>
            <a:endParaRPr lang="ru-RU" dirty="0" smtClean="0"/>
          </a:p>
          <a:p>
            <a:r>
              <a:rPr lang="ru-RU" dirty="0" smtClean="0"/>
              <a:t>Отделяйте </a:t>
            </a:r>
            <a:r>
              <a:rPr lang="ru-RU" dirty="0"/>
              <a:t>личность ребенка от результатов экзамена. Личность включает в себя гораздо больше, чем «Я успешно сдал экзамен на 90 баллов».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8713504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Обсуждаем подготовку к экзаменам: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435280" cy="532859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Памятка для родителей. Как помочь ребенку подготовиться к экзаменам Будьте с ребенком в «эмоциональном контакте». </a:t>
            </a:r>
            <a:endParaRPr lang="ru-RU" dirty="0" smtClean="0"/>
          </a:p>
          <a:p>
            <a:r>
              <a:rPr lang="ru-RU" dirty="0"/>
              <a:t>Дайте понять ребенку, что вы его любите и принимаете независимо от того, как он сдаст экзамен. Будьте примером. Поделитесь с ребенком собственным опытом успешного прохождения какого-либо экзамена, как вы готовились, как себя чувствовали во время и после экзамена, что помогло вам успешно справиться с ним. </a:t>
            </a:r>
          </a:p>
          <a:p>
            <a:r>
              <a:rPr lang="ru-RU" dirty="0"/>
              <a:t>Организуйте комфортную учебную среду. Позаботьтесь о режиме сна, питания, о своевременном и правильном отдыхе. </a:t>
            </a:r>
          </a:p>
          <a:p>
            <a:r>
              <a:rPr lang="ru-RU" dirty="0"/>
              <a:t>Предложите ребенку посетить учебное заведение, которое он выбрал для поступления.</a:t>
            </a:r>
          </a:p>
          <a:p>
            <a:r>
              <a:rPr lang="ru-RU" dirty="0"/>
              <a:t>Поддержите ребенка в ситуации, когда экзамен уже сдан, но результаты еще не получены. Подросток в этот момент может сомневаться, что сдал экзамен успешно; переживать, что уже ничего нельзя изменить; проигрывать многократно в голове вопросы экзамена и свои ответы на них.  Верьте в своих детей! Любите искренне, поддерживайте, и все будет хорошо!</a:t>
            </a:r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sz="2500" dirty="0" smtClean="0"/>
              <a:t>Источник</a:t>
            </a:r>
            <a:r>
              <a:rPr lang="ru-RU" sz="2500" dirty="0"/>
              <a:t>: </a:t>
            </a:r>
            <a:r>
              <a:rPr lang="ru-RU" sz="2500" dirty="0">
                <a:hlinkClick r:id="rId2"/>
              </a:rPr>
              <a:t>http://www.menobr.ru/article/60152-qqe-16-m9-podgotovka-k-ekzamenam-v-shkole-pamyatki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xmlns="" val="39793023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Обсуждаем подготовку к экзаменам: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Во время подготовки к экзаменам: </a:t>
            </a:r>
            <a:endParaRPr lang="ru-RU" b="1" dirty="0" smtClean="0"/>
          </a:p>
          <a:p>
            <a:r>
              <a:rPr lang="ru-RU" dirty="0" smtClean="0"/>
              <a:t>Подумай</a:t>
            </a:r>
            <a:r>
              <a:rPr lang="ru-RU" dirty="0"/>
              <a:t>, почему ты хочешь успешно сдать итоговую аттестацию. Правильная мотивация – половина успеха.  </a:t>
            </a:r>
            <a:endParaRPr lang="ru-RU" dirty="0" smtClean="0"/>
          </a:p>
          <a:p>
            <a:r>
              <a:rPr lang="ru-RU" dirty="0" smtClean="0"/>
              <a:t>Постарайся </a:t>
            </a:r>
            <a:r>
              <a:rPr lang="ru-RU" dirty="0"/>
              <a:t>выработать положительное отношение к экзамену. </a:t>
            </a:r>
            <a:endParaRPr lang="ru-RU" dirty="0" smtClean="0"/>
          </a:p>
          <a:p>
            <a:r>
              <a:rPr lang="ru-RU" dirty="0" smtClean="0"/>
              <a:t>Размышляй </a:t>
            </a:r>
            <a:r>
              <a:rPr lang="ru-RU" dirty="0"/>
              <a:t>о способах получения желаемой отметки, а не о своем отношении к процессу проверки знаний. </a:t>
            </a:r>
            <a:endParaRPr lang="ru-RU" dirty="0" smtClean="0"/>
          </a:p>
          <a:p>
            <a:r>
              <a:rPr lang="ru-RU" dirty="0" smtClean="0"/>
              <a:t>Организуй </a:t>
            </a:r>
            <a:r>
              <a:rPr lang="ru-RU" dirty="0"/>
              <a:t>место для плодотворной учебы, оптимизируй режим питания и отдыха.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703246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поговорить об этих ситуациях, чтобы достичь успеха?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Ученик 2 класса к середине года стал отставать от учебы.</a:t>
            </a:r>
          </a:p>
          <a:p>
            <a:r>
              <a:rPr lang="ru-RU" dirty="0" smtClean="0"/>
              <a:t>Ученик не делает домашние задания.</a:t>
            </a:r>
          </a:p>
          <a:p>
            <a:r>
              <a:rPr lang="ru-RU" dirty="0" smtClean="0"/>
              <a:t>Ученик плохо ведет </a:t>
            </a:r>
            <a:r>
              <a:rPr lang="ru-RU" smtClean="0"/>
              <a:t>себя на ваших уроках.</a:t>
            </a: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Обсуждаем подготовку к экзаменам: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/>
              <a:t>Во время подготовки к экзаменам: </a:t>
            </a:r>
            <a:endParaRPr lang="ru-RU" b="1" dirty="0" smtClean="0"/>
          </a:p>
          <a:p>
            <a:r>
              <a:rPr lang="ru-RU" dirty="0"/>
              <a:t>Во время подготовки к сдаче экзаменов твое внимание ничего не должно отвлекать: собственное отражение в зеркале, звук включенного телевизора или близость игровой приставки. </a:t>
            </a:r>
          </a:p>
          <a:p>
            <a:r>
              <a:rPr lang="ru-RU" dirty="0"/>
              <a:t>Помни, что состояние нервозности в предэкзаменационный период тревожит многих учащихся. Чтобы преодолеть страх перед неизвестностью, постарайся узнать от старших школьников, педагогов, родителей как можно больше об экзамене. </a:t>
            </a:r>
          </a:p>
          <a:p>
            <a:r>
              <a:rPr lang="ru-RU" dirty="0"/>
              <a:t>Готовься к экзаменам постепенно, разработай для себя план обработки учебного материала. Практика показывает, что 15-20 минут ежедневного изучения экзаменационного материала достаточно для получения высоких оценок. Не откладывай подготовку на последний день! Верь в свои силы, способность добиться желаемых результатов, но не забывай о систематической подготовке.</a:t>
            </a:r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sz="2600" dirty="0"/>
              <a:t>Источник: </a:t>
            </a:r>
            <a:r>
              <a:rPr lang="ru-RU" sz="2600" dirty="0">
                <a:hlinkClick r:id="rId2"/>
              </a:rPr>
              <a:t>http://www.menobr.ru/article/60152-qqe-16-m9-podgotovka-k-ekzamenam-v-shkole-pamyatki</a:t>
            </a:r>
            <a:endParaRPr lang="ru-RU" sz="2600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40695164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Покажите систему подготовки к экзаменам: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вы готовитесь с учащимися на уроках;</a:t>
            </a:r>
          </a:p>
          <a:p>
            <a:r>
              <a:rPr lang="ru-RU" dirty="0" smtClean="0"/>
              <a:t>Систему подготовки во внеурочной деятельности;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467653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065" y="365124"/>
            <a:ext cx="8441871" cy="132556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kern="1400" spc="13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Итоговая аттестация </a:t>
            </a:r>
            <a:endParaRPr lang="ru-RU" kern="1400" spc="13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8458" y="3814129"/>
            <a:ext cx="8049985" cy="132392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ru-RU" sz="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320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 класс (основной государственный экзамен – ОГЭ)</a:t>
            </a:r>
            <a:r>
              <a:rPr lang="ru-RU" sz="3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latin typeface="FreeSetC" pitchFamily="82" charset="0"/>
              </a:rPr>
              <a:t>  </a:t>
            </a:r>
            <a:endParaRPr lang="ru-RU" sz="32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latin typeface="FreeSetC" pitchFamily="82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96957" y="2068288"/>
            <a:ext cx="8279650" cy="13715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320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 класс (контроль за курс начальной школы</a:t>
            </a:r>
            <a:r>
              <a:rPr lang="en-US" sz="320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ru-RU" sz="320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внутришкольный)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963386" y="5465438"/>
            <a:ext cx="7788729" cy="12039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320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11 класс (единый государственный экзамен – ЕГЭ)</a:t>
            </a:r>
          </a:p>
        </p:txBody>
      </p:sp>
    </p:spTree>
    <p:extLst>
      <p:ext uri="{BB962C8B-B14F-4D97-AF65-F5344CB8AC3E}">
        <p14:creationId xmlns="" xmlns:p14="http://schemas.microsoft.com/office/powerpoint/2010/main" val="136832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Заголовок 1"/>
          <p:cNvSpPr>
            <a:spLocks noGrp="1"/>
          </p:cNvSpPr>
          <p:nvPr>
            <p:ph type="title"/>
          </p:nvPr>
        </p:nvSpPr>
        <p:spPr>
          <a:xfrm>
            <a:off x="611188" y="115888"/>
            <a:ext cx="7848600" cy="1081087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Стратегия:</a:t>
            </a:r>
          </a:p>
        </p:txBody>
      </p:sp>
      <p:sp>
        <p:nvSpPr>
          <p:cNvPr id="55299" name="Объект 2"/>
          <p:cNvSpPr>
            <a:spLocks noGrp="1"/>
          </p:cNvSpPr>
          <p:nvPr>
            <p:ph idx="1"/>
          </p:nvPr>
        </p:nvSpPr>
        <p:spPr>
          <a:xfrm>
            <a:off x="179388" y="2420938"/>
            <a:ext cx="4392612" cy="1800225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ru-RU" altLang="ru-RU" sz="2400" smtClean="0"/>
              <a:t>     Развитие свободной иноязычной речи</a:t>
            </a:r>
          </a:p>
        </p:txBody>
      </p:sp>
      <p:sp>
        <p:nvSpPr>
          <p:cNvPr id="55300" name="Объект 2"/>
          <p:cNvSpPr txBox="1">
            <a:spLocks/>
          </p:cNvSpPr>
          <p:nvPr/>
        </p:nvSpPr>
        <p:spPr bwMode="auto">
          <a:xfrm>
            <a:off x="4427538" y="1843088"/>
            <a:ext cx="4392612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buFont typeface="Arial" pitchFamily="34" charset="0"/>
              <a:buNone/>
            </a:pPr>
            <a:endParaRPr lang="ru-RU" altLang="ru-RU" sz="3200"/>
          </a:p>
          <a:p>
            <a:pPr marL="342900" indent="-342900"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altLang="ru-RU" sz="2400"/>
              <a:t>Непосредственная </a:t>
            </a:r>
          </a:p>
          <a:p>
            <a:pPr marL="342900" indent="-342900"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altLang="ru-RU" sz="2400"/>
              <a:t>подготовка к экзамену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55650" y="2349500"/>
            <a:ext cx="3455988" cy="11509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711700" y="2344738"/>
            <a:ext cx="3676650" cy="11557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592388" y="1341438"/>
            <a:ext cx="1403350" cy="8778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168900" y="1254125"/>
            <a:ext cx="1403350" cy="965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667625" y="3500438"/>
            <a:ext cx="755650" cy="8397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921375" y="3500438"/>
            <a:ext cx="0" cy="865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627313" y="3500438"/>
            <a:ext cx="649287" cy="865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900113" y="3500438"/>
            <a:ext cx="719137" cy="865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179388" y="4437063"/>
            <a:ext cx="2447925" cy="15843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15900" y="4437063"/>
            <a:ext cx="2376488" cy="1477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dirty="0"/>
              <a:t>Работа над расширением: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ru-RU" dirty="0"/>
              <a:t>словарного запаса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ru-RU" dirty="0"/>
              <a:t>социокультурных знаний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744788" y="4437063"/>
            <a:ext cx="2087562" cy="15843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55312" name="TextBox 23"/>
          <p:cNvSpPr txBox="1">
            <a:spLocks noChangeArrowheads="1"/>
          </p:cNvSpPr>
          <p:nvPr/>
        </p:nvSpPr>
        <p:spPr bwMode="auto">
          <a:xfrm>
            <a:off x="5003800" y="4408488"/>
            <a:ext cx="21336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/>
              <a:t>Тренировка и дальнейшее развитие навыков свободного общения (говорения)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003800" y="4443413"/>
            <a:ext cx="2089150" cy="17383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2744788" y="4575175"/>
            <a:ext cx="2132012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dirty="0"/>
              <a:t>Развитие речи: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ru-RU" dirty="0"/>
              <a:t>монологической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ru-RU" dirty="0"/>
              <a:t>диалогической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ru-RU" dirty="0" err="1"/>
              <a:t>полилогической</a:t>
            </a:r>
            <a:endParaRPr lang="ru-RU" dirty="0"/>
          </a:p>
        </p:txBody>
      </p:sp>
      <p:sp>
        <p:nvSpPr>
          <p:cNvPr id="55315" name="TextBox 26"/>
          <p:cNvSpPr txBox="1">
            <a:spLocks noChangeArrowheads="1"/>
          </p:cNvSpPr>
          <p:nvPr/>
        </p:nvSpPr>
        <p:spPr bwMode="auto">
          <a:xfrm>
            <a:off x="7145338" y="4400550"/>
            <a:ext cx="1966912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/>
              <a:t>Тренировка выполнения заданий формата итоговой аттестации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7162800" y="4408488"/>
            <a:ext cx="1949450" cy="17383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277895015"/>
              </p:ext>
            </p:extLst>
          </p:nvPr>
        </p:nvGraphicFramePr>
        <p:xfrm>
          <a:off x="251520" y="225601"/>
          <a:ext cx="8640959" cy="6672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Y:\Delo-New\Oblozhki\Titul\Big\Tests_primary_201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57683" y="144189"/>
            <a:ext cx="1555241" cy="2132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74115" y="4561978"/>
            <a:ext cx="1514698" cy="2170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>
          <a:xfrm>
            <a:off x="843871" y="2382220"/>
            <a:ext cx="1440160" cy="2060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0" name="Picture 2" descr="Y:\Delo-New\Oblozhki\Titul\Big\OGE_Millrood_2016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86944" y="2419029"/>
            <a:ext cx="1473697" cy="21145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81323" y="160671"/>
            <a:ext cx="1546800" cy="2140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43494" y="98254"/>
            <a:ext cx="1554501" cy="21359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92599" y="123453"/>
            <a:ext cx="1508258" cy="2118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294312" y="150353"/>
            <a:ext cx="1519940" cy="2119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https://www.englishteachers.ru/uploadedfiles/waresimgs/555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2584" y="2394618"/>
            <a:ext cx="1588015" cy="21145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englishteachers.ru/uploadedfiles/waresimgs/551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760" y="2433945"/>
            <a:ext cx="1459702" cy="20996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s://www.englishteachers.ru/uploadedfiles/waresimgs/556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220745" y="4590543"/>
            <a:ext cx="1579119" cy="2167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https://www.englishteachers.ru/uploadedfiles/waresimgs/552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064" y="4581444"/>
            <a:ext cx="1511945" cy="20761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Y:\Delo-New\Oblozhki\Titul\Big\Olimp_2016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649260" y="4633007"/>
            <a:ext cx="1433346" cy="2060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2" descr="https://www.englishteachers.ru/uploadedfiles/waresimgs/562.jp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938529" y="2404921"/>
            <a:ext cx="1513246" cy="2080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кругленный прямоугольник 1"/>
          <p:cNvSpPr/>
          <p:nvPr/>
        </p:nvSpPr>
        <p:spPr>
          <a:xfrm>
            <a:off x="8495194" y="330653"/>
            <a:ext cx="567284" cy="18002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dirty="0" smtClean="0"/>
              <a:t>Начальная ступень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495194" y="2583684"/>
            <a:ext cx="570347" cy="18002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dirty="0" smtClean="0"/>
              <a:t>Основная ступень</a:t>
            </a:r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8467462" y="4774281"/>
            <a:ext cx="598079" cy="18002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dirty="0" smtClean="0"/>
              <a:t>Старшая ступень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можно сделать вывод?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Обращайте внимание на родителей своих учащихся;</a:t>
            </a:r>
          </a:p>
          <a:p>
            <a:r>
              <a:rPr lang="ru-RU" dirty="0" smtClean="0"/>
              <a:t>Старайтесь говорить в первую очередь о стремлении к успеху учащихся на родительских собраниях, а проблемы на пути этого успеха обсуждать в индивидуальном порядке;</a:t>
            </a:r>
          </a:p>
          <a:p>
            <a:r>
              <a:rPr lang="ru-RU" dirty="0" smtClean="0"/>
              <a:t>Презентуйте свою работу и те пособия, которые вы хотите использовать, чтобы родители видели в них ценность для своего ребенка;</a:t>
            </a:r>
          </a:p>
          <a:p>
            <a:r>
              <a:rPr lang="ru-RU" dirty="0" smtClean="0"/>
              <a:t>В родителях можно найти поддержку при правильном построении работы с ними.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1318253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ОЧЕНЬ СКОРО!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3490" name="Picture 2" descr="https://pp.userapi.com/c849124/v849124128/3d9d6/IVgsaxF9FI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908720"/>
            <a:ext cx="4385054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ИНТЕРНЕТ-МАГАЗИН</a:t>
            </a:r>
            <a:r>
              <a:rPr lang="en-US" dirty="0" smtClean="0">
                <a:hlinkClick r:id="rId2"/>
              </a:rPr>
              <a:t/>
            </a:r>
            <a:br>
              <a:rPr lang="en-US" dirty="0" smtClean="0">
                <a:hlinkClick r:id="rId2"/>
              </a:rPr>
            </a:br>
            <a:r>
              <a:rPr lang="en-US" dirty="0" smtClean="0">
                <a:hlinkClick r:id="rId2"/>
              </a:rPr>
              <a:t>https://www.englishteachers.ru/shop</a:t>
            </a:r>
            <a:r>
              <a:rPr lang="en-US" dirty="0" smtClean="0"/>
              <a:t> 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61442" name="Picture 2" descr="https://pp.userapi.com/c849236/v849236058/46e80/VjKCI2-_Es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2816"/>
            <a:ext cx="9144000" cy="4572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ОЧЕНЬ СКОРО!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Курсы повышения квалификации с выдачей удостоверения установленного образца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2466" name="Picture 2" descr="Картинки по запросу сертификат о повышении квалифик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284984"/>
            <a:ext cx="4536504" cy="3184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26469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ru-RU" b="1" dirty="0" smtClean="0"/>
              <a:t>«</a:t>
            </a:r>
            <a:r>
              <a:rPr lang="en-US" b="1" dirty="0" smtClean="0"/>
              <a:t>Read up</a:t>
            </a:r>
            <a:r>
              <a:rPr lang="ru-RU" b="1" dirty="0" smtClean="0"/>
              <a:t>!» </a:t>
            </a:r>
            <a:r>
              <a:rPr lang="ru-RU" dirty="0" smtClean="0"/>
              <a:t>на форуме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marL="0" indent="0" algn="ctr">
              <a:buNone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www.englishteachers.ru/forum/index.php?showforum=65</a:t>
            </a:r>
            <a:r>
              <a:rPr lang="ru-RU" sz="2800" dirty="0" smtClean="0"/>
              <a:t> 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Интернет-магазин «Титул» 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endParaRPr lang="ru-RU" altLang="ru-RU" u="sng" dirty="0" smtClean="0"/>
          </a:p>
          <a:p>
            <a:pPr marL="0" indent="0" algn="ctr">
              <a:buNone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>
              <a:buNone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>
              <a:buNone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>
              <a:buNone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>
              <a:buNone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/>
          <p:nvPr/>
        </p:nvGrpSpPr>
        <p:grpSpPr>
          <a:xfrm>
            <a:off x="467544" y="3429000"/>
            <a:ext cx="2161848" cy="1152128"/>
            <a:chOff x="467544" y="3429000"/>
            <a:chExt cx="2161848" cy="1152128"/>
          </a:xfrm>
        </p:grpSpPr>
        <p:pic>
          <p:nvPicPr>
            <p:cNvPr id="409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</p:spPr>
        </p:pic>
        <p:pic>
          <p:nvPicPr>
            <p:cNvPr id="4106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</p:spPr>
        </p:pic>
        <p:pic>
          <p:nvPicPr>
            <p:cNvPr id="4108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xmlns="" val="1647065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Отзывы родителей после собрания: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«Моя дочь занимается спортом, у нее хорошие оценки, не понимаю почему ее все время ругают на родительских собраниях?»</a:t>
            </a:r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 err="1" smtClean="0"/>
              <a:t>Непонимаю</a:t>
            </a:r>
            <a:r>
              <a:rPr lang="ru-RU" dirty="0" smtClean="0"/>
              <a:t> зачем нас всех собрали? Послушать как родителей двоечников и хулиганов ругают при всех?»</a:t>
            </a:r>
          </a:p>
          <a:p>
            <a:pPr marL="0" indent="0">
              <a:buNone/>
            </a:pPr>
            <a:r>
              <a:rPr lang="ru-RU" dirty="0" smtClean="0"/>
              <a:t>«Долго, нудно и неинформативно...»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434919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Цитаты учителей с родительских собраний: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«...будем </a:t>
            </a:r>
            <a:r>
              <a:rPr lang="ru-RU" dirty="0"/>
              <a:t>откровенны: сегодняшнюю программу тянут далеко не все. Уже в седьмом классе понятно, кому поступать в институты, а кому мести дворы и торговать помидорами</a:t>
            </a:r>
            <a:r>
              <a:rPr lang="ru-RU" dirty="0" smtClean="0"/>
              <a:t>.»</a:t>
            </a:r>
          </a:p>
        </p:txBody>
      </p:sp>
    </p:spTree>
    <p:extLst>
      <p:ext uri="{BB962C8B-B14F-4D97-AF65-F5344CB8AC3E}">
        <p14:creationId xmlns:p14="http://schemas.microsoft.com/office/powerpoint/2010/main" xmlns="" val="174984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Цитаты с форумов: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«</a:t>
            </a:r>
            <a:r>
              <a:rPr lang="ru-RU" sz="2000" dirty="0" smtClean="0"/>
              <a:t>А </a:t>
            </a:r>
            <a:r>
              <a:rPr lang="ru-RU" sz="2000" dirty="0"/>
              <a:t>мой ребенок умница</a:t>
            </a:r>
            <a:r>
              <a:rPr lang="ru-RU" sz="2000" dirty="0" smtClean="0"/>
              <a:t>,</a:t>
            </a:r>
            <a:r>
              <a:rPr lang="en-US" sz="2000" dirty="0" smtClean="0"/>
              <a:t> </a:t>
            </a:r>
            <a:r>
              <a:rPr lang="ru-RU" sz="2000" dirty="0" smtClean="0"/>
              <a:t>но </a:t>
            </a:r>
            <a:r>
              <a:rPr lang="ru-RU" sz="2000" dirty="0"/>
              <a:t>она склонна к гуманитарным наукам. И не знает, что педагог уже давно поставил всем клеймо и спрогнозировал всю ситуацию, кстати, зарубив будущее на корню. </a:t>
            </a:r>
            <a:br>
              <a:rPr lang="ru-RU" sz="2000" dirty="0"/>
            </a:br>
            <a:r>
              <a:rPr lang="ru-RU" sz="2000" dirty="0"/>
              <a:t>В школе ей полностью подломали крылья такие вот шустрые артистичные педагоги. Что же делать</a:t>
            </a:r>
            <a:r>
              <a:rPr lang="ru-RU" sz="2000" dirty="0" smtClean="0"/>
              <a:t>?»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2474066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изменить ситуацию?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7374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изменить ситуацию?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Во время общения с родителями:</a:t>
            </a:r>
          </a:p>
          <a:p>
            <a:r>
              <a:rPr lang="ru-RU" dirty="0" smtClean="0"/>
              <a:t>Быть доброжелательными;</a:t>
            </a:r>
          </a:p>
          <a:p>
            <a:r>
              <a:rPr lang="ru-RU" dirty="0" smtClean="0"/>
              <a:t>Понимать, что любой родитель любит и ценит своего ребенка;</a:t>
            </a:r>
          </a:p>
          <a:p>
            <a:r>
              <a:rPr lang="ru-RU" dirty="0" smtClean="0"/>
              <a:t>Построить общения с плюсов, а закончить перспективами и стремлениями;</a:t>
            </a:r>
          </a:p>
          <a:p>
            <a:r>
              <a:rPr lang="ru-RU" dirty="0" smtClean="0"/>
              <a:t>Говорить о том, что можно сделать общими усилиями и как Вам и ученику нужна поддержка родителей;</a:t>
            </a:r>
          </a:p>
          <a:p>
            <a:r>
              <a:rPr lang="ru-RU" dirty="0" smtClean="0"/>
              <a:t>Никогда не ругать детей при всех, т.е. если есть проблема, то обсуждать ее наедине с родителями учащегося.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1923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1609</Words>
  <Application>Microsoft Office PowerPoint</Application>
  <PresentationFormat>Экран (4:3)</PresentationFormat>
  <Paragraphs>216</Paragraphs>
  <Slides>49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0" baseType="lpstr">
      <vt:lpstr>Тема Office</vt:lpstr>
      <vt:lpstr>Слайд 1</vt:lpstr>
      <vt:lpstr>Зачем?</vt:lpstr>
      <vt:lpstr>Зачем?</vt:lpstr>
      <vt:lpstr>Как поговорить об этих ситуациях, чтобы достичь успеха?</vt:lpstr>
      <vt:lpstr>Отзывы родителей после собрания:</vt:lpstr>
      <vt:lpstr>Цитаты учителей с родительских собраний:</vt:lpstr>
      <vt:lpstr>Цитаты с форумов:</vt:lpstr>
      <vt:lpstr>Как изменить ситуацию?</vt:lpstr>
      <vt:lpstr>Как изменить ситуацию?</vt:lpstr>
      <vt:lpstr>Портрет современного родителя:</vt:lpstr>
      <vt:lpstr>Основные задачи:</vt:lpstr>
      <vt:lpstr>Возможные формы работы с родителями:</vt:lpstr>
      <vt:lpstr>Пример плана работы на учебный год:</vt:lpstr>
      <vt:lpstr>Пособие “Метапредметный портфель ученика 5 класса”  (А.Е. Казеичева)</vt:lpstr>
      <vt:lpstr>Интересный квест</vt:lpstr>
      <vt:lpstr>Слайд 16</vt:lpstr>
      <vt:lpstr>Слайд 17</vt:lpstr>
      <vt:lpstr>Слайд 18</vt:lpstr>
      <vt:lpstr>N.B. Серия "Read- up!" для 2-4-х классов помогает подготовить учащихся к итоговой проверке уровня подготовки по английскому языку, предусмотренной для выпускников начальной школы.</vt:lpstr>
      <vt:lpstr>Слайд 20</vt:lpstr>
      <vt:lpstr>Слайд 21</vt:lpstr>
      <vt:lpstr>Слайд 22</vt:lpstr>
      <vt:lpstr>Слайд 23</vt:lpstr>
      <vt:lpstr>Пример плана работы на учебный год:</vt:lpstr>
      <vt:lpstr>Профориентационная работа </vt:lpstr>
      <vt:lpstr>Помогает приобретать умения для решения практических задач, которые связаны с успешным продвижением на рынке труда</vt:lpstr>
      <vt:lpstr>Слайд 27</vt:lpstr>
      <vt:lpstr>Учим английский вместе</vt:lpstr>
      <vt:lpstr>Учим английский вместе</vt:lpstr>
      <vt:lpstr>Учим английский вместе</vt:lpstr>
      <vt:lpstr>Учим английский вместе</vt:lpstr>
      <vt:lpstr>Пример плана работы на учебный год:</vt:lpstr>
      <vt:lpstr>Слайд 33</vt:lpstr>
      <vt:lpstr>Слайд 34</vt:lpstr>
      <vt:lpstr>Слайд 35</vt:lpstr>
      <vt:lpstr>Слайд 36</vt:lpstr>
      <vt:lpstr>Обсуждаем подготовку к экзаменам:</vt:lpstr>
      <vt:lpstr>Обсуждаем подготовку к экзаменам:</vt:lpstr>
      <vt:lpstr>Обсуждаем подготовку к экзаменам:</vt:lpstr>
      <vt:lpstr>Обсуждаем подготовку к экзаменам:</vt:lpstr>
      <vt:lpstr>Покажите систему подготовки к экзаменам:</vt:lpstr>
      <vt:lpstr>Итоговая аттестация </vt:lpstr>
      <vt:lpstr>Стратегия:</vt:lpstr>
      <vt:lpstr>Слайд 44</vt:lpstr>
      <vt:lpstr>Какой можно сделать вывод?</vt:lpstr>
      <vt:lpstr>ОЧЕНЬ СКОРО!</vt:lpstr>
      <vt:lpstr>ИНТЕРНЕТ-МАГАЗИН https://www.englishteachers.ru/shop  </vt:lpstr>
      <vt:lpstr>ОЧЕНЬ СКОРО!</vt:lpstr>
      <vt:lpstr>Слайд 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Ilya</dc:creator>
  <cp:lastModifiedBy>bim</cp:lastModifiedBy>
  <cp:revision>16</cp:revision>
  <dcterms:created xsi:type="dcterms:W3CDTF">2017-02-08T20:17:11Z</dcterms:created>
  <dcterms:modified xsi:type="dcterms:W3CDTF">2018-08-14T06:04:02Z</dcterms:modified>
</cp:coreProperties>
</file>