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sldIdLst>
    <p:sldId id="271" r:id="rId2"/>
    <p:sldId id="276" r:id="rId3"/>
    <p:sldId id="305" r:id="rId4"/>
    <p:sldId id="339" r:id="rId5"/>
    <p:sldId id="340" r:id="rId6"/>
    <p:sldId id="352" r:id="rId7"/>
    <p:sldId id="344" r:id="rId8"/>
    <p:sldId id="367" r:id="rId9"/>
    <p:sldId id="368" r:id="rId10"/>
    <p:sldId id="369" r:id="rId11"/>
    <p:sldId id="370" r:id="rId12"/>
    <p:sldId id="345" r:id="rId13"/>
    <p:sldId id="346" r:id="rId14"/>
    <p:sldId id="348" r:id="rId15"/>
    <p:sldId id="350" r:id="rId16"/>
    <p:sldId id="349" r:id="rId17"/>
    <p:sldId id="351" r:id="rId18"/>
    <p:sldId id="355" r:id="rId19"/>
    <p:sldId id="361" r:id="rId20"/>
    <p:sldId id="362" r:id="rId21"/>
    <p:sldId id="366" r:id="rId22"/>
    <p:sldId id="371" r:id="rId23"/>
    <p:sldId id="372" r:id="rId24"/>
    <p:sldId id="353" r:id="rId25"/>
    <p:sldId id="363" r:id="rId26"/>
    <p:sldId id="364" r:id="rId27"/>
    <p:sldId id="365" r:id="rId28"/>
    <p:sldId id="357" r:id="rId29"/>
    <p:sldId id="327" r:id="rId30"/>
    <p:sldId id="328" r:id="rId31"/>
    <p:sldId id="329" r:id="rId32"/>
    <p:sldId id="330" r:id="rId33"/>
    <p:sldId id="331" r:id="rId34"/>
    <p:sldId id="332" r:id="rId35"/>
  </p:sldIdLst>
  <p:sldSz cx="12192000" cy="6858000"/>
  <p:notesSz cx="6794500" cy="9906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8CB77C6B-06BF-B84F-87C8-9FCCA248065D}">
          <p14:sldIdLst>
            <p14:sldId id="271"/>
            <p14:sldId id="276"/>
            <p14:sldId id="305"/>
            <p14:sldId id="339"/>
            <p14:sldId id="340"/>
            <p14:sldId id="352"/>
            <p14:sldId id="344"/>
            <p14:sldId id="367"/>
            <p14:sldId id="368"/>
            <p14:sldId id="369"/>
            <p14:sldId id="370"/>
            <p14:sldId id="345"/>
            <p14:sldId id="346"/>
            <p14:sldId id="348"/>
            <p14:sldId id="350"/>
            <p14:sldId id="349"/>
            <p14:sldId id="351"/>
            <p14:sldId id="355"/>
            <p14:sldId id="361"/>
            <p14:sldId id="362"/>
            <p14:sldId id="366"/>
            <p14:sldId id="371"/>
            <p14:sldId id="372"/>
            <p14:sldId id="353"/>
            <p14:sldId id="363"/>
            <p14:sldId id="364"/>
            <p14:sldId id="365"/>
            <p14:sldId id="357"/>
            <p14:sldId id="327"/>
            <p14:sldId id="328"/>
            <p14:sldId id="329"/>
            <p14:sldId id="330"/>
            <p14:sldId id="331"/>
            <p14:sldId id="332"/>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B7BB"/>
    <a:srgbClr val="489296"/>
    <a:srgbClr val="2CC0C4"/>
    <a:srgbClr val="D4ECBA"/>
    <a:srgbClr val="E6DE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7" autoAdjust="0"/>
    <p:restoredTop sz="94752" autoAdjust="0"/>
  </p:normalViewPr>
  <p:slideViewPr>
    <p:cSldViewPr snapToGrid="0" snapToObjects="1">
      <p:cViewPr>
        <p:scale>
          <a:sx n="100" d="100"/>
          <a:sy n="100" d="100"/>
        </p:scale>
        <p:origin x="-558" y="-43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283" cy="49702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8645" y="0"/>
            <a:ext cx="2944283" cy="497020"/>
          </a:xfrm>
          <a:prstGeom prst="rect">
            <a:avLst/>
          </a:prstGeom>
        </p:spPr>
        <p:txBody>
          <a:bodyPr vert="horz" lIns="91440" tIns="45720" rIns="91440" bIns="45720" rtlCol="0"/>
          <a:lstStyle>
            <a:lvl1pPr algn="r">
              <a:defRPr sz="1200"/>
            </a:lvl1pPr>
          </a:lstStyle>
          <a:p>
            <a:fld id="{745DFED5-773F-DA44-BAAE-4C06B4D14792}" type="datetimeFigureOut">
              <a:rPr lang="ru-RU" smtClean="0"/>
              <a:pPr/>
              <a:t>02.11.2018</a:t>
            </a:fld>
            <a:endParaRPr lang="ru-RU"/>
          </a:p>
        </p:txBody>
      </p:sp>
      <p:sp>
        <p:nvSpPr>
          <p:cNvPr id="4" name="Образ слайда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0" y="4767262"/>
            <a:ext cx="5435600" cy="3900488"/>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08981"/>
            <a:ext cx="2944283" cy="497019"/>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8645" y="9408981"/>
            <a:ext cx="2944283" cy="497019"/>
          </a:xfrm>
          <a:prstGeom prst="rect">
            <a:avLst/>
          </a:prstGeom>
        </p:spPr>
        <p:txBody>
          <a:bodyPr vert="horz" lIns="91440" tIns="45720" rIns="91440" bIns="45720" rtlCol="0" anchor="b"/>
          <a:lstStyle>
            <a:lvl1pPr algn="r">
              <a:defRPr sz="1200"/>
            </a:lvl1pPr>
          </a:lstStyle>
          <a:p>
            <a:fld id="{CE55CDDC-F56B-0548-8463-D00997E6BC2A}" type="slidenum">
              <a:rPr lang="ru-RU" smtClean="0"/>
              <a:pPr/>
              <a:t>‹#›</a:t>
            </a:fld>
            <a:endParaRPr lang="ru-RU"/>
          </a:p>
        </p:txBody>
      </p:sp>
    </p:spTree>
    <p:extLst>
      <p:ext uri="{BB962C8B-B14F-4D97-AF65-F5344CB8AC3E}">
        <p14:creationId xmlns:p14="http://schemas.microsoft.com/office/powerpoint/2010/main" val="1142710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Образ слайда 1"/>
          <p:cNvSpPr>
            <a:spLocks noGrp="1" noRot="1" noChangeAspect="1" noTextEdit="1"/>
          </p:cNvSpPr>
          <p:nvPr>
            <p:ph type="sldImg"/>
          </p:nvPr>
        </p:nvSpPr>
        <p:spPr bwMode="auto">
          <a:noFill/>
          <a:ln>
            <a:solidFill>
              <a:srgbClr val="000000"/>
            </a:solidFill>
            <a:miter lim="800000"/>
            <a:headEnd/>
            <a:tailEnd/>
          </a:ln>
        </p:spPr>
      </p:sp>
      <p:sp>
        <p:nvSpPr>
          <p:cNvPr id="9219" name="Заметки 2"/>
          <p:cNvSpPr>
            <a:spLocks noGrp="1"/>
          </p:cNvSpPr>
          <p:nvPr>
            <p:ph type="body" idx="1"/>
          </p:nvPr>
        </p:nvSpPr>
        <p:spPr bwMode="auto">
          <a:noFill/>
        </p:spPr>
        <p:txBody>
          <a:bodyPr/>
          <a:lstStyle/>
          <a:p>
            <a:endParaRPr lang="ru-RU" altLang="ru-RU" smtClean="0"/>
          </a:p>
        </p:txBody>
      </p:sp>
      <p:sp>
        <p:nvSpPr>
          <p:cNvPr id="9220" name="Номер слайда 3"/>
          <p:cNvSpPr>
            <a:spLocks noGrp="1"/>
          </p:cNvSpPr>
          <p:nvPr>
            <p:ph type="sldNum" sz="quarter" idx="5"/>
          </p:nvPr>
        </p:nvSpPr>
        <p:spPr bwMode="auto">
          <a:noFill/>
          <a:ln>
            <a:miter lim="800000"/>
            <a:headEnd/>
            <a:tailEnd/>
          </a:ln>
        </p:spPr>
        <p:txBody>
          <a:bodyPr/>
          <a:lstStyle/>
          <a:p>
            <a:fld id="{4A1AE387-B5AC-4F60-AFCD-935BFD610515}" type="slidenum">
              <a:rPr lang="ru-RU" altLang="ru-RU"/>
              <a:pPr/>
              <a:t>1</a:t>
            </a:fld>
            <a:endParaRPr lang="ru-RU" altLang="ru-RU"/>
          </a:p>
        </p:txBody>
      </p:sp>
    </p:spTree>
    <p:extLst>
      <p:ext uri="{BB962C8B-B14F-4D97-AF65-F5344CB8AC3E}">
        <p14:creationId xmlns:p14="http://schemas.microsoft.com/office/powerpoint/2010/main" val="1739591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E55CDDC-F56B-0548-8463-D00997E6BC2A}" type="slidenum">
              <a:rPr lang="ru-RU" smtClean="0"/>
              <a:pPr/>
              <a:t>11</a:t>
            </a:fld>
            <a:endParaRPr lang="ru-RU"/>
          </a:p>
        </p:txBody>
      </p:sp>
    </p:spTree>
    <p:extLst>
      <p:ext uri="{BB962C8B-B14F-4D97-AF65-F5344CB8AC3E}">
        <p14:creationId xmlns:p14="http://schemas.microsoft.com/office/powerpoint/2010/main" val="4267541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16" name="Дата 15"/>
          <p:cNvSpPr>
            <a:spLocks noGrp="1"/>
          </p:cNvSpPr>
          <p:nvPr>
            <p:ph type="dt" sz="half" idx="10"/>
          </p:nvPr>
        </p:nvSpPr>
        <p:spPr/>
        <p:txBody>
          <a:bodyPr/>
          <a:lstStyle/>
          <a:p>
            <a:fld id="{905C7C29-1F75-3749-9778-0E90C09842F8}" type="datetimeFigureOut">
              <a:rPr lang="ru-RU" smtClean="0"/>
              <a:pPr/>
              <a:t>02.11.2018</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
        <p:nvSpPr>
          <p:cNvPr id="6" name="Заголовок 5"/>
          <p:cNvSpPr>
            <a:spLocks noGrp="1"/>
          </p:cNvSpPr>
          <p:nvPr>
            <p:ph type="title"/>
          </p:nvPr>
        </p:nvSpPr>
        <p:spPr>
          <a:xfrm>
            <a:off x="1647825" y="365126"/>
            <a:ext cx="10972800" cy="1143000"/>
          </a:xfrm>
          <a:prstGeom prst="rect">
            <a:avLst/>
          </a:prstGeom>
          <a:effectLst/>
        </p:spPr>
        <p:txBody>
          <a:bodyPr/>
          <a:lstStyle>
            <a:lvl1pPr>
              <a:defRPr kumimoji="0" lang="ru-RU" sz="3600" kern="1200" cap="all" baseline="0" dirty="0" smtClean="0">
                <a:solidFill>
                  <a:srgbClr val="489296"/>
                </a:solidFill>
                <a:effectLst>
                  <a:reflection blurRad="12700" stA="48000" endA="300" endPos="55000" dir="5400000" sy="-90000" algn="bl" rotWithShape="0"/>
                </a:effectLst>
                <a:latin typeface="+mj-lt"/>
                <a:ea typeface="+mj-ea"/>
                <a:cs typeface="+mj-cs"/>
              </a:defRPr>
            </a:lvl1pPr>
          </a:lstStyle>
          <a:p>
            <a:r>
              <a:rPr lang="ru-RU" dirty="0" smtClean="0"/>
              <a:t>Образец заголовка</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Заголовок и вертикальный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Вертикальный заголовок и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25" name="Дата 24"/>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19" name="Нижний колонтитул 18"/>
          <p:cNvSpPr>
            <a:spLocks noGrp="1"/>
          </p:cNvSpPr>
          <p:nvPr>
            <p:ph type="ftr" sz="quarter" idx="11"/>
          </p:nvPr>
        </p:nvSpPr>
        <p:spPr>
          <a:xfrm>
            <a:off x="4775200" y="76201"/>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Дата 18"/>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08FCD51D-059B-2147-932A-9D4C6FF30A8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21" name="Дата 20"/>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10" name="Нижний колонтитул 9"/>
          <p:cNvSpPr>
            <a:spLocks noGrp="1"/>
          </p:cNvSpPr>
          <p:nvPr>
            <p:ph type="ftr" sz="quarter" idx="11"/>
          </p:nvPr>
        </p:nvSpPr>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sp>
        <p:nvSpPr>
          <p:cNvPr id="10" name="Дата 9"/>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08FCD51D-059B-2147-932A-9D4C6FF30A81}" type="slidenum">
              <a:rPr lang="ru-RU" smtClean="0"/>
              <a:pPr/>
              <a:t>‹#›</a:t>
            </a:fld>
            <a:endParaRPr lang="ru-RU"/>
          </a:p>
        </p:txBody>
      </p:sp>
      <p:sp>
        <p:nvSpPr>
          <p:cNvPr id="11" name="Прямая соединительная линия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12" name="Дата 11"/>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Дата 24"/>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Рисунок с подписью">
    <p:spTree>
      <p:nvGrpSpPr>
        <p:cNvPr id="1" name=""/>
        <p:cNvGrpSpPr/>
        <p:nvPr/>
      </p:nvGrpSpPr>
      <p:grpSpPr>
        <a:xfrm>
          <a:off x="0" y="0"/>
          <a:ext cx="0" cy="0"/>
          <a:chOff x="0" y="0"/>
          <a:chExt cx="0" cy="0"/>
        </a:xfrm>
      </p:grpSpPr>
      <p:sp>
        <p:nvSpPr>
          <p:cNvPr id="7" name="Дата 6"/>
          <p:cNvSpPr>
            <a:spLocks noGrp="1"/>
          </p:cNvSpPr>
          <p:nvPr>
            <p:ph type="dt" sz="half" idx="10"/>
          </p:nvPr>
        </p:nvSpPr>
        <p:spPr/>
        <p:txBody>
          <a:bodyPr/>
          <a:lstStyle/>
          <a:p>
            <a:fld id="{905C7C29-1F75-3749-9778-0E90C09842F8}" type="datetimeFigureOut">
              <a:rPr lang="ru-RU" smtClean="0"/>
              <a:pPr/>
              <a:t>02.11.2018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11000"/>
          </a:schemeClr>
        </a:solid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97675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Дата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905C7C29-1F75-3749-9778-0E90C09842F8}" type="datetimeFigureOut">
              <a:rPr lang="ru-RU" smtClean="0"/>
              <a:pPr/>
              <a:t>02.11.2018</a:t>
            </a:fld>
            <a:endParaRPr lang="ru-RU"/>
          </a:p>
        </p:txBody>
      </p:sp>
      <p:sp>
        <p:nvSpPr>
          <p:cNvPr id="28" name="Нижний колонтитул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8FCD51D-059B-2147-932A-9D4C6FF30A81}" type="slidenum">
              <a:rPr lang="ru-RU" smtClean="0"/>
              <a:pPr/>
              <a:t>‹#›</a:t>
            </a:fld>
            <a:endParaRPr lang="ru-RU"/>
          </a:p>
        </p:txBody>
      </p:sp>
      <p:sp>
        <p:nvSpPr>
          <p:cNvPr id="9" name="Прямая соединительная линия 8"/>
          <p:cNvSpPr>
            <a:spLocks noChangeShapeType="1"/>
          </p:cNvSpPr>
          <p:nvPr/>
        </p:nvSpPr>
        <p:spPr bwMode="auto">
          <a:xfrm>
            <a:off x="685800" y="96851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457200" y="916781"/>
            <a:ext cx="12649200" cy="0"/>
          </a:xfrm>
          <a:prstGeom prst="line">
            <a:avLst/>
          </a:prstGeom>
          <a:noFill/>
          <a:ln w="38100" cap="flat" cmpd="sng" algn="ctr">
            <a:gradFill flip="none" rotWithShape="1">
              <a:gsLst>
                <a:gs pos="1500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nvGrpSpPr>
          <p:cNvPr id="22" name="Группа 21"/>
          <p:cNvGrpSpPr/>
          <p:nvPr userDrawn="1"/>
        </p:nvGrpSpPr>
        <p:grpSpPr>
          <a:xfrm>
            <a:off x="1" y="0"/>
            <a:ext cx="1247774" cy="1209678"/>
            <a:chOff x="1" y="0"/>
            <a:chExt cx="1247774" cy="1209678"/>
          </a:xfrm>
        </p:grpSpPr>
        <p:sp>
          <p:nvSpPr>
            <p:cNvPr id="18" name="Прямоугольный треугольник 17"/>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ый треугольник 20"/>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3" name="Группа 22"/>
          <p:cNvGrpSpPr/>
          <p:nvPr userDrawn="1"/>
        </p:nvGrpSpPr>
        <p:grpSpPr>
          <a:xfrm rot="10800000">
            <a:off x="10944226" y="5648322"/>
            <a:ext cx="1247774" cy="1209678"/>
            <a:chOff x="1" y="0"/>
            <a:chExt cx="1247774" cy="1209678"/>
          </a:xfrm>
        </p:grpSpPr>
        <p:sp>
          <p:nvSpPr>
            <p:cNvPr id="35" name="Прямоугольный треугольник 34"/>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ый треугольник 35"/>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rgbClr val="7030A0"/>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descr="Z:\коллаж\6.jpg"/>
          <p:cNvPicPr>
            <a:picLocks noChangeAspect="1" noChangeArrowheads="1"/>
          </p:cNvPicPr>
          <p:nvPr/>
        </p:nvPicPr>
        <p:blipFill>
          <a:blip r:embed="rId3" cstate="print"/>
          <a:srcRect/>
          <a:stretch>
            <a:fillRect/>
          </a:stretch>
        </p:blipFill>
        <p:spPr bwMode="auto">
          <a:xfrm>
            <a:off x="4739449" y="1108459"/>
            <a:ext cx="1732929" cy="2320541"/>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idx="4294967295"/>
          </p:nvPr>
        </p:nvSpPr>
        <p:spPr>
          <a:xfrm>
            <a:off x="734511" y="241161"/>
            <a:ext cx="11505772" cy="76678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algn="ctr">
              <a:defRPr/>
            </a:pPr>
            <a:r>
              <a:rPr lang="ru-RU" altLang="ru-RU" sz="3300" b="1" spc="100" dirty="0" smtClean="0">
                <a:solidFill>
                  <a:srgbClr val="489296"/>
                </a:solidFill>
              </a:rPr>
              <a:t>Пособия для чтения и подготовки к экзаменам</a:t>
            </a:r>
            <a:endParaRPr lang="ru-RU" altLang="ru-RU" sz="3300" b="1" spc="100" dirty="0">
              <a:solidFill>
                <a:srgbClr val="489296"/>
              </a:solidFill>
            </a:endParaRPr>
          </a:p>
        </p:txBody>
      </p:sp>
      <p:pic>
        <p:nvPicPr>
          <p:cNvPr id="30" name="Picture 4" descr="Z:\коллаж\1.jpg"/>
          <p:cNvPicPr>
            <a:picLocks noChangeAspect="1" noChangeArrowheads="1"/>
          </p:cNvPicPr>
          <p:nvPr/>
        </p:nvPicPr>
        <p:blipFill>
          <a:blip r:embed="rId4" cstate="print"/>
          <a:srcRect/>
          <a:stretch>
            <a:fillRect/>
          </a:stretch>
        </p:blipFill>
        <p:spPr bwMode="auto">
          <a:xfrm>
            <a:off x="8037180" y="1115916"/>
            <a:ext cx="1732614" cy="2313084"/>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7" descr="Z:\коллаж\4.jpg"/>
          <p:cNvPicPr>
            <a:picLocks noChangeAspect="1" noChangeArrowheads="1"/>
          </p:cNvPicPr>
          <p:nvPr/>
        </p:nvPicPr>
        <p:blipFill>
          <a:blip r:embed="rId5" cstate="print"/>
          <a:srcRect/>
          <a:stretch>
            <a:fillRect/>
          </a:stretch>
        </p:blipFill>
        <p:spPr bwMode="auto">
          <a:xfrm>
            <a:off x="1040049" y="1115916"/>
            <a:ext cx="1830477" cy="2451199"/>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Z:\коллаж\2.jpg"/>
          <p:cNvPicPr>
            <a:picLocks noChangeAspect="1" noChangeArrowheads="1"/>
          </p:cNvPicPr>
          <p:nvPr/>
        </p:nvPicPr>
        <p:blipFill>
          <a:blip r:embed="rId6" cstate="print"/>
          <a:srcRect/>
          <a:stretch>
            <a:fillRect/>
          </a:stretch>
        </p:blipFill>
        <p:spPr bwMode="auto">
          <a:xfrm>
            <a:off x="9045824" y="2555779"/>
            <a:ext cx="1755482" cy="231308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0" descr="Z:\коллаж\7.jpg"/>
          <p:cNvPicPr>
            <a:picLocks noChangeAspect="1" noChangeArrowheads="1"/>
          </p:cNvPicPr>
          <p:nvPr/>
        </p:nvPicPr>
        <p:blipFill>
          <a:blip r:embed="rId7" cstate="print"/>
          <a:srcRect/>
          <a:stretch>
            <a:fillRect/>
          </a:stretch>
        </p:blipFill>
        <p:spPr bwMode="auto">
          <a:xfrm>
            <a:off x="1955288" y="2554299"/>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1" descr="Z:\коллаж\8.jpg"/>
          <p:cNvPicPr>
            <a:picLocks noChangeAspect="1" noChangeArrowheads="1"/>
          </p:cNvPicPr>
          <p:nvPr/>
        </p:nvPicPr>
        <p:blipFill>
          <a:blip r:embed="rId8" cstate="print"/>
          <a:srcRect/>
          <a:stretch>
            <a:fillRect/>
          </a:stretch>
        </p:blipFill>
        <p:spPr bwMode="auto">
          <a:xfrm>
            <a:off x="734511" y="3994534"/>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12" descr="Z:\коллаж\9.jpg"/>
          <p:cNvPicPr>
            <a:picLocks noChangeAspect="1" noChangeArrowheads="1"/>
          </p:cNvPicPr>
          <p:nvPr/>
        </p:nvPicPr>
        <p:blipFill>
          <a:blip r:embed="rId9" cstate="print"/>
          <a:srcRect/>
          <a:stretch>
            <a:fillRect/>
          </a:stretch>
        </p:blipFill>
        <p:spPr bwMode="auto">
          <a:xfrm>
            <a:off x="5589200" y="2834263"/>
            <a:ext cx="1766356" cy="2320542"/>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Рисунок 11" descr="Poems_2-COVER-N.jpg"/>
          <p:cNvPicPr>
            <a:picLocks noChangeAspect="1"/>
          </p:cNvPicPr>
          <p:nvPr/>
        </p:nvPicPr>
        <p:blipFill>
          <a:blip r:embed="rId10"/>
          <a:srcRect l="50000"/>
          <a:stretch>
            <a:fillRect/>
          </a:stretch>
        </p:blipFill>
        <p:spPr>
          <a:xfrm>
            <a:off x="10069405" y="4132647"/>
            <a:ext cx="1732929" cy="2383924"/>
          </a:xfrm>
          <a:prstGeom prst="rect">
            <a:avLst/>
          </a:prstGeom>
        </p:spPr>
      </p:pic>
      <p:pic>
        <p:nvPicPr>
          <p:cNvPr id="4104" name="Picture 8" descr="Z:\коллаж\5.jpg"/>
          <p:cNvPicPr>
            <a:picLocks noChangeAspect="1" noChangeArrowheads="1"/>
          </p:cNvPicPr>
          <p:nvPr/>
        </p:nvPicPr>
        <p:blipFill>
          <a:blip r:embed="rId11" cstate="print"/>
          <a:srcRect/>
          <a:stretch>
            <a:fillRect/>
          </a:stretch>
        </p:blipFill>
        <p:spPr bwMode="auto">
          <a:xfrm>
            <a:off x="3324152" y="3994534"/>
            <a:ext cx="185423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descr="Z:\коллаж\3.jpg"/>
          <p:cNvPicPr>
            <a:picLocks noChangeAspect="1" noChangeArrowheads="1"/>
          </p:cNvPicPr>
          <p:nvPr/>
        </p:nvPicPr>
        <p:blipFill>
          <a:blip r:embed="rId12" cstate="print"/>
          <a:srcRect/>
          <a:stretch>
            <a:fillRect/>
          </a:stretch>
        </p:blipFill>
        <p:spPr bwMode="auto">
          <a:xfrm>
            <a:off x="6798184" y="3994533"/>
            <a:ext cx="1832850"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9617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414069"/>
            <a:ext cx="9612747" cy="5262979"/>
          </a:xfrm>
          <a:prstGeom prst="rect">
            <a:avLst/>
          </a:prstGeom>
        </p:spPr>
        <p:txBody>
          <a:bodyPr wrap="square">
            <a:spAutoFit/>
          </a:bodyPr>
          <a:lstStyle/>
          <a:p>
            <a:pPr algn="r"/>
            <a:r>
              <a:rPr lang="ru-RU" sz="2800" b="1" spc="100" dirty="0" smtClean="0">
                <a:solidFill>
                  <a:srgbClr val="489296"/>
                </a:solidFill>
                <a:latin typeface="+mj-lt"/>
                <a:ea typeface="Arial Unicode MS" panose="020B0604020202020204" pitchFamily="34" charset="-128"/>
                <a:cs typeface="Arial Unicode MS" panose="020B0604020202020204" pitchFamily="34" charset="-128"/>
              </a:rPr>
              <a:t>ГИПОТЕЗА  КОНТРОЛЕРА  (РЕДАКТОРА)</a:t>
            </a:r>
          </a:p>
          <a:p>
            <a:endParaRPr lang="ru-RU" dirty="0" smtClean="0">
              <a:solidFill>
                <a:srgbClr val="262626"/>
              </a:solidFill>
              <a:latin typeface="Source Sans Pro Italic" charset="0"/>
            </a:endParaRPr>
          </a:p>
          <a:p>
            <a:pPr>
              <a:spcBef>
                <a:spcPts val="1200"/>
              </a:spcBef>
            </a:pPr>
            <a:r>
              <a:rPr lang="ru-RU" sz="2800" dirty="0" smtClean="0">
                <a:solidFill>
                  <a:srgbClr val="262626"/>
                </a:solidFill>
                <a:latin typeface="Source Sans Pro Italic" charset="0"/>
              </a:rPr>
              <a:t>Эта </a:t>
            </a:r>
            <a:r>
              <a:rPr lang="ru-RU" sz="2800" dirty="0">
                <a:solidFill>
                  <a:srgbClr val="262626"/>
                </a:solidFill>
                <a:latin typeface="Source Sans Pro Italic" charset="0"/>
              </a:rPr>
              <a:t>гипотеза рассказывает о взаимодействии усвоения и изучения. М</a:t>
            </a:r>
            <a:r>
              <a:rPr lang="ru-RU" sz="2800" dirty="0" smtClean="0">
                <a:solidFill>
                  <a:srgbClr val="262626"/>
                </a:solidFill>
                <a:latin typeface="Source Sans Pro Italic" charset="0"/>
              </a:rPr>
              <a:t>ы </a:t>
            </a:r>
            <a:r>
              <a:rPr lang="ru-RU" sz="2800" dirty="0">
                <a:solidFill>
                  <a:srgbClr val="262626"/>
                </a:solidFill>
                <a:latin typeface="Source Sans Pro Italic" charset="0"/>
              </a:rPr>
              <a:t>начинаем говорить и писать на изучаемом языке благодаря именно усвоению. </a:t>
            </a:r>
            <a:endParaRPr lang="ru-RU" sz="2800" dirty="0" smtClean="0">
              <a:solidFill>
                <a:srgbClr val="262626"/>
              </a:solidFill>
              <a:latin typeface="Source Sans Pro Italic" charset="0"/>
            </a:endParaRPr>
          </a:p>
          <a:p>
            <a:r>
              <a:rPr lang="ru-RU" sz="2800" dirty="0" smtClean="0">
                <a:solidFill>
                  <a:srgbClr val="262626"/>
                </a:solidFill>
                <a:latin typeface="Source Sans Pro Italic" charset="0"/>
              </a:rPr>
              <a:t>Для </a:t>
            </a:r>
            <a:r>
              <a:rPr lang="ru-RU" sz="2800" dirty="0">
                <a:solidFill>
                  <a:srgbClr val="262626"/>
                </a:solidFill>
                <a:latin typeface="Source Sans Pro Italic" charset="0"/>
              </a:rPr>
              <a:t>чего нужно изучение? Изучение инициирует появление «внутреннего редактора», который контролирует грамотность нашей речи. То есть благодаря изучению грамматических правил и выполнению упражнений мы учимся не просто изъясняться по-английски, а грамотно формулировать предложения</a:t>
            </a:r>
            <a:r>
              <a:rPr lang="ru-RU" sz="2800" dirty="0" smtClean="0">
                <a:solidFill>
                  <a:srgbClr val="262626"/>
                </a:solidFill>
                <a:latin typeface="Source Sans Pro Italic" charset="0"/>
              </a:rPr>
              <a:t>.</a:t>
            </a:r>
            <a:endParaRPr lang="ru-RU" sz="2800" dirty="0">
              <a:solidFill>
                <a:srgbClr val="262626"/>
              </a:solidFill>
              <a:latin typeface="Source Sans Pro Italic" charset="0"/>
            </a:endParaRPr>
          </a:p>
        </p:txBody>
      </p:sp>
    </p:spTree>
    <p:extLst>
      <p:ext uri="{BB962C8B-B14F-4D97-AF65-F5344CB8AC3E}">
        <p14:creationId xmlns:p14="http://schemas.microsoft.com/office/powerpoint/2010/main" val="1448182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431323"/>
            <a:ext cx="9535109" cy="5819542"/>
          </a:xfrm>
          <a:prstGeom prst="rect">
            <a:avLst/>
          </a:prstGeom>
        </p:spPr>
        <p:txBody>
          <a:bodyPr wrap="square">
            <a:spAutoFit/>
          </a:bodyPr>
          <a:lstStyle/>
          <a:p>
            <a:pPr algn="r">
              <a:lnSpc>
                <a:spcPts val="3450"/>
              </a:lnSpc>
              <a:spcBef>
                <a:spcPts val="3735"/>
              </a:spcBef>
              <a:spcAft>
                <a:spcPts val="1870"/>
              </a:spcAft>
            </a:pPr>
            <a:r>
              <a:rPr lang="ru-RU" sz="2800" b="1" spc="100" dirty="0" smtClean="0">
                <a:solidFill>
                  <a:srgbClr val="489296"/>
                </a:solidFill>
                <a:latin typeface="+mj-lt"/>
                <a:ea typeface="Times New Roman" charset="0"/>
                <a:cs typeface="Times New Roman" charset="0"/>
              </a:rPr>
              <a:t>ГИПОТЕЗА ЭМОЦИОНАЛЬНОГО ФИЛЬТРА</a:t>
            </a:r>
            <a:endParaRPr lang="ru-RU" sz="2800" spc="100" dirty="0" smtClean="0">
              <a:solidFill>
                <a:srgbClr val="489296"/>
              </a:solidFill>
              <a:latin typeface="+mj-lt"/>
              <a:ea typeface="Calibri" charset="0"/>
              <a:cs typeface="Times New Roman" charset="0"/>
            </a:endParaRPr>
          </a:p>
          <a:p>
            <a:pPr>
              <a:spcBef>
                <a:spcPts val="1200"/>
              </a:spcBef>
              <a:spcAft>
                <a:spcPts val="2250"/>
              </a:spcAft>
            </a:pPr>
            <a:r>
              <a:rPr lang="ru-RU" sz="2800" dirty="0" smtClean="0">
                <a:solidFill>
                  <a:srgbClr val="262626"/>
                </a:solidFill>
                <a:latin typeface="Helvetica" charset="0"/>
                <a:ea typeface="Calibri" charset="0"/>
                <a:cs typeface="Times New Roman" charset="0"/>
              </a:rPr>
              <a:t>Эмоциональный </a:t>
            </a:r>
            <a:r>
              <a:rPr lang="ru-RU" sz="2800" dirty="0">
                <a:solidFill>
                  <a:srgbClr val="262626"/>
                </a:solidFill>
                <a:latin typeface="Helvetica" charset="0"/>
                <a:ea typeface="Calibri" charset="0"/>
                <a:cs typeface="Times New Roman" charset="0"/>
              </a:rPr>
              <a:t>фильтр — это своеобразный экран, который препятствует усвоению и изучению языка. </a:t>
            </a:r>
            <a:r>
              <a:rPr lang="ru-RU" sz="2800" dirty="0" smtClean="0">
                <a:solidFill>
                  <a:srgbClr val="262626"/>
                </a:solidFill>
                <a:latin typeface="Helvetica" charset="0"/>
                <a:ea typeface="Calibri" charset="0"/>
                <a:cs typeface="Times New Roman" charset="0"/>
              </a:rPr>
              <a:t/>
            </a:r>
            <a:br>
              <a:rPr lang="ru-RU" sz="2800" dirty="0" smtClean="0">
                <a:solidFill>
                  <a:srgbClr val="262626"/>
                </a:solidFill>
                <a:latin typeface="Helvetica" charset="0"/>
                <a:ea typeface="Calibri" charset="0"/>
                <a:cs typeface="Times New Roman" charset="0"/>
              </a:rPr>
            </a:br>
            <a:r>
              <a:rPr lang="ru-RU" sz="2800" dirty="0" smtClean="0">
                <a:solidFill>
                  <a:srgbClr val="262626"/>
                </a:solidFill>
                <a:latin typeface="Helvetica" charset="0"/>
                <a:ea typeface="Calibri" charset="0"/>
                <a:cs typeface="Times New Roman" charset="0"/>
              </a:rPr>
              <a:t>При </a:t>
            </a:r>
            <a:r>
              <a:rPr lang="ru-RU" sz="2800" dirty="0">
                <a:solidFill>
                  <a:srgbClr val="262626"/>
                </a:solidFill>
                <a:latin typeface="Helvetica" charset="0"/>
                <a:ea typeface="Calibri" charset="0"/>
                <a:cs typeface="Times New Roman" charset="0"/>
              </a:rPr>
              <a:t>этом в большей степени этот экран вредит именно естественному усвоению. Эмоциональный фильтр появляется у человека, испытывающего негативные эмоции: страх, злость, раздражение, грусть и т. п. Согласно гипотезе, экран не позволяет знаниям достигнуть той части мозга, которая отвечает за естественное усвоение материала. Появлению эмоционального фильтра способствует стресс, отсутствие мотивации, неуверенность в себе и т. д.</a:t>
            </a:r>
            <a:endParaRPr lang="ru-RU" sz="2800" dirty="0">
              <a:effectLst/>
              <a:latin typeface="Calibri" charset="0"/>
              <a:ea typeface="Calibri" charset="0"/>
              <a:cs typeface="Times New Roman" charset="0"/>
            </a:endParaRPr>
          </a:p>
        </p:txBody>
      </p:sp>
    </p:spTree>
    <p:extLst>
      <p:ext uri="{BB962C8B-B14F-4D97-AF65-F5344CB8AC3E}">
        <p14:creationId xmlns:p14="http://schemas.microsoft.com/office/powerpoint/2010/main" val="2385228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00000" y="1138687"/>
            <a:ext cx="8888128" cy="5293757"/>
          </a:xfrm>
          <a:prstGeom prst="rect">
            <a:avLst/>
          </a:prstGeom>
          <a:noFill/>
        </p:spPr>
        <p:txBody>
          <a:bodyPr wrap="square" rtlCol="0">
            <a:spAutoFit/>
          </a:bodyPr>
          <a:lstStyle/>
          <a:p>
            <a:pPr marL="514350" indent="-514350">
              <a:buFont typeface="+mj-lt"/>
              <a:buAutoNum type="arabicPeriod"/>
            </a:pPr>
            <a:r>
              <a:rPr lang="ru-RU" sz="2800" dirty="0" smtClean="0"/>
              <a:t>Как называет свой подход Стивен Крашен?</a:t>
            </a:r>
          </a:p>
          <a:p>
            <a:pPr marL="514350" indent="-514350">
              <a:spcBef>
                <a:spcPts val="600"/>
              </a:spcBef>
              <a:buFont typeface="+mj-lt"/>
              <a:buAutoNum type="arabicPeriod"/>
            </a:pPr>
            <a:r>
              <a:rPr lang="ru-RU" sz="2800" dirty="0" smtClean="0"/>
              <a:t>Какие доказательства его эффективности он приводит?</a:t>
            </a:r>
          </a:p>
          <a:p>
            <a:pPr marL="514350" indent="-514350">
              <a:spcBef>
                <a:spcPts val="600"/>
              </a:spcBef>
              <a:buFont typeface="+mj-lt"/>
              <a:buAutoNum type="arabicPeriod"/>
            </a:pPr>
            <a:r>
              <a:rPr lang="ru-RU" sz="2800" dirty="0" smtClean="0"/>
              <a:t>Какие доказательства неэффективности остальных подходов он приводит?</a:t>
            </a:r>
          </a:p>
          <a:p>
            <a:pPr marL="514350" indent="-514350">
              <a:spcBef>
                <a:spcPts val="600"/>
              </a:spcBef>
              <a:buFont typeface="+mj-lt"/>
              <a:buAutoNum type="arabicPeriod"/>
            </a:pPr>
            <a:r>
              <a:rPr lang="ru-RU" sz="2800" dirty="0" smtClean="0"/>
              <a:t>Что является основным способом обучения согласно </a:t>
            </a:r>
            <a:r>
              <a:rPr lang="ru-RU" sz="2800" dirty="0" err="1" smtClean="0"/>
              <a:t>Крашену</a:t>
            </a:r>
            <a:r>
              <a:rPr lang="ru-RU" sz="2800" dirty="0" smtClean="0"/>
              <a:t>?</a:t>
            </a:r>
          </a:p>
          <a:p>
            <a:pPr marL="514350" indent="-514350">
              <a:spcBef>
                <a:spcPts val="600"/>
              </a:spcBef>
              <a:buFont typeface="+mj-lt"/>
              <a:buAutoNum type="arabicPeriod"/>
            </a:pPr>
            <a:r>
              <a:rPr lang="ru-RU" sz="2800" dirty="0" smtClean="0"/>
              <a:t>Какими видами обучения можно пренебречь?</a:t>
            </a:r>
          </a:p>
          <a:p>
            <a:pPr marL="514350" indent="-514350">
              <a:spcBef>
                <a:spcPts val="600"/>
              </a:spcBef>
              <a:buFont typeface="+mj-lt"/>
              <a:buAutoNum type="arabicPeriod"/>
            </a:pPr>
            <a:r>
              <a:rPr lang="ru-RU" sz="2800" dirty="0" smtClean="0"/>
              <a:t>Согласны ли вы с Крашеном?  В чем согласны? В чем не согласны? </a:t>
            </a:r>
          </a:p>
          <a:p>
            <a:pPr>
              <a:spcBef>
                <a:spcPts val="600"/>
              </a:spcBef>
            </a:pPr>
            <a:r>
              <a:rPr lang="ru-RU" sz="2800" i="1" dirty="0" smtClean="0"/>
              <a:t>Приведите свои аргументы.</a:t>
            </a:r>
            <a:endParaRPr lang="ru-RU" sz="2800" i="1" dirty="0"/>
          </a:p>
        </p:txBody>
      </p:sp>
    </p:spTree>
    <p:extLst>
      <p:ext uri="{BB962C8B-B14F-4D97-AF65-F5344CB8AC3E}">
        <p14:creationId xmlns:p14="http://schemas.microsoft.com/office/powerpoint/2010/main" val="1711941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55452" y="6086738"/>
            <a:ext cx="5738382" cy="369332"/>
          </a:xfrm>
          <a:prstGeom prst="rect">
            <a:avLst/>
          </a:prstGeom>
        </p:spPr>
        <p:txBody>
          <a:bodyPr wrap="square">
            <a:spAutoFit/>
          </a:bodyPr>
          <a:lstStyle/>
          <a:p>
            <a:r>
              <a:rPr lang="ru-RU" dirty="0"/>
              <a:t>https://www.youtube.com/watch?v=NiTsduRreug</a:t>
            </a:r>
          </a:p>
        </p:txBody>
      </p:sp>
      <p:pic>
        <p:nvPicPr>
          <p:cNvPr id="1026" name="Picture 2"/>
          <p:cNvPicPr>
            <a:picLocks noChangeAspect="1" noChangeArrowheads="1"/>
          </p:cNvPicPr>
          <p:nvPr/>
        </p:nvPicPr>
        <p:blipFill>
          <a:blip r:embed="rId2"/>
          <a:srcRect l="6496" t="12913" r="54724" b="28661"/>
          <a:stretch>
            <a:fillRect/>
          </a:stretch>
        </p:blipFill>
        <p:spPr bwMode="auto">
          <a:xfrm>
            <a:off x="3155452" y="561414"/>
            <a:ext cx="5738382" cy="5404494"/>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0047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1043796"/>
            <a:ext cx="8499940" cy="4632037"/>
          </a:xfrm>
          <a:prstGeom prst="rect">
            <a:avLst/>
          </a:prstGeom>
        </p:spPr>
        <p:txBody>
          <a:bodyPr wrap="square">
            <a:spAutoFit/>
          </a:bodyPr>
          <a:lstStyle/>
          <a:p>
            <a:pPr>
              <a:spcAft>
                <a:spcPts val="1800"/>
              </a:spcAft>
            </a:pPr>
            <a:r>
              <a:rPr lang="en-US" sz="2800" spc="30" dirty="0" smtClean="0">
                <a:solidFill>
                  <a:srgbClr val="181817"/>
                </a:solidFill>
                <a:latin typeface="Arial" charset="0"/>
                <a:ea typeface="Calibri" charset="0"/>
                <a:cs typeface="Times New Roman" charset="0"/>
              </a:rPr>
              <a:t>Traditionally</a:t>
            </a:r>
            <a:r>
              <a:rPr lang="en-US" sz="2800" spc="30" dirty="0">
                <a:solidFill>
                  <a:srgbClr val="181817"/>
                </a:solidFill>
                <a:latin typeface="Arial" charset="0"/>
                <a:ea typeface="Calibri" charset="0"/>
                <a:cs typeface="Times New Roman" charset="0"/>
              </a:rPr>
              <a:t>, in language teaching we recognize this fact in the distinction between active and passive language knowledge, particularly in relation to vocabulary learning, where it is normally assumed that </a:t>
            </a:r>
            <a:r>
              <a:rPr lang="en-US" sz="2800" spc="30" dirty="0" smtClean="0">
                <a:solidFill>
                  <a:srgbClr val="181817"/>
                </a:solidFill>
                <a:latin typeface="Arial" charset="0"/>
                <a:ea typeface="Calibri" charset="0"/>
                <a:cs typeface="Times New Roman" charset="0"/>
              </a:rPr>
              <a:t>learners will acquire  more words than they need for active usage.</a:t>
            </a:r>
          </a:p>
          <a:p>
            <a:pPr>
              <a:spcAft>
                <a:spcPts val="1800"/>
              </a:spcAft>
            </a:pPr>
            <a:r>
              <a:rPr lang="en-US" sz="2800" spc="30" dirty="0">
                <a:solidFill>
                  <a:srgbClr val="181817"/>
                </a:solidFill>
                <a:latin typeface="Arial" charset="0"/>
                <a:ea typeface="Calibri" charset="0"/>
                <a:cs typeface="Times New Roman" charset="0"/>
              </a:rPr>
              <a:t>I</a:t>
            </a:r>
            <a:r>
              <a:rPr lang="en-US" sz="2800" spc="30" dirty="0" smtClean="0">
                <a:solidFill>
                  <a:srgbClr val="181817"/>
                </a:solidFill>
                <a:latin typeface="Arial" charset="0"/>
                <a:ea typeface="Calibri" charset="0"/>
                <a:cs typeface="Times New Roman" charset="0"/>
              </a:rPr>
              <a:t>n </a:t>
            </a:r>
            <a:r>
              <a:rPr lang="en-US" sz="2800" spc="30" dirty="0">
                <a:solidFill>
                  <a:srgbClr val="181817"/>
                </a:solidFill>
                <a:latin typeface="Arial" charset="0"/>
                <a:ea typeface="Calibri" charset="0"/>
                <a:cs typeface="Times New Roman" charset="0"/>
              </a:rPr>
              <a:t>second-language learning, new items first become part of learners’ receptive competence before becoming part of their productive competence.</a:t>
            </a:r>
            <a:endParaRPr lang="ru-RU" sz="2800" dirty="0">
              <a:effectLst/>
              <a:latin typeface="Calibri" charset="0"/>
              <a:ea typeface="Calibri" charset="0"/>
              <a:cs typeface="Times New Roman" charset="0"/>
            </a:endParaRPr>
          </a:p>
        </p:txBody>
      </p:sp>
    </p:spTree>
    <p:extLst>
      <p:ext uri="{BB962C8B-B14F-4D97-AF65-F5344CB8AC3E}">
        <p14:creationId xmlns:p14="http://schemas.microsoft.com/office/powerpoint/2010/main" val="1611091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1189856"/>
            <a:ext cx="7663992" cy="5432256"/>
          </a:xfrm>
          <a:prstGeom prst="rect">
            <a:avLst/>
          </a:prstGeom>
        </p:spPr>
        <p:txBody>
          <a:bodyPr wrap="square">
            <a:spAutoFit/>
          </a:bodyPr>
          <a:lstStyle/>
          <a:p>
            <a:pPr marL="342900" indent="-342900">
              <a:buClr>
                <a:srgbClr val="489296"/>
              </a:buClr>
              <a:buSzPct val="100000"/>
              <a:buFont typeface="Wingdings" pitchFamily="2" charset="2"/>
              <a:buChar char="Ø"/>
              <a:tabLst>
                <a:tab pos="457200" algn="l"/>
              </a:tabLst>
            </a:pPr>
            <a:r>
              <a:rPr lang="en-US" sz="2400" spc="30" dirty="0" smtClean="0">
                <a:solidFill>
                  <a:srgbClr val="181817"/>
                </a:solidFill>
                <a:latin typeface="Arial" charset="0"/>
                <a:ea typeface="Calibri" charset="0"/>
                <a:cs typeface="Times New Roman" charset="0"/>
              </a:rPr>
              <a:t>Recent </a:t>
            </a:r>
            <a:r>
              <a:rPr lang="en-US" sz="2400" spc="30" dirty="0">
                <a:solidFill>
                  <a:srgbClr val="181817"/>
                </a:solidFill>
                <a:latin typeface="Arial" charset="0"/>
                <a:ea typeface="Calibri" charset="0"/>
                <a:cs typeface="Times New Roman" charset="0"/>
              </a:rPr>
              <a:t>theories of second-language acquisition, however,  </a:t>
            </a:r>
            <a:r>
              <a:rPr lang="en-US" sz="2400" spc="30" dirty="0" smtClean="0">
                <a:solidFill>
                  <a:srgbClr val="181817"/>
                </a:solidFill>
                <a:latin typeface="Arial" charset="0"/>
                <a:ea typeface="Calibri" charset="0"/>
                <a:cs typeface="Times New Roman" charset="0"/>
              </a:rPr>
              <a:t>find little proof that </a:t>
            </a:r>
            <a:r>
              <a:rPr lang="en-US" sz="2400" spc="30" dirty="0">
                <a:solidFill>
                  <a:srgbClr val="181817"/>
                </a:solidFill>
                <a:latin typeface="Arial" charset="0"/>
                <a:ea typeface="Calibri" charset="0"/>
                <a:cs typeface="Times New Roman" charset="0"/>
              </a:rPr>
              <a:t>productive skills will arise naturally from comprehension skills. </a:t>
            </a:r>
            <a:endParaRPr lang="en-US" sz="2400" spc="30" dirty="0" smtClean="0">
              <a:solidFill>
                <a:srgbClr val="181817"/>
              </a:solidFill>
              <a:latin typeface="Arial" charset="0"/>
              <a:ea typeface="Calibri" charset="0"/>
              <a:cs typeface="Times New Roman" charset="0"/>
            </a:endParaRPr>
          </a:p>
          <a:p>
            <a:pPr marL="342900" lvl="0" indent="-342900">
              <a:spcBef>
                <a:spcPts val="600"/>
              </a:spcBef>
              <a:spcAft>
                <a:spcPts val="0"/>
              </a:spcAft>
              <a:buClr>
                <a:srgbClr val="489296"/>
              </a:buClr>
              <a:buSzPct val="100000"/>
              <a:buFont typeface="Wingdings" pitchFamily="2" charset="2"/>
              <a:buChar char="Ø"/>
              <a:tabLst>
                <a:tab pos="457200" algn="l"/>
              </a:tabLst>
            </a:pPr>
            <a:r>
              <a:rPr lang="en-US" sz="2400" spc="30" dirty="0">
                <a:solidFill>
                  <a:srgbClr val="181817"/>
                </a:solidFill>
                <a:latin typeface="Arial" charset="0"/>
                <a:ea typeface="Times New Roman" charset="0"/>
                <a:cs typeface="Times New Roman" charset="0"/>
              </a:rPr>
              <a:t>While learners’ receptive competence continues to develop, their productive competence remains relatively static.</a:t>
            </a:r>
            <a:endParaRPr lang="ru-RU" sz="2400" dirty="0">
              <a:latin typeface="Calibri" charset="0"/>
              <a:ea typeface="Calibri" charset="0"/>
              <a:cs typeface="Times New Roman" charset="0"/>
            </a:endParaRPr>
          </a:p>
          <a:p>
            <a:pPr marL="342900" lvl="0" indent="-342900">
              <a:spcBef>
                <a:spcPts val="600"/>
              </a:spcBef>
              <a:spcAft>
                <a:spcPts val="0"/>
              </a:spcAft>
              <a:buClr>
                <a:srgbClr val="489296"/>
              </a:buClr>
              <a:buSzPct val="100000"/>
              <a:buFont typeface="Wingdings" pitchFamily="2" charset="2"/>
              <a:buChar char="Ø"/>
              <a:tabLst>
                <a:tab pos="457200" algn="l"/>
              </a:tabLst>
            </a:pPr>
            <a:r>
              <a:rPr lang="en-US" sz="2400" spc="30" dirty="0">
                <a:solidFill>
                  <a:srgbClr val="181817"/>
                </a:solidFill>
                <a:latin typeface="Arial" charset="0"/>
                <a:ea typeface="Times New Roman" charset="0"/>
                <a:cs typeface="Times New Roman" charset="0"/>
              </a:rPr>
              <a:t>Language items that learners recognize and understand in the input they hear do not pass into their productive </a:t>
            </a:r>
            <a:r>
              <a:rPr lang="en-US" sz="2400" spc="30" dirty="0" smtClean="0">
                <a:solidFill>
                  <a:srgbClr val="181817"/>
                </a:solidFill>
                <a:latin typeface="Arial" charset="0"/>
                <a:ea typeface="Times New Roman" charset="0"/>
                <a:cs typeface="Times New Roman" charset="0"/>
              </a:rPr>
              <a:t>competence.</a:t>
            </a:r>
            <a:endParaRPr lang="ru-RU" sz="2400" dirty="0" smtClean="0">
              <a:latin typeface="Calibri" charset="0"/>
              <a:ea typeface="Calibri" charset="0"/>
              <a:cs typeface="Times New Roman" charset="0"/>
            </a:endParaRPr>
          </a:p>
          <a:p>
            <a:pPr marL="342900" indent="-342900">
              <a:spcBef>
                <a:spcPts val="600"/>
              </a:spcBef>
              <a:buClr>
                <a:srgbClr val="489296"/>
              </a:buClr>
              <a:buSzPct val="100000"/>
              <a:buFont typeface="Wingdings" pitchFamily="2" charset="2"/>
              <a:buChar char="Ø"/>
              <a:tabLst>
                <a:tab pos="457200" algn="l"/>
              </a:tabLst>
            </a:pPr>
            <a:r>
              <a:rPr lang="en-US" sz="2400" spc="30" dirty="0" smtClean="0">
                <a:solidFill>
                  <a:srgbClr val="181817"/>
                </a:solidFill>
                <a:latin typeface="Arial" charset="0"/>
                <a:ea typeface="Calibri" charset="0"/>
                <a:cs typeface="Times New Roman" charset="0"/>
              </a:rPr>
              <a:t>Two other factors are necessary if we want to reduce the gap between receptive and productive competence: </a:t>
            </a:r>
            <a:r>
              <a:rPr lang="en-US" sz="2400" i="1" spc="30" dirty="0" smtClean="0">
                <a:solidFill>
                  <a:srgbClr val="181817"/>
                </a:solidFill>
                <a:latin typeface="Arial" charset="0"/>
                <a:ea typeface="Calibri" charset="0"/>
                <a:cs typeface="Times New Roman" charset="0"/>
              </a:rPr>
              <a:t>noticing (</a:t>
            </a:r>
            <a:r>
              <a:rPr lang="en-US" sz="2400" dirty="0"/>
              <a:t>Richard </a:t>
            </a:r>
            <a:r>
              <a:rPr lang="en-US" sz="2400" dirty="0" smtClean="0"/>
              <a:t>Schmidt)</a:t>
            </a:r>
            <a:r>
              <a:rPr lang="en-US" sz="2400" spc="30" dirty="0" smtClean="0">
                <a:solidFill>
                  <a:srgbClr val="181817"/>
                </a:solidFill>
                <a:latin typeface="Arial" charset="0"/>
                <a:ea typeface="Calibri" charset="0"/>
                <a:cs typeface="Times New Roman" charset="0"/>
              </a:rPr>
              <a:t>, and </a:t>
            </a:r>
            <a:r>
              <a:rPr lang="en-US" sz="2400" i="1" spc="30" dirty="0" smtClean="0">
                <a:solidFill>
                  <a:srgbClr val="181817"/>
                </a:solidFill>
                <a:latin typeface="Arial" charset="0"/>
                <a:ea typeface="Calibri" charset="0"/>
                <a:cs typeface="Times New Roman" charset="0"/>
              </a:rPr>
              <a:t>focused output (Swain and </a:t>
            </a:r>
            <a:r>
              <a:rPr lang="en-US" sz="2400" i="1" spc="30" dirty="0" err="1" smtClean="0">
                <a:solidFill>
                  <a:srgbClr val="181817"/>
                </a:solidFill>
                <a:latin typeface="Arial" charset="0"/>
                <a:ea typeface="Calibri" charset="0"/>
                <a:cs typeface="Times New Roman" charset="0"/>
              </a:rPr>
              <a:t>Lapkin</a:t>
            </a:r>
            <a:r>
              <a:rPr lang="en-US" sz="2400" i="1" spc="30" dirty="0" smtClean="0">
                <a:solidFill>
                  <a:srgbClr val="181817"/>
                </a:solidFill>
                <a:latin typeface="Arial" charset="0"/>
                <a:ea typeface="Calibri" charset="0"/>
                <a:cs typeface="Times New Roman" charset="0"/>
              </a:rPr>
              <a:t>)</a:t>
            </a:r>
            <a:r>
              <a:rPr lang="en-US" sz="2400" spc="30" dirty="0" smtClean="0">
                <a:solidFill>
                  <a:srgbClr val="181817"/>
                </a:solidFill>
                <a:latin typeface="Arial" charset="0"/>
                <a:ea typeface="Calibri" charset="0"/>
                <a:cs typeface="Times New Roman" charset="0"/>
              </a:rPr>
              <a:t>.</a:t>
            </a:r>
            <a:endParaRPr lang="en-US" sz="2000" spc="30" dirty="0" smtClean="0">
              <a:solidFill>
                <a:srgbClr val="181817"/>
              </a:solidFill>
              <a:latin typeface="Arial" charset="0"/>
              <a:ea typeface="Times New Roman" charset="0"/>
              <a:cs typeface="Times New Roman" charset="0"/>
            </a:endParaRPr>
          </a:p>
          <a:p>
            <a:pPr marL="342900" lvl="0" indent="-342900">
              <a:spcAft>
                <a:spcPts val="0"/>
              </a:spcAft>
              <a:buSzPts val="1000"/>
              <a:buFont typeface="Symbol" charset="2"/>
              <a:buChar char=""/>
              <a:tabLst>
                <a:tab pos="457200" algn="l"/>
              </a:tabLst>
            </a:pPr>
            <a:endParaRPr lang="en-US" sz="2000" spc="30" dirty="0">
              <a:solidFill>
                <a:srgbClr val="181817"/>
              </a:solidFill>
              <a:latin typeface="Arial" charset="0"/>
              <a:ea typeface="Times New Roman" charset="0"/>
              <a:cs typeface="Times New Roman" charset="0"/>
            </a:endParaRPr>
          </a:p>
        </p:txBody>
      </p:sp>
      <p:sp>
        <p:nvSpPr>
          <p:cNvPr id="3" name="TextBox 2"/>
          <p:cNvSpPr txBox="1"/>
          <p:nvPr/>
        </p:nvSpPr>
        <p:spPr>
          <a:xfrm>
            <a:off x="1637774" y="353683"/>
            <a:ext cx="10162847" cy="523220"/>
          </a:xfrm>
          <a:prstGeom prst="rect">
            <a:avLst/>
          </a:prstGeom>
          <a:noFill/>
        </p:spPr>
        <p:txBody>
          <a:bodyPr wrap="none" rtlCol="0">
            <a:spAutoFit/>
          </a:bodyPr>
          <a:lstStyle/>
          <a:p>
            <a:r>
              <a:rPr lang="en-US" sz="2800" b="1" dirty="0" smtClean="0">
                <a:solidFill>
                  <a:srgbClr val="489296"/>
                </a:solidFill>
              </a:rPr>
              <a:t>MODERN CRITICS OF COMPREHENSIBLE INPUT THEORY</a:t>
            </a:r>
            <a:endParaRPr lang="ru-RU" sz="2800" b="1" dirty="0">
              <a:solidFill>
                <a:srgbClr val="489296"/>
              </a:solidFill>
            </a:endParaRPr>
          </a:p>
        </p:txBody>
      </p:sp>
    </p:spTree>
    <p:extLst>
      <p:ext uri="{BB962C8B-B14F-4D97-AF65-F5344CB8AC3E}">
        <p14:creationId xmlns:p14="http://schemas.microsoft.com/office/powerpoint/2010/main" val="1221105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800000" y="1061053"/>
            <a:ext cx="8871353" cy="6147837"/>
          </a:xfrm>
          <a:prstGeom prst="rect">
            <a:avLst/>
          </a:prstGeom>
        </p:spPr>
        <p:txBody>
          <a:bodyPr wrap="square">
            <a:spAutoFit/>
          </a:bodyPr>
          <a:lstStyle/>
          <a:p>
            <a:pPr marL="285750" indent="-285750">
              <a:buClr>
                <a:srgbClr val="489296"/>
              </a:buClr>
              <a:buFont typeface="Wingdings" pitchFamily="2" charset="2"/>
              <a:buChar char="Ø"/>
            </a:pPr>
            <a:r>
              <a:rPr lang="en-US" sz="2000" spc="30" dirty="0">
                <a:solidFill>
                  <a:srgbClr val="181817"/>
                </a:solidFill>
                <a:latin typeface="Arial" pitchFamily="34" charset="0"/>
                <a:ea typeface="Calibri" charset="0"/>
                <a:cs typeface="Arial" pitchFamily="34" charset="0"/>
              </a:rPr>
              <a:t>Richard Schmidt has drawn attention to the role of consciousness in language learning, and in </a:t>
            </a:r>
            <a:r>
              <a:rPr lang="en-US" sz="2000" spc="30" dirty="0" smtClean="0">
                <a:solidFill>
                  <a:srgbClr val="181817"/>
                </a:solidFill>
                <a:latin typeface="Arial" pitchFamily="34" charset="0"/>
                <a:ea typeface="Calibri" charset="0"/>
                <a:cs typeface="Arial" pitchFamily="34" charset="0"/>
              </a:rPr>
              <a:t>particular</a:t>
            </a:r>
            <a:r>
              <a:rPr lang="ru-RU" sz="2000" spc="30" dirty="0" smtClean="0">
                <a:solidFill>
                  <a:srgbClr val="181817"/>
                </a:solidFill>
                <a:latin typeface="Arial" pitchFamily="34" charset="0"/>
                <a:ea typeface="Calibri" charset="0"/>
                <a:cs typeface="Arial" pitchFamily="34" charset="0"/>
              </a:rPr>
              <a:t>,</a:t>
            </a:r>
            <a:r>
              <a:rPr lang="en-US" sz="2000" spc="30" dirty="0" smtClean="0">
                <a:solidFill>
                  <a:srgbClr val="181817"/>
                </a:solidFill>
                <a:latin typeface="Arial" pitchFamily="34" charset="0"/>
                <a:ea typeface="Calibri" charset="0"/>
                <a:cs typeface="Arial" pitchFamily="34" charset="0"/>
              </a:rPr>
              <a:t> </a:t>
            </a:r>
            <a:r>
              <a:rPr lang="en-US" sz="2000" spc="30" dirty="0">
                <a:solidFill>
                  <a:srgbClr val="181817"/>
                </a:solidFill>
                <a:latin typeface="Arial" pitchFamily="34" charset="0"/>
                <a:ea typeface="Calibri" charset="0"/>
                <a:cs typeface="Arial" pitchFamily="34" charset="0"/>
              </a:rPr>
              <a:t>to the role of noticing in learning. Schmidt </a:t>
            </a:r>
            <a:r>
              <a:rPr lang="en-US" sz="2000" spc="30" dirty="0" smtClean="0">
                <a:solidFill>
                  <a:srgbClr val="181817"/>
                </a:solidFill>
                <a:latin typeface="Arial" pitchFamily="34" charset="0"/>
                <a:ea typeface="Calibri" charset="0"/>
                <a:cs typeface="Arial" pitchFamily="34" charset="0"/>
              </a:rPr>
              <a:t>proposed </a:t>
            </a:r>
            <a:r>
              <a:rPr lang="en-US" sz="2000" spc="30" dirty="0">
                <a:solidFill>
                  <a:srgbClr val="181817"/>
                </a:solidFill>
                <a:latin typeface="Arial" pitchFamily="34" charset="0"/>
                <a:ea typeface="Calibri" charset="0"/>
                <a:cs typeface="Arial" pitchFamily="34" charset="0"/>
              </a:rPr>
              <a:t>that for learners to acquire new forms from </a:t>
            </a:r>
            <a:r>
              <a:rPr lang="en-US" sz="2000" spc="30" dirty="0" smtClean="0">
                <a:solidFill>
                  <a:srgbClr val="181817"/>
                </a:solidFill>
                <a:latin typeface="Arial" pitchFamily="34" charset="0"/>
                <a:ea typeface="Calibri" charset="0"/>
                <a:cs typeface="Arial" pitchFamily="34" charset="0"/>
              </a:rPr>
              <a:t>input, </a:t>
            </a:r>
            <a:r>
              <a:rPr lang="en-US" sz="2000" spc="30" dirty="0">
                <a:solidFill>
                  <a:srgbClr val="181817"/>
                </a:solidFill>
                <a:latin typeface="Arial" pitchFamily="34" charset="0"/>
                <a:ea typeface="Calibri" charset="0"/>
                <a:cs typeface="Arial" pitchFamily="34" charset="0"/>
              </a:rPr>
              <a:t>it is necessary for them to notice such forms in the input. </a:t>
            </a:r>
          </a:p>
          <a:p>
            <a:pPr marL="285750" indent="-285750">
              <a:spcBef>
                <a:spcPts val="300"/>
              </a:spcBef>
              <a:buClr>
                <a:srgbClr val="489296"/>
              </a:buClr>
              <a:buFont typeface="Wingdings" pitchFamily="2" charset="2"/>
              <a:buChar char="Ø"/>
            </a:pPr>
            <a:r>
              <a:rPr lang="en-US" sz="2000" spc="30" dirty="0" smtClean="0">
                <a:solidFill>
                  <a:srgbClr val="181817"/>
                </a:solidFill>
                <a:latin typeface="Arial" pitchFamily="34" charset="0"/>
                <a:ea typeface="Calibri" charset="0"/>
                <a:cs typeface="Arial" pitchFamily="34" charset="0"/>
              </a:rPr>
              <a:t>We </a:t>
            </a:r>
            <a:r>
              <a:rPr lang="en-US" sz="2000" spc="30" dirty="0">
                <a:solidFill>
                  <a:srgbClr val="181817"/>
                </a:solidFill>
                <a:latin typeface="Arial" pitchFamily="34" charset="0"/>
                <a:ea typeface="Calibri" charset="0"/>
                <a:cs typeface="Arial" pitchFamily="34" charset="0"/>
              </a:rPr>
              <a:t>won’t learn anything from input we hear and understand unless we notice something about the input. </a:t>
            </a:r>
            <a:r>
              <a:rPr lang="en-US" sz="2000" dirty="0">
                <a:latin typeface="Arial" pitchFamily="34" charset="0"/>
                <a:cs typeface="Arial" pitchFamily="34" charset="0"/>
              </a:rPr>
              <a:t>Schmidt (1990) </a:t>
            </a:r>
            <a:r>
              <a:rPr lang="en-US" sz="2000" dirty="0" smtClean="0">
                <a:latin typeface="Arial" pitchFamily="34" charset="0"/>
                <a:cs typeface="Arial" pitchFamily="34" charset="0"/>
              </a:rPr>
              <a:t> </a:t>
            </a:r>
            <a:r>
              <a:rPr lang="en-US" sz="2000" dirty="0">
                <a:latin typeface="Arial" pitchFamily="34" charset="0"/>
                <a:cs typeface="Arial" pitchFamily="34" charset="0"/>
              </a:rPr>
              <a:t>clarifies this point in distinguishing between input (what learners </a:t>
            </a:r>
            <a:r>
              <a:rPr lang="en-US" sz="2000" dirty="0" smtClean="0">
                <a:latin typeface="Arial" pitchFamily="34" charset="0"/>
                <a:cs typeface="Arial" pitchFamily="34" charset="0"/>
              </a:rPr>
              <a:t>hear or read) </a:t>
            </a:r>
            <a:r>
              <a:rPr lang="en-US" sz="2000" dirty="0">
                <a:latin typeface="Arial" pitchFamily="34" charset="0"/>
                <a:cs typeface="Arial" pitchFamily="34" charset="0"/>
              </a:rPr>
              <a:t>and intake (that part of the input that learners notice). Only intake can serve as the basis for language development. Schmidt lists the following features as likely to contribute to the extent to </a:t>
            </a:r>
            <a:r>
              <a:rPr lang="en-US" sz="2000" dirty="0" smtClean="0">
                <a:latin typeface="Arial" pitchFamily="34" charset="0"/>
                <a:cs typeface="Arial" pitchFamily="34" charset="0"/>
              </a:rPr>
              <a:t> </a:t>
            </a:r>
          </a:p>
          <a:p>
            <a:pPr marL="285750" indent="-285750">
              <a:spcBef>
                <a:spcPts val="300"/>
              </a:spcBef>
              <a:buClr>
                <a:srgbClr val="489296"/>
              </a:buClr>
              <a:buFont typeface="Wingdings" pitchFamily="2" charset="2"/>
              <a:buChar char="Ø"/>
            </a:pPr>
            <a:r>
              <a:rPr lang="en-US" sz="2000" dirty="0" smtClean="0">
                <a:latin typeface="Arial" pitchFamily="34" charset="0"/>
                <a:cs typeface="Arial" pitchFamily="34" charset="0"/>
              </a:rPr>
              <a:t>What helps learners  to notice </a:t>
            </a:r>
            <a:r>
              <a:rPr lang="en-US" sz="2000" dirty="0">
                <a:latin typeface="Arial" pitchFamily="34" charset="0"/>
                <a:cs typeface="Arial" pitchFamily="34" charset="0"/>
              </a:rPr>
              <a:t>features of input:</a:t>
            </a:r>
            <a:endParaRPr lang="ru-RU" sz="2000" dirty="0">
              <a:latin typeface="Arial" pitchFamily="34" charset="0"/>
              <a:cs typeface="Arial" pitchFamily="34" charset="0"/>
            </a:endParaRPr>
          </a:p>
          <a:p>
            <a:pPr marL="285750" lvl="0" indent="-285750">
              <a:spcBef>
                <a:spcPts val="300"/>
              </a:spcBef>
              <a:buClr>
                <a:srgbClr val="489296"/>
              </a:buClr>
              <a:buFont typeface="Wingdings" pitchFamily="2" charset="2"/>
              <a:buChar char="Ø"/>
            </a:pPr>
            <a:r>
              <a:rPr lang="ru-RU" sz="2000" dirty="0" err="1">
                <a:latin typeface="Arial" pitchFamily="34" charset="0"/>
                <a:cs typeface="Arial" pitchFamily="34" charset="0"/>
              </a:rPr>
              <a:t>Frequency</a:t>
            </a:r>
            <a:r>
              <a:rPr lang="ru-RU" sz="2000" dirty="0">
                <a:latin typeface="Arial" pitchFamily="34" charset="0"/>
                <a:cs typeface="Arial" pitchFamily="34" charset="0"/>
              </a:rPr>
              <a:t> </a:t>
            </a:r>
            <a:r>
              <a:rPr lang="ru-RU" sz="2000" dirty="0" err="1">
                <a:latin typeface="Arial" pitchFamily="34" charset="0"/>
                <a:cs typeface="Arial" pitchFamily="34" charset="0"/>
              </a:rPr>
              <a:t>of</a:t>
            </a:r>
            <a:r>
              <a:rPr lang="ru-RU" sz="2000" dirty="0">
                <a:latin typeface="Arial" pitchFamily="34" charset="0"/>
                <a:cs typeface="Arial" pitchFamily="34" charset="0"/>
              </a:rPr>
              <a:t> </a:t>
            </a:r>
            <a:r>
              <a:rPr lang="ru-RU" sz="2000" dirty="0" err="1">
                <a:latin typeface="Arial" pitchFamily="34" charset="0"/>
                <a:cs typeface="Arial" pitchFamily="34" charset="0"/>
              </a:rPr>
              <a:t>encounter</a:t>
            </a:r>
            <a:r>
              <a:rPr lang="ru-RU" sz="2000" dirty="0">
                <a:latin typeface="Arial" pitchFamily="34" charset="0"/>
                <a:cs typeface="Arial" pitchFamily="34" charset="0"/>
              </a:rPr>
              <a:t> </a:t>
            </a:r>
            <a:r>
              <a:rPr lang="ru-RU" sz="2000" dirty="0" err="1">
                <a:latin typeface="Arial" pitchFamily="34" charset="0"/>
                <a:cs typeface="Arial" pitchFamily="34" charset="0"/>
              </a:rPr>
              <a:t>with</a:t>
            </a:r>
            <a:r>
              <a:rPr lang="ru-RU" sz="2000" dirty="0">
                <a:latin typeface="Arial" pitchFamily="34" charset="0"/>
                <a:cs typeface="Arial" pitchFamily="34" charset="0"/>
              </a:rPr>
              <a:t> </a:t>
            </a:r>
            <a:r>
              <a:rPr lang="ru-RU" sz="2000" dirty="0" err="1">
                <a:latin typeface="Arial" pitchFamily="34" charset="0"/>
                <a:cs typeface="Arial" pitchFamily="34" charset="0"/>
              </a:rPr>
              <a:t>items</a:t>
            </a:r>
            <a:endParaRPr lang="ru-RU" sz="2000" dirty="0">
              <a:latin typeface="Arial" pitchFamily="34" charset="0"/>
              <a:cs typeface="Arial" pitchFamily="34" charset="0"/>
            </a:endParaRPr>
          </a:p>
          <a:p>
            <a:pPr marL="285750" lvl="0" indent="-285750">
              <a:spcBef>
                <a:spcPts val="300"/>
              </a:spcBef>
              <a:buClr>
                <a:srgbClr val="489296"/>
              </a:buClr>
              <a:buFont typeface="Wingdings" pitchFamily="2" charset="2"/>
              <a:buChar char="Ø"/>
            </a:pPr>
            <a:r>
              <a:rPr lang="ru-RU" sz="2000" dirty="0" err="1">
                <a:latin typeface="Arial" pitchFamily="34" charset="0"/>
                <a:cs typeface="Arial" pitchFamily="34" charset="0"/>
              </a:rPr>
              <a:t>Perceptual</a:t>
            </a:r>
            <a:r>
              <a:rPr lang="ru-RU" sz="2000" dirty="0">
                <a:latin typeface="Arial" pitchFamily="34" charset="0"/>
                <a:cs typeface="Arial" pitchFamily="34" charset="0"/>
              </a:rPr>
              <a:t> </a:t>
            </a:r>
            <a:r>
              <a:rPr lang="ru-RU" sz="2000" dirty="0" err="1">
                <a:latin typeface="Arial" pitchFamily="34" charset="0"/>
                <a:cs typeface="Arial" pitchFamily="34" charset="0"/>
              </a:rPr>
              <a:t>saliency</a:t>
            </a:r>
            <a:r>
              <a:rPr lang="ru-RU" sz="2000" dirty="0">
                <a:latin typeface="Arial" pitchFamily="34" charset="0"/>
                <a:cs typeface="Arial" pitchFamily="34" charset="0"/>
              </a:rPr>
              <a:t> </a:t>
            </a:r>
            <a:r>
              <a:rPr lang="ru-RU" sz="2000" dirty="0" err="1">
                <a:latin typeface="Arial" pitchFamily="34" charset="0"/>
                <a:cs typeface="Arial" pitchFamily="34" charset="0"/>
              </a:rPr>
              <a:t>of</a:t>
            </a:r>
            <a:r>
              <a:rPr lang="ru-RU" sz="2000" dirty="0">
                <a:latin typeface="Arial" pitchFamily="34" charset="0"/>
                <a:cs typeface="Arial" pitchFamily="34" charset="0"/>
              </a:rPr>
              <a:t> </a:t>
            </a:r>
            <a:r>
              <a:rPr lang="ru-RU" sz="2000" dirty="0" err="1">
                <a:latin typeface="Arial" pitchFamily="34" charset="0"/>
                <a:cs typeface="Arial" pitchFamily="34" charset="0"/>
              </a:rPr>
              <a:t>items</a:t>
            </a:r>
            <a:endParaRPr lang="ru-RU" sz="2000" dirty="0">
              <a:latin typeface="Arial" pitchFamily="34" charset="0"/>
              <a:cs typeface="Arial" pitchFamily="34" charset="0"/>
            </a:endParaRPr>
          </a:p>
          <a:p>
            <a:pPr marL="285750" lvl="0" indent="-285750">
              <a:spcBef>
                <a:spcPts val="300"/>
              </a:spcBef>
              <a:buClr>
                <a:srgbClr val="489296"/>
              </a:buClr>
              <a:buFont typeface="Wingdings" pitchFamily="2" charset="2"/>
              <a:buChar char="Ø"/>
            </a:pPr>
            <a:r>
              <a:rPr lang="en-US" sz="2000" dirty="0">
                <a:latin typeface="Arial" pitchFamily="34" charset="0"/>
                <a:cs typeface="Arial" pitchFamily="34" charset="0"/>
              </a:rPr>
              <a:t>Instructional strategies that can focus learners’ attention</a:t>
            </a:r>
            <a:endParaRPr lang="ru-RU" sz="2000" dirty="0">
              <a:latin typeface="Arial" pitchFamily="34" charset="0"/>
              <a:cs typeface="Arial" pitchFamily="34" charset="0"/>
            </a:endParaRPr>
          </a:p>
          <a:p>
            <a:pPr marL="285750" lvl="0" indent="-285750">
              <a:spcBef>
                <a:spcPts val="300"/>
              </a:spcBef>
              <a:buClr>
                <a:srgbClr val="489296"/>
              </a:buClr>
              <a:buFont typeface="Wingdings" pitchFamily="2" charset="2"/>
              <a:buChar char="Ø"/>
            </a:pPr>
            <a:r>
              <a:rPr lang="en-US" sz="2000" dirty="0">
                <a:latin typeface="Arial" pitchFamily="34" charset="0"/>
                <a:cs typeface="Arial" pitchFamily="34" charset="0"/>
              </a:rPr>
              <a:t>Individual processing ability (which is related to learners’ aptitude for language learning</a:t>
            </a:r>
            <a:r>
              <a:rPr lang="en-US" sz="2000" dirty="0" smtClean="0">
                <a:latin typeface="Arial" pitchFamily="34" charset="0"/>
                <a:cs typeface="Arial" pitchFamily="34" charset="0"/>
              </a:rPr>
              <a:t>)</a:t>
            </a:r>
          </a:p>
          <a:p>
            <a:pPr marL="285750" lvl="0" indent="-285750">
              <a:spcBef>
                <a:spcPts val="300"/>
              </a:spcBef>
              <a:buClr>
                <a:srgbClr val="489296"/>
              </a:buClr>
              <a:buFont typeface="Wingdings" pitchFamily="2" charset="2"/>
              <a:buChar char="Ø"/>
            </a:pPr>
            <a:r>
              <a:rPr lang="en-US" sz="2000" dirty="0" smtClean="0">
                <a:latin typeface="Arial" pitchFamily="34" charset="0"/>
                <a:cs typeface="Arial" pitchFamily="34" charset="0"/>
              </a:rPr>
              <a:t>Learner’s previous </a:t>
            </a:r>
            <a:r>
              <a:rPr lang="en-US" sz="2000" dirty="0" err="1" smtClean="0">
                <a:latin typeface="Arial" pitchFamily="34" charset="0"/>
                <a:cs typeface="Arial" pitchFamily="34" charset="0"/>
              </a:rPr>
              <a:t>experinece</a:t>
            </a:r>
            <a:endParaRPr lang="ru-RU" sz="2000" dirty="0">
              <a:latin typeface="Arial" pitchFamily="34" charset="0"/>
              <a:cs typeface="Arial" pitchFamily="34" charset="0"/>
            </a:endParaRPr>
          </a:p>
          <a:p>
            <a:pPr marL="285750" indent="-285750">
              <a:buFont typeface="Wingdings" panose="05000000000000000000" pitchFamily="2" charset="2"/>
              <a:buChar char="§"/>
            </a:pPr>
            <a:endParaRPr lang="ru-RU" dirty="0"/>
          </a:p>
          <a:p>
            <a:pPr marL="285750" indent="-285750">
              <a:buFont typeface="Arial" charset="0"/>
              <a:buChar char="•"/>
            </a:pPr>
            <a:endParaRPr lang="ru-RU" dirty="0"/>
          </a:p>
        </p:txBody>
      </p:sp>
      <p:sp>
        <p:nvSpPr>
          <p:cNvPr id="4" name="TextBox 3"/>
          <p:cNvSpPr txBox="1"/>
          <p:nvPr/>
        </p:nvSpPr>
        <p:spPr>
          <a:xfrm>
            <a:off x="2014504" y="439945"/>
            <a:ext cx="8923789" cy="523220"/>
          </a:xfrm>
          <a:prstGeom prst="rect">
            <a:avLst/>
          </a:prstGeom>
          <a:noFill/>
        </p:spPr>
        <p:txBody>
          <a:bodyPr wrap="square" rtlCol="0">
            <a:spAutoFit/>
          </a:bodyPr>
          <a:lstStyle/>
          <a:p>
            <a:pPr algn="r"/>
            <a:r>
              <a:rPr lang="en-US" sz="2800" b="1" dirty="0" smtClean="0">
                <a:solidFill>
                  <a:srgbClr val="489296"/>
                </a:solidFill>
              </a:rPr>
              <a:t>THE NOTICING HYPOTHESIS</a:t>
            </a:r>
            <a:endParaRPr lang="ru-RU" sz="2800" b="1" dirty="0">
              <a:solidFill>
                <a:srgbClr val="489296"/>
              </a:solidFill>
            </a:endParaRPr>
          </a:p>
        </p:txBody>
      </p:sp>
    </p:spTree>
    <p:extLst>
      <p:ext uri="{BB962C8B-B14F-4D97-AF65-F5344CB8AC3E}">
        <p14:creationId xmlns:p14="http://schemas.microsoft.com/office/powerpoint/2010/main" val="1673808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1112808"/>
            <a:ext cx="8827743" cy="5416868"/>
          </a:xfrm>
          <a:prstGeom prst="rect">
            <a:avLst/>
          </a:prstGeom>
        </p:spPr>
        <p:txBody>
          <a:bodyPr wrap="square">
            <a:spAutoFit/>
          </a:bodyPr>
          <a:lstStyle/>
          <a:p>
            <a:pPr>
              <a:spcAft>
                <a:spcPts val="600"/>
              </a:spcAft>
            </a:pPr>
            <a:r>
              <a:rPr lang="en-US" sz="2800" spc="30" dirty="0">
                <a:solidFill>
                  <a:srgbClr val="181817"/>
                </a:solidFill>
                <a:latin typeface="Arial" charset="0"/>
                <a:ea typeface="Calibri" charset="0"/>
                <a:cs typeface="Times New Roman" charset="0"/>
              </a:rPr>
              <a:t>S</a:t>
            </a:r>
            <a:r>
              <a:rPr lang="en-US" sz="2800" spc="30" dirty="0" smtClean="0">
                <a:solidFill>
                  <a:srgbClr val="181817"/>
                </a:solidFill>
                <a:latin typeface="Arial" charset="0"/>
                <a:ea typeface="Calibri" charset="0"/>
                <a:cs typeface="Times New Roman" charset="0"/>
              </a:rPr>
              <a:t>uccessful </a:t>
            </a:r>
            <a:r>
              <a:rPr lang="en-US" sz="2800" spc="30" dirty="0">
                <a:solidFill>
                  <a:srgbClr val="181817"/>
                </a:solidFill>
                <a:latin typeface="Arial" charset="0"/>
                <a:ea typeface="Calibri" charset="0"/>
                <a:cs typeface="Times New Roman" charset="0"/>
              </a:rPr>
              <a:t>language acquisition requires not only comprehensible input, but also comprehensible </a:t>
            </a:r>
            <a:r>
              <a:rPr lang="en-US" sz="2800" spc="30" dirty="0" smtClean="0">
                <a:solidFill>
                  <a:srgbClr val="181817"/>
                </a:solidFill>
                <a:latin typeface="Arial" charset="0"/>
                <a:ea typeface="Calibri" charset="0"/>
                <a:cs typeface="Times New Roman" charset="0"/>
              </a:rPr>
              <a:t>output (Swain)</a:t>
            </a:r>
          </a:p>
          <a:p>
            <a:pPr>
              <a:spcAft>
                <a:spcPts val="600"/>
              </a:spcAft>
            </a:pPr>
            <a:r>
              <a:rPr lang="en-US" sz="2800" spc="30" dirty="0" smtClean="0">
                <a:solidFill>
                  <a:srgbClr val="181817"/>
                </a:solidFill>
                <a:latin typeface="Arial" charset="0"/>
                <a:ea typeface="Calibri" charset="0"/>
                <a:cs typeface="Times New Roman" charset="0"/>
              </a:rPr>
              <a:t>Carefully </a:t>
            </a:r>
            <a:r>
              <a:rPr lang="en-US" sz="2800" spc="30" dirty="0">
                <a:solidFill>
                  <a:srgbClr val="181817"/>
                </a:solidFill>
                <a:latin typeface="Arial" charset="0"/>
                <a:ea typeface="Calibri" charset="0"/>
                <a:cs typeface="Times New Roman" charset="0"/>
              </a:rPr>
              <a:t>structured and managed output </a:t>
            </a:r>
            <a:r>
              <a:rPr lang="en-US" sz="2800" spc="30" dirty="0" smtClean="0">
                <a:solidFill>
                  <a:srgbClr val="181817"/>
                </a:solidFill>
                <a:latin typeface="Arial" charset="0"/>
                <a:ea typeface="Calibri" charset="0"/>
                <a:cs typeface="Times New Roman" charset="0"/>
              </a:rPr>
              <a:t>is </a:t>
            </a:r>
            <a:r>
              <a:rPr lang="en-US" sz="2800" spc="30" dirty="0">
                <a:solidFill>
                  <a:srgbClr val="181817"/>
                </a:solidFill>
                <a:latin typeface="Arial" charset="0"/>
                <a:ea typeface="Calibri" charset="0"/>
                <a:cs typeface="Times New Roman" charset="0"/>
              </a:rPr>
              <a:t>essential if learners are to acquire new language. Managed output here refers to tasks and activities that require the use of certain target-language forms that “stretch” learners’ language knowledge and that consequently require a “restructuring” of that </a:t>
            </a:r>
            <a:r>
              <a:rPr lang="en-US" sz="2800" spc="30" dirty="0" smtClean="0">
                <a:solidFill>
                  <a:srgbClr val="181817"/>
                </a:solidFill>
                <a:latin typeface="Arial" charset="0"/>
                <a:ea typeface="Calibri" charset="0"/>
                <a:cs typeface="Times New Roman" charset="0"/>
              </a:rPr>
              <a:t>knowledge</a:t>
            </a:r>
          </a:p>
          <a:p>
            <a:pPr algn="r">
              <a:spcAft>
                <a:spcPts val="600"/>
              </a:spcAft>
            </a:pPr>
            <a:r>
              <a:rPr lang="en-US" sz="2800" spc="30" dirty="0">
                <a:solidFill>
                  <a:srgbClr val="FF0000"/>
                </a:solidFill>
                <a:latin typeface="Arial" charset="0"/>
                <a:ea typeface="Calibri" charset="0"/>
                <a:cs typeface="Times New Roman" charset="0"/>
              </a:rPr>
              <a:t>P</a:t>
            </a:r>
            <a:r>
              <a:rPr lang="en-US" sz="2800" spc="30" dirty="0" smtClean="0">
                <a:solidFill>
                  <a:srgbClr val="FF0000"/>
                </a:solidFill>
                <a:latin typeface="Arial" charset="0"/>
                <a:ea typeface="Calibri" charset="0"/>
                <a:cs typeface="Times New Roman" charset="0"/>
              </a:rPr>
              <a:t>ractice </a:t>
            </a:r>
            <a:r>
              <a:rPr lang="en-US" sz="2800" spc="30" dirty="0">
                <a:solidFill>
                  <a:srgbClr val="FF0000"/>
                </a:solidFill>
                <a:latin typeface="Arial" charset="0"/>
                <a:ea typeface="Calibri" charset="0"/>
                <a:cs typeface="Times New Roman" charset="0"/>
              </a:rPr>
              <a:t>in using target language forms is necessary for learners to acquire new target language. </a:t>
            </a:r>
            <a:r>
              <a:rPr lang="en-US" sz="2800" spc="30" dirty="0" smtClean="0">
                <a:solidFill>
                  <a:srgbClr val="FF0000"/>
                </a:solidFill>
                <a:latin typeface="Arial" charset="0"/>
                <a:ea typeface="Calibri" charset="0"/>
                <a:cs typeface="Times New Roman" charset="0"/>
              </a:rPr>
              <a:t/>
            </a:r>
            <a:br>
              <a:rPr lang="en-US" sz="2800" spc="30" dirty="0" smtClean="0">
                <a:solidFill>
                  <a:srgbClr val="FF0000"/>
                </a:solidFill>
                <a:latin typeface="Arial" charset="0"/>
                <a:ea typeface="Calibri" charset="0"/>
                <a:cs typeface="Times New Roman" charset="0"/>
              </a:rPr>
            </a:br>
            <a:r>
              <a:rPr lang="en-US" sz="2800" i="1" spc="30" dirty="0" smtClean="0">
                <a:latin typeface="Arial" charset="0"/>
                <a:ea typeface="Calibri" charset="0"/>
                <a:cs typeface="Times New Roman" charset="0"/>
              </a:rPr>
              <a:t>Swain </a:t>
            </a:r>
            <a:r>
              <a:rPr lang="en-US" sz="2800" i="1" spc="30" dirty="0">
                <a:latin typeface="Arial" charset="0"/>
                <a:ea typeface="Calibri" charset="0"/>
                <a:cs typeface="Times New Roman" charset="0"/>
              </a:rPr>
              <a:t>and </a:t>
            </a:r>
            <a:r>
              <a:rPr lang="en-US" sz="2800" i="1" spc="30" dirty="0" err="1" smtClean="0">
                <a:latin typeface="Arial" charset="0"/>
                <a:ea typeface="Calibri" charset="0"/>
                <a:cs typeface="Times New Roman" charset="0"/>
              </a:rPr>
              <a:t>Lapkin</a:t>
            </a:r>
            <a:endParaRPr lang="ru-RU" sz="2800" i="1" dirty="0">
              <a:latin typeface="Calibri" charset="0"/>
              <a:ea typeface="Calibri" charset="0"/>
              <a:cs typeface="Times New Roman" charset="0"/>
            </a:endParaRPr>
          </a:p>
        </p:txBody>
      </p:sp>
      <p:sp>
        <p:nvSpPr>
          <p:cNvPr id="3" name="TextBox 2"/>
          <p:cNvSpPr txBox="1"/>
          <p:nvPr/>
        </p:nvSpPr>
        <p:spPr>
          <a:xfrm>
            <a:off x="1800000" y="457200"/>
            <a:ext cx="9440219" cy="523220"/>
          </a:xfrm>
          <a:prstGeom prst="rect">
            <a:avLst/>
          </a:prstGeom>
          <a:noFill/>
        </p:spPr>
        <p:txBody>
          <a:bodyPr wrap="square" rtlCol="0">
            <a:spAutoFit/>
          </a:bodyPr>
          <a:lstStyle/>
          <a:p>
            <a:pPr algn="r"/>
            <a:r>
              <a:rPr lang="en-US" sz="2800" b="1" dirty="0" smtClean="0">
                <a:solidFill>
                  <a:srgbClr val="489296"/>
                </a:solidFill>
              </a:rPr>
              <a:t>THE OUTPUT HYPOTHESIS</a:t>
            </a:r>
            <a:r>
              <a:rPr lang="ru-RU" sz="2800" dirty="0" smtClean="0">
                <a:solidFill>
                  <a:srgbClr val="489296"/>
                </a:solidFill>
              </a:rPr>
              <a:t> </a:t>
            </a:r>
            <a:endParaRPr lang="ru-RU" sz="2800" dirty="0">
              <a:solidFill>
                <a:srgbClr val="489296"/>
              </a:solidFill>
            </a:endParaRPr>
          </a:p>
        </p:txBody>
      </p:sp>
    </p:spTree>
    <p:extLst>
      <p:ext uri="{BB962C8B-B14F-4D97-AF65-F5344CB8AC3E}">
        <p14:creationId xmlns:p14="http://schemas.microsoft.com/office/powerpoint/2010/main" val="2009025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V:\pubs_new\happy_english.ru\Webinar\2018\2.11.2018\HEru5(4)SB_u05_p138-139.jpg"/>
          <p:cNvPicPr>
            <a:picLocks noChangeAspect="1" noChangeArrowheads="1"/>
          </p:cNvPicPr>
          <p:nvPr/>
        </p:nvPicPr>
        <p:blipFill>
          <a:blip r:embed="rId2"/>
          <a:srcRect/>
          <a:stretch>
            <a:fillRect/>
          </a:stretch>
        </p:blipFill>
        <p:spPr bwMode="auto">
          <a:xfrm>
            <a:off x="1461878" y="175885"/>
            <a:ext cx="9800905" cy="6503213"/>
          </a:xfrm>
          <a:prstGeom prst="rect">
            <a:avLst/>
          </a:prstGeom>
          <a:noFill/>
          <a:effectLst>
            <a:outerShdw blurRad="50800" dist="38100" dir="2700000" algn="tl" rotWithShape="0">
              <a:prstClr val="black">
                <a:alpha val="40000"/>
              </a:prstClr>
            </a:outerShdw>
          </a:effectLst>
        </p:spPr>
      </p:pic>
      <p:pic>
        <p:nvPicPr>
          <p:cNvPr id="5" name="Picture 22" descr="Heru5-4SB"/>
          <p:cNvPicPr>
            <a:picLocks noChangeAspect="1" noChangeArrowheads="1"/>
          </p:cNvPicPr>
          <p:nvPr/>
        </p:nvPicPr>
        <p:blipFill>
          <a:blip r:embed="rId3"/>
          <a:srcRect/>
          <a:stretch>
            <a:fillRect/>
          </a:stretch>
        </p:blipFill>
        <p:spPr bwMode="auto">
          <a:xfrm>
            <a:off x="430423" y="2446188"/>
            <a:ext cx="1116012" cy="14732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 name="Picture 24" descr="Heru5-4WB1"/>
          <p:cNvPicPr>
            <a:picLocks noChangeAspect="1" noChangeArrowheads="1"/>
          </p:cNvPicPr>
          <p:nvPr/>
        </p:nvPicPr>
        <p:blipFill>
          <a:blip r:embed="rId4"/>
          <a:srcRect/>
          <a:stretch>
            <a:fillRect/>
          </a:stretch>
        </p:blipFill>
        <p:spPr bwMode="auto">
          <a:xfrm>
            <a:off x="430423" y="387350"/>
            <a:ext cx="1331913" cy="1844675"/>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18809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V:\pubs_new\happy_english.ru\Webinar\2018\2.11.2018\HEru5(4)SB_u05_p140-141.jpg"/>
          <p:cNvPicPr>
            <a:picLocks noChangeAspect="1" noChangeArrowheads="1"/>
          </p:cNvPicPr>
          <p:nvPr/>
        </p:nvPicPr>
        <p:blipFill>
          <a:blip r:embed="rId2"/>
          <a:srcRect/>
          <a:stretch>
            <a:fillRect/>
          </a:stretch>
        </p:blipFill>
        <p:spPr bwMode="auto">
          <a:xfrm>
            <a:off x="1409780" y="136129"/>
            <a:ext cx="9800905" cy="6503213"/>
          </a:xfrm>
          <a:prstGeom prst="rect">
            <a:avLst/>
          </a:prstGeom>
          <a:noFill/>
          <a:effectLst>
            <a:outerShdw blurRad="50800" dist="38100" dir="2700000" algn="tl" rotWithShape="0">
              <a:prstClr val="black">
                <a:alpha val="40000"/>
              </a:prstClr>
            </a:outerShdw>
          </a:effectLst>
        </p:spPr>
      </p:pic>
      <p:pic>
        <p:nvPicPr>
          <p:cNvPr id="4" name="Picture 24" descr="Heru5-4WB1"/>
          <p:cNvPicPr>
            <a:picLocks noChangeAspect="1" noChangeArrowheads="1"/>
          </p:cNvPicPr>
          <p:nvPr/>
        </p:nvPicPr>
        <p:blipFill>
          <a:blip r:embed="rId3"/>
          <a:srcRect/>
          <a:stretch>
            <a:fillRect/>
          </a:stretch>
        </p:blipFill>
        <p:spPr bwMode="auto">
          <a:xfrm>
            <a:off x="395919" y="387350"/>
            <a:ext cx="1331913" cy="184467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854015"/>
            <a:ext cx="12192000" cy="2909438"/>
          </a:xfrm>
          <a:prstGeom prst="rect">
            <a:avLst/>
          </a:prstGeom>
          <a:ln>
            <a:noFill/>
          </a:ln>
          <a:effectLst/>
          <a:scene3d>
            <a:camera prst="orthographicFront">
              <a:rot lat="0" lon="0" rev="0"/>
            </a:camera>
            <a:lightRig rig="glow" dir="t">
              <a:rot lat="0" lon="0" rev="14100000"/>
            </a:lightRig>
          </a:scene3d>
          <a:sp3d prstMaterial="softEdge">
            <a:bevelT w="127000" prst="artDeco"/>
          </a:sp3d>
        </p:spPr>
        <p:txBody>
          <a:bodyPr>
            <a:noAutofit/>
          </a:bodyPr>
          <a:lstStyle/>
          <a:p>
            <a:pPr algn="ctr"/>
            <a:r>
              <a:rPr lang="ru-RU" sz="5400" b="1" spc="150" dirty="0" smtClean="0">
                <a:solidFill>
                  <a:srgbClr val="7030A0"/>
                </a:solidFill>
              </a:rPr>
              <a:t>Эффективные </a:t>
            </a:r>
            <a:r>
              <a:rPr lang="en-US" sz="5400" b="1" spc="150" dirty="0" smtClean="0">
                <a:solidFill>
                  <a:srgbClr val="7030A0"/>
                </a:solidFill>
              </a:rPr>
              <a:t> </a:t>
            </a:r>
            <a:r>
              <a:rPr lang="ru-RU" sz="5400" b="1" spc="150" dirty="0" smtClean="0">
                <a:solidFill>
                  <a:srgbClr val="7030A0"/>
                </a:solidFill>
              </a:rPr>
              <a:t>и </a:t>
            </a:r>
            <a:r>
              <a:rPr lang="en-US" sz="5400" b="1" spc="150" dirty="0" smtClean="0">
                <a:solidFill>
                  <a:srgbClr val="7030A0"/>
                </a:solidFill>
              </a:rPr>
              <a:t/>
            </a:r>
            <a:br>
              <a:rPr lang="en-US" sz="5400" b="1" spc="150" dirty="0" smtClean="0">
                <a:solidFill>
                  <a:srgbClr val="7030A0"/>
                </a:solidFill>
              </a:rPr>
            </a:br>
            <a:r>
              <a:rPr lang="ru-RU" sz="5400" b="1" spc="150" dirty="0" smtClean="0">
                <a:solidFill>
                  <a:srgbClr val="7030A0"/>
                </a:solidFill>
              </a:rPr>
              <a:t>неэффективные </a:t>
            </a:r>
            <a:r>
              <a:rPr lang="en-US" sz="5400" b="1" spc="150" dirty="0" smtClean="0">
                <a:solidFill>
                  <a:srgbClr val="7030A0"/>
                </a:solidFill>
              </a:rPr>
              <a:t> </a:t>
            </a:r>
            <a:r>
              <a:rPr lang="ru-RU" sz="5400" b="1" spc="150" dirty="0" smtClean="0">
                <a:solidFill>
                  <a:srgbClr val="7030A0"/>
                </a:solidFill>
              </a:rPr>
              <a:t>подходы </a:t>
            </a:r>
            <a:r>
              <a:rPr lang="en-US" sz="5400" b="1" spc="150" dirty="0" smtClean="0">
                <a:solidFill>
                  <a:srgbClr val="7030A0"/>
                </a:solidFill>
              </a:rPr>
              <a:t/>
            </a:r>
            <a:br>
              <a:rPr lang="en-US" sz="5400" b="1" spc="150" dirty="0" smtClean="0">
                <a:solidFill>
                  <a:srgbClr val="7030A0"/>
                </a:solidFill>
              </a:rPr>
            </a:br>
            <a:r>
              <a:rPr lang="ru-RU" sz="5400" b="1" spc="150" dirty="0" smtClean="0">
                <a:solidFill>
                  <a:srgbClr val="7030A0"/>
                </a:solidFill>
              </a:rPr>
              <a:t>к </a:t>
            </a:r>
            <a:r>
              <a:rPr lang="en-US" sz="5400" b="1" spc="150" dirty="0" smtClean="0">
                <a:solidFill>
                  <a:srgbClr val="7030A0"/>
                </a:solidFill>
              </a:rPr>
              <a:t> </a:t>
            </a:r>
            <a:r>
              <a:rPr lang="ru-RU" sz="5400" b="1" spc="150" dirty="0" smtClean="0">
                <a:solidFill>
                  <a:srgbClr val="7030A0"/>
                </a:solidFill>
              </a:rPr>
              <a:t>обучению</a:t>
            </a:r>
            <a:r>
              <a:rPr lang="en-US" sz="5400" b="1" spc="150" dirty="0" smtClean="0">
                <a:solidFill>
                  <a:srgbClr val="7030A0"/>
                </a:solidFill>
              </a:rPr>
              <a:t> </a:t>
            </a:r>
            <a:r>
              <a:rPr lang="ru-RU" sz="5400" b="1" spc="150" dirty="0" smtClean="0">
                <a:solidFill>
                  <a:srgbClr val="7030A0"/>
                </a:solidFill>
              </a:rPr>
              <a:t> говорению</a:t>
            </a:r>
            <a:r>
              <a:rPr lang="ru-RU" sz="5400" b="1" spc="100" dirty="0" smtClean="0">
                <a:solidFill>
                  <a:srgbClr val="7030A0"/>
                </a:solidFill>
              </a:rPr>
              <a:t/>
            </a:r>
            <a:br>
              <a:rPr lang="ru-RU" sz="5400" b="1" spc="100" dirty="0" smtClean="0">
                <a:solidFill>
                  <a:srgbClr val="7030A0"/>
                </a:solidFill>
              </a:rPr>
            </a:br>
            <a:r>
              <a:rPr lang="en-US" sz="2400" b="1" spc="100" dirty="0" smtClean="0">
                <a:solidFill>
                  <a:srgbClr val="7030A0"/>
                </a:solidFill>
              </a:rPr>
              <a:t/>
            </a:r>
            <a:br>
              <a:rPr lang="en-US" sz="2400" b="1" spc="100" dirty="0" smtClean="0">
                <a:solidFill>
                  <a:srgbClr val="7030A0"/>
                </a:solidFill>
              </a:rPr>
            </a:br>
            <a:endParaRPr lang="ru-RU" sz="4000" i="1" spc="100" dirty="0">
              <a:solidFill>
                <a:srgbClr val="7030A0"/>
              </a:solidFill>
            </a:endParaRPr>
          </a:p>
        </p:txBody>
      </p:sp>
      <p:sp>
        <p:nvSpPr>
          <p:cNvPr id="3" name="Прямоугольник 2"/>
          <p:cNvSpPr/>
          <p:nvPr/>
        </p:nvSpPr>
        <p:spPr>
          <a:xfrm>
            <a:off x="0" y="3890513"/>
            <a:ext cx="12191999" cy="1938992"/>
          </a:xfrm>
          <a:prstGeom prst="rect">
            <a:avLst/>
          </a:prstGeom>
        </p:spPr>
        <p:txBody>
          <a:bodyPr wrap="square">
            <a:spAutoFit/>
          </a:bodyPr>
          <a:lstStyle/>
          <a:p>
            <a:pPr algn="ctr">
              <a:lnSpc>
                <a:spcPts val="4800"/>
              </a:lnSpc>
            </a:pPr>
            <a:r>
              <a:rPr lang="ru-RU" sz="4000" i="1" spc="100" dirty="0" smtClean="0">
                <a:solidFill>
                  <a:srgbClr val="489296"/>
                </a:solidFill>
                <a:latin typeface="+mj-lt"/>
              </a:rPr>
              <a:t>Марианна Юрьевна Кауфман</a:t>
            </a:r>
            <a:br>
              <a:rPr lang="ru-RU" sz="4000" i="1" spc="100" dirty="0" smtClean="0">
                <a:solidFill>
                  <a:srgbClr val="489296"/>
                </a:solidFill>
                <a:latin typeface="+mj-lt"/>
              </a:rPr>
            </a:br>
            <a:r>
              <a:rPr lang="ru-RU" sz="4000" i="1" spc="100" dirty="0" smtClean="0">
                <a:solidFill>
                  <a:srgbClr val="489296"/>
                </a:solidFill>
                <a:latin typeface="+mj-lt"/>
              </a:rPr>
              <a:t>автор курса «</a:t>
            </a:r>
            <a:r>
              <a:rPr lang="en-US" sz="4000" i="1" spc="100" dirty="0" smtClean="0">
                <a:solidFill>
                  <a:srgbClr val="489296"/>
                </a:solidFill>
                <a:latin typeface="+mj-lt"/>
              </a:rPr>
              <a:t>Happy English.ru</a:t>
            </a:r>
            <a:r>
              <a:rPr lang="ru-RU" sz="4000" i="1" spc="100" dirty="0" smtClean="0">
                <a:solidFill>
                  <a:srgbClr val="489296"/>
                </a:solidFill>
                <a:latin typeface="+mj-lt"/>
              </a:rPr>
              <a:t>»</a:t>
            </a:r>
            <a:r>
              <a:rPr lang="en-US" sz="4000" i="1" spc="100" dirty="0" smtClean="0">
                <a:solidFill>
                  <a:srgbClr val="489296"/>
                </a:solidFill>
                <a:latin typeface="+mj-lt"/>
              </a:rPr>
              <a:t/>
            </a:r>
            <a:br>
              <a:rPr lang="en-US" sz="4000" i="1" spc="100" dirty="0" smtClean="0">
                <a:solidFill>
                  <a:srgbClr val="489296"/>
                </a:solidFill>
                <a:latin typeface="+mj-lt"/>
              </a:rPr>
            </a:br>
            <a:r>
              <a:rPr lang="en-US" sz="4000" i="1" spc="100" dirty="0" smtClean="0">
                <a:solidFill>
                  <a:srgbClr val="489296"/>
                </a:solidFill>
                <a:latin typeface="+mj-lt"/>
              </a:rPr>
              <a:t>Master of Arts in Sociolinguistics</a:t>
            </a:r>
            <a:endParaRPr lang="ru-RU" sz="4000" i="1" dirty="0">
              <a:solidFill>
                <a:srgbClr val="489296"/>
              </a:solidFill>
              <a:latin typeface="+mj-lt"/>
            </a:endParaRPr>
          </a:p>
        </p:txBody>
      </p:sp>
    </p:spTree>
    <p:extLst>
      <p:ext uri="{BB962C8B-B14F-4D97-AF65-F5344CB8AC3E}">
        <p14:creationId xmlns:p14="http://schemas.microsoft.com/office/powerpoint/2010/main" val="2135063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V:\pubs_new\happy_english.ru\Webinar\2018\2.11.2018\HEru5(4)WB1_91.jpg"/>
          <p:cNvPicPr>
            <a:picLocks noChangeAspect="1" noChangeArrowheads="1"/>
          </p:cNvPicPr>
          <p:nvPr/>
        </p:nvPicPr>
        <p:blipFill>
          <a:blip r:embed="rId2"/>
          <a:srcRect/>
          <a:stretch>
            <a:fillRect/>
          </a:stretch>
        </p:blipFill>
        <p:spPr bwMode="auto">
          <a:xfrm>
            <a:off x="1468375" y="162225"/>
            <a:ext cx="4755612" cy="6537960"/>
          </a:xfrm>
          <a:prstGeom prst="rect">
            <a:avLst/>
          </a:prstGeom>
          <a:noFill/>
          <a:effectLst>
            <a:outerShdw blurRad="50800" dist="38100" dir="2700000" algn="tl" rotWithShape="0">
              <a:prstClr val="black">
                <a:alpha val="40000"/>
              </a:prstClr>
            </a:outerShdw>
          </a:effectLst>
        </p:spPr>
      </p:pic>
      <p:pic>
        <p:nvPicPr>
          <p:cNvPr id="4099" name="Picture 3" descr="V:\pubs_new\happy_english.ru\Webinar\2018\2.11.2018\HEru5(4)WB1_92.jpg"/>
          <p:cNvPicPr>
            <a:picLocks noChangeAspect="1" noChangeArrowheads="1"/>
          </p:cNvPicPr>
          <p:nvPr/>
        </p:nvPicPr>
        <p:blipFill>
          <a:blip r:embed="rId3"/>
          <a:srcRect/>
          <a:stretch>
            <a:fillRect/>
          </a:stretch>
        </p:blipFill>
        <p:spPr bwMode="auto">
          <a:xfrm>
            <a:off x="6420386" y="162225"/>
            <a:ext cx="4755612" cy="6537960"/>
          </a:xfrm>
          <a:prstGeom prst="rect">
            <a:avLst/>
          </a:prstGeom>
          <a:noFill/>
          <a:effectLst>
            <a:outerShdw blurRad="50800" dist="38100" dir="2700000" algn="tl" rotWithShape="0">
              <a:prstClr val="black">
                <a:alpha val="40000"/>
              </a:prstClr>
            </a:outerShdw>
          </a:effectLst>
        </p:spPr>
      </p:pic>
      <p:pic>
        <p:nvPicPr>
          <p:cNvPr id="4" name="Picture 24" descr="Heru5-4WB1"/>
          <p:cNvPicPr>
            <a:picLocks noChangeAspect="1" noChangeArrowheads="1"/>
          </p:cNvPicPr>
          <p:nvPr/>
        </p:nvPicPr>
        <p:blipFill>
          <a:blip r:embed="rId4"/>
          <a:srcRect/>
          <a:stretch>
            <a:fillRect/>
          </a:stretch>
        </p:blipFill>
        <p:spPr bwMode="auto">
          <a:xfrm>
            <a:off x="395919" y="387350"/>
            <a:ext cx="1331913" cy="184467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V:\pubs_new\happy_english.ru\Webinar\2018\2.11.2018\HEru6SB_U11_p208-209.jpg"/>
          <p:cNvPicPr>
            <a:picLocks noChangeAspect="1" noChangeArrowheads="1"/>
          </p:cNvPicPr>
          <p:nvPr/>
        </p:nvPicPr>
        <p:blipFill>
          <a:blip r:embed="rId2"/>
          <a:srcRect/>
          <a:stretch>
            <a:fillRect/>
          </a:stretch>
        </p:blipFill>
        <p:spPr bwMode="auto">
          <a:xfrm>
            <a:off x="1188379" y="158691"/>
            <a:ext cx="9800905" cy="6503213"/>
          </a:xfrm>
          <a:prstGeom prst="rect">
            <a:avLst/>
          </a:prstGeom>
          <a:noFill/>
          <a:effectLst>
            <a:outerShdw blurRad="50800" dist="38100" dir="2700000" algn="tl" rotWithShape="0">
              <a:prstClr val="black">
                <a:alpha val="40000"/>
              </a:prstClr>
            </a:outerShdw>
          </a:effectLst>
        </p:spPr>
      </p:pic>
      <p:pic>
        <p:nvPicPr>
          <p:cNvPr id="3" name="Picture 24" descr="Heru6SB"/>
          <p:cNvPicPr>
            <a:picLocks noChangeAspect="1" noChangeArrowheads="1"/>
          </p:cNvPicPr>
          <p:nvPr/>
        </p:nvPicPr>
        <p:blipFill>
          <a:blip r:embed="rId3"/>
          <a:srcRect/>
          <a:stretch>
            <a:fillRect/>
          </a:stretch>
        </p:blipFill>
        <p:spPr bwMode="auto">
          <a:xfrm>
            <a:off x="404543" y="406126"/>
            <a:ext cx="1165225" cy="154305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71483" y="1990145"/>
            <a:ext cx="6096000" cy="646331"/>
          </a:xfrm>
          <a:prstGeom prst="rect">
            <a:avLst/>
          </a:prstGeom>
        </p:spPr>
        <p:txBody>
          <a:bodyPr>
            <a:spAutoFit/>
          </a:bodyPr>
          <a:lstStyle/>
          <a:p>
            <a:r>
              <a:rPr lang="ru-RU" sz="3600" dirty="0" smtClean="0"/>
              <a:t>6 класс учебник </a:t>
            </a:r>
            <a:r>
              <a:rPr lang="ru-RU" sz="3600" dirty="0" err="1" smtClean="0"/>
              <a:t>стр</a:t>
            </a:r>
            <a:r>
              <a:rPr lang="ru-RU" sz="3600" dirty="0" smtClean="0"/>
              <a:t> 210 -211</a:t>
            </a:r>
          </a:p>
        </p:txBody>
      </p:sp>
      <p:pic>
        <p:nvPicPr>
          <p:cNvPr id="1026" name="Picture 2" descr="V:\pubs_new\happy_english.ru\Webinar\2018\2.11.2018\HEru6SB_U11_p210-211.jpg"/>
          <p:cNvPicPr>
            <a:picLocks noChangeAspect="1" noChangeArrowheads="1"/>
          </p:cNvPicPr>
          <p:nvPr/>
        </p:nvPicPr>
        <p:blipFill>
          <a:blip r:embed="rId2"/>
          <a:srcRect/>
          <a:stretch>
            <a:fillRect/>
          </a:stretch>
        </p:blipFill>
        <p:spPr bwMode="auto">
          <a:xfrm>
            <a:off x="1352430" y="147753"/>
            <a:ext cx="9800905" cy="6503213"/>
          </a:xfrm>
          <a:prstGeom prst="rect">
            <a:avLst/>
          </a:prstGeom>
          <a:noFill/>
          <a:effectLst>
            <a:outerShdw blurRad="50800" dist="38100" dir="2700000" algn="tl" rotWithShape="0">
              <a:prstClr val="black">
                <a:alpha val="40000"/>
              </a:prstClr>
            </a:outerShdw>
          </a:effectLst>
        </p:spPr>
      </p:pic>
      <p:pic>
        <p:nvPicPr>
          <p:cNvPr id="3" name="Picture 24" descr="Heru6SB"/>
          <p:cNvPicPr>
            <a:picLocks noChangeAspect="1" noChangeArrowheads="1"/>
          </p:cNvPicPr>
          <p:nvPr/>
        </p:nvPicPr>
        <p:blipFill>
          <a:blip r:embed="rId3"/>
          <a:srcRect/>
          <a:stretch>
            <a:fillRect/>
          </a:stretch>
        </p:blipFill>
        <p:spPr bwMode="auto">
          <a:xfrm>
            <a:off x="404543" y="406126"/>
            <a:ext cx="1165225" cy="1543050"/>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35444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V:\pubs_new\happy_english.ru\Webinar\2018\2.11.2018\HEru6SB_U11_p212.jpg"/>
          <p:cNvPicPr>
            <a:picLocks noChangeAspect="1" noChangeArrowheads="1"/>
          </p:cNvPicPr>
          <p:nvPr/>
        </p:nvPicPr>
        <p:blipFill>
          <a:blip r:embed="rId2"/>
          <a:srcRect r="49984"/>
          <a:stretch>
            <a:fillRect/>
          </a:stretch>
        </p:blipFill>
        <p:spPr bwMode="auto">
          <a:xfrm>
            <a:off x="3785831" y="120770"/>
            <a:ext cx="4901487" cy="6503213"/>
          </a:xfrm>
          <a:prstGeom prst="rect">
            <a:avLst/>
          </a:prstGeom>
          <a:noFill/>
          <a:effectLst>
            <a:outerShdw blurRad="50800" dist="38100" dir="2700000" algn="tl" rotWithShape="0">
              <a:prstClr val="black">
                <a:alpha val="40000"/>
              </a:prstClr>
            </a:outerShdw>
          </a:effectLst>
        </p:spPr>
      </p:pic>
      <p:pic>
        <p:nvPicPr>
          <p:cNvPr id="4" name="Picture 24" descr="Heru6SB"/>
          <p:cNvPicPr>
            <a:picLocks noChangeAspect="1" noChangeArrowheads="1"/>
          </p:cNvPicPr>
          <p:nvPr/>
        </p:nvPicPr>
        <p:blipFill>
          <a:blip r:embed="rId3"/>
          <a:srcRect/>
          <a:stretch>
            <a:fillRect/>
          </a:stretch>
        </p:blipFill>
        <p:spPr bwMode="auto">
          <a:xfrm>
            <a:off x="404543" y="406126"/>
            <a:ext cx="1165225" cy="1543050"/>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26301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V:\pubs_new\happy_english.ru\Webinar\2018\2.11.2018\HEru11SB_151.jpg"/>
          <p:cNvPicPr>
            <a:picLocks noChangeAspect="1" noChangeArrowheads="1"/>
          </p:cNvPicPr>
          <p:nvPr/>
        </p:nvPicPr>
        <p:blipFill>
          <a:blip r:embed="rId2"/>
          <a:srcRect/>
          <a:stretch>
            <a:fillRect/>
          </a:stretch>
        </p:blipFill>
        <p:spPr bwMode="auto">
          <a:xfrm>
            <a:off x="3286335" y="198729"/>
            <a:ext cx="4900452" cy="6503213"/>
          </a:xfrm>
          <a:prstGeom prst="rect">
            <a:avLst/>
          </a:prstGeom>
          <a:noFill/>
          <a:effectLst>
            <a:outerShdw blurRad="50800" dist="38100" dir="2700000" algn="tl" rotWithShape="0">
              <a:prstClr val="black">
                <a:alpha val="40000"/>
              </a:prstClr>
            </a:outerShdw>
          </a:effectLst>
        </p:spPr>
      </p:pic>
      <p:pic>
        <p:nvPicPr>
          <p:cNvPr id="4" name="Рисунок 5"/>
          <p:cNvPicPr>
            <a:picLocks noChangeAspect="1"/>
          </p:cNvPicPr>
          <p:nvPr/>
        </p:nvPicPr>
        <p:blipFill>
          <a:blip r:embed="rId3"/>
          <a:srcRect/>
          <a:stretch>
            <a:fillRect/>
          </a:stretch>
        </p:blipFill>
        <p:spPr bwMode="auto">
          <a:xfrm>
            <a:off x="401997" y="396338"/>
            <a:ext cx="1152525" cy="152876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46651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V:\pubs_new\happy_english.ru\Webinar\2018\2.11.2018\HEru11SB_152-153.jpg"/>
          <p:cNvPicPr>
            <a:picLocks noChangeAspect="1" noChangeArrowheads="1"/>
          </p:cNvPicPr>
          <p:nvPr/>
        </p:nvPicPr>
        <p:blipFill>
          <a:blip r:embed="rId2"/>
          <a:srcRect/>
          <a:stretch>
            <a:fillRect/>
          </a:stretch>
        </p:blipFill>
        <p:spPr bwMode="auto">
          <a:xfrm>
            <a:off x="1433753" y="192149"/>
            <a:ext cx="9800905" cy="6503213"/>
          </a:xfrm>
          <a:prstGeom prst="rect">
            <a:avLst/>
          </a:prstGeom>
          <a:noFill/>
          <a:effectLst>
            <a:outerShdw blurRad="50800" dist="38100" dir="2700000" algn="tl" rotWithShape="0">
              <a:prstClr val="black">
                <a:alpha val="40000"/>
              </a:prstClr>
            </a:outerShdw>
          </a:effectLst>
        </p:spPr>
      </p:pic>
      <p:pic>
        <p:nvPicPr>
          <p:cNvPr id="3" name="Рисунок 5"/>
          <p:cNvPicPr>
            <a:picLocks noChangeAspect="1"/>
          </p:cNvPicPr>
          <p:nvPr/>
        </p:nvPicPr>
        <p:blipFill>
          <a:blip r:embed="rId3"/>
          <a:srcRect/>
          <a:stretch>
            <a:fillRect/>
          </a:stretch>
        </p:blipFill>
        <p:spPr bwMode="auto">
          <a:xfrm>
            <a:off x="401997" y="396338"/>
            <a:ext cx="1152525" cy="1528763"/>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V:\pubs_new\happy_english.ru\Webinar\2018\2.11.2018\HEru11SB_154-155.jpg"/>
          <p:cNvPicPr>
            <a:picLocks noChangeAspect="1" noChangeArrowheads="1"/>
          </p:cNvPicPr>
          <p:nvPr/>
        </p:nvPicPr>
        <p:blipFill>
          <a:blip r:embed="rId2"/>
          <a:srcRect/>
          <a:stretch>
            <a:fillRect/>
          </a:stretch>
        </p:blipFill>
        <p:spPr bwMode="auto">
          <a:xfrm>
            <a:off x="1412367" y="166808"/>
            <a:ext cx="9800905" cy="6503213"/>
          </a:xfrm>
          <a:prstGeom prst="rect">
            <a:avLst/>
          </a:prstGeom>
          <a:noFill/>
          <a:effectLst>
            <a:outerShdw blurRad="50800" dist="38100" dir="2700000" algn="tl" rotWithShape="0">
              <a:prstClr val="black">
                <a:alpha val="40000"/>
              </a:prstClr>
            </a:outerShdw>
          </a:effectLst>
        </p:spPr>
      </p:pic>
      <p:pic>
        <p:nvPicPr>
          <p:cNvPr id="3" name="Рисунок 5"/>
          <p:cNvPicPr>
            <a:picLocks noChangeAspect="1"/>
          </p:cNvPicPr>
          <p:nvPr/>
        </p:nvPicPr>
        <p:blipFill>
          <a:blip r:embed="rId3"/>
          <a:srcRect/>
          <a:stretch>
            <a:fillRect/>
          </a:stretch>
        </p:blipFill>
        <p:spPr bwMode="auto">
          <a:xfrm>
            <a:off x="401997" y="396338"/>
            <a:ext cx="1152525" cy="1528763"/>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V:\pubs_new\happy_english.ru\Webinar\2018\2.11.2018\HEru11SB_156-157.jpg"/>
          <p:cNvPicPr>
            <a:picLocks noChangeAspect="1" noChangeArrowheads="1"/>
          </p:cNvPicPr>
          <p:nvPr/>
        </p:nvPicPr>
        <p:blipFill>
          <a:blip r:embed="rId2"/>
          <a:srcRect/>
          <a:stretch>
            <a:fillRect/>
          </a:stretch>
        </p:blipFill>
        <p:spPr bwMode="auto">
          <a:xfrm>
            <a:off x="1385499" y="140899"/>
            <a:ext cx="9800905" cy="6503213"/>
          </a:xfrm>
          <a:prstGeom prst="rect">
            <a:avLst/>
          </a:prstGeom>
          <a:noFill/>
          <a:effectLst>
            <a:outerShdw blurRad="50800" dist="38100" dir="2700000" algn="tl" rotWithShape="0">
              <a:prstClr val="black">
                <a:alpha val="40000"/>
              </a:prstClr>
            </a:outerShdw>
          </a:effectLst>
        </p:spPr>
      </p:pic>
      <p:pic>
        <p:nvPicPr>
          <p:cNvPr id="3" name="Рисунок 5"/>
          <p:cNvPicPr>
            <a:picLocks noChangeAspect="1"/>
          </p:cNvPicPr>
          <p:nvPr/>
        </p:nvPicPr>
        <p:blipFill>
          <a:blip r:embed="rId3"/>
          <a:srcRect/>
          <a:stretch>
            <a:fillRect/>
          </a:stretch>
        </p:blipFill>
        <p:spPr bwMode="auto">
          <a:xfrm>
            <a:off x="401997" y="396338"/>
            <a:ext cx="1152525" cy="1528763"/>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60272" y="1953087"/>
            <a:ext cx="4911216" cy="369332"/>
          </a:xfrm>
          <a:prstGeom prst="rect">
            <a:avLst/>
          </a:prstGeom>
          <a:noFill/>
        </p:spPr>
        <p:txBody>
          <a:bodyPr wrap="none" rtlCol="0">
            <a:spAutoFit/>
          </a:bodyPr>
          <a:lstStyle/>
          <a:p>
            <a:r>
              <a:rPr lang="ru-RU" dirty="0" smtClean="0"/>
              <a:t>Стих </a:t>
            </a:r>
            <a:r>
              <a:rPr lang="en-US" dirty="0" smtClean="0"/>
              <a:t>Lonely Jimmy </a:t>
            </a:r>
            <a:r>
              <a:rPr lang="ru-RU" dirty="0" smtClean="0"/>
              <a:t>дать , чтобы было </a:t>
            </a:r>
            <a:r>
              <a:rPr lang="ru-RU" dirty="0" err="1" smtClean="0"/>
              <a:t>нечитаемо</a:t>
            </a:r>
            <a:endParaRPr lang="ru-RU" dirty="0"/>
          </a:p>
        </p:txBody>
      </p:sp>
      <p:pic>
        <p:nvPicPr>
          <p:cNvPr id="5" name="Рисунок 4" descr="Poems_2-COVER-N.jpg"/>
          <p:cNvPicPr>
            <a:picLocks noChangeAspect="1"/>
          </p:cNvPicPr>
          <p:nvPr/>
        </p:nvPicPr>
        <p:blipFill>
          <a:blip r:embed="rId2"/>
          <a:srcRect l="50000"/>
          <a:stretch>
            <a:fillRect/>
          </a:stretch>
        </p:blipFill>
        <p:spPr>
          <a:xfrm>
            <a:off x="392315" y="371135"/>
            <a:ext cx="1393352" cy="1916780"/>
          </a:xfrm>
          <a:prstGeom prst="rect">
            <a:avLst/>
          </a:prstGeom>
          <a:effectLst>
            <a:outerShdw blurRad="50800" dist="38100" dir="2700000" algn="tl" rotWithShape="0">
              <a:prstClr val="black">
                <a:alpha val="40000"/>
              </a:prstClr>
            </a:outerShdw>
          </a:effectLst>
        </p:spPr>
      </p:pic>
      <p:pic>
        <p:nvPicPr>
          <p:cNvPr id="6" name="Рисунок 5" descr="Kaufman_Poems_1.jpg"/>
          <p:cNvPicPr>
            <a:picLocks noChangeAspect="1"/>
          </p:cNvPicPr>
          <p:nvPr/>
        </p:nvPicPr>
        <p:blipFill>
          <a:blip r:embed="rId3"/>
          <a:stretch>
            <a:fillRect/>
          </a:stretch>
        </p:blipFill>
        <p:spPr>
          <a:xfrm>
            <a:off x="1993637" y="397013"/>
            <a:ext cx="8930412" cy="614261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702643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6" descr="Z:\коллаж\11.jpg"/>
          <p:cNvPicPr>
            <a:picLocks noChangeAspect="1" noChangeArrowheads="1"/>
          </p:cNvPicPr>
          <p:nvPr/>
        </p:nvPicPr>
        <p:blipFill>
          <a:blip r:embed="rId2" cstate="print"/>
          <a:srcRect/>
          <a:stretch>
            <a:fillRect/>
          </a:stretch>
        </p:blipFill>
        <p:spPr bwMode="auto">
          <a:xfrm>
            <a:off x="1453236" y="408651"/>
            <a:ext cx="9144000" cy="6040697"/>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93607344"/>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00000" y="1216325"/>
            <a:ext cx="9161253" cy="4801314"/>
          </a:xfrm>
          <a:prstGeom prst="rect">
            <a:avLst/>
          </a:prstGeom>
        </p:spPr>
        <p:txBody>
          <a:bodyPr wrap="square">
            <a:spAutoFit/>
          </a:bodyPr>
          <a:lstStyle/>
          <a:p>
            <a:pPr marL="142875"/>
            <a:r>
              <a:rPr lang="ru-RU" sz="3200" dirty="0">
                <a:solidFill>
                  <a:srgbClr val="333333"/>
                </a:solidFill>
                <a:latin typeface="Arial" charset="0"/>
                <a:ea typeface="Calibri" charset="0"/>
              </a:rPr>
              <a:t>Единицей деятельности говорения является речевое действие, входящее </a:t>
            </a:r>
            <a:r>
              <a:rPr lang="en-US" sz="3200" dirty="0" smtClean="0">
                <a:solidFill>
                  <a:srgbClr val="333333"/>
                </a:solidFill>
                <a:latin typeface="Arial" charset="0"/>
                <a:ea typeface="Calibri" charset="0"/>
              </a:rPr>
              <a:t/>
            </a:r>
            <a:br>
              <a:rPr lang="en-US" sz="3200" dirty="0" smtClean="0">
                <a:solidFill>
                  <a:srgbClr val="333333"/>
                </a:solidFill>
                <a:latin typeface="Arial" charset="0"/>
                <a:ea typeface="Calibri" charset="0"/>
              </a:rPr>
            </a:br>
            <a:r>
              <a:rPr lang="ru-RU" sz="3200" dirty="0" smtClean="0">
                <a:solidFill>
                  <a:srgbClr val="333333"/>
                </a:solidFill>
                <a:latin typeface="Arial" charset="0"/>
                <a:ea typeface="Calibri" charset="0"/>
              </a:rPr>
              <a:t>в </a:t>
            </a:r>
            <a:r>
              <a:rPr lang="ru-RU" sz="3200" dirty="0">
                <a:solidFill>
                  <a:srgbClr val="333333"/>
                </a:solidFill>
                <a:latin typeface="Arial" charset="0"/>
                <a:ea typeface="Calibri" charset="0"/>
              </a:rPr>
              <a:t>структуру говорения. </a:t>
            </a:r>
            <a:endParaRPr lang="en-US" sz="3200" dirty="0" smtClean="0">
              <a:solidFill>
                <a:srgbClr val="333333"/>
              </a:solidFill>
              <a:latin typeface="Arial" charset="0"/>
              <a:ea typeface="Calibri" charset="0"/>
            </a:endParaRPr>
          </a:p>
          <a:p>
            <a:pPr marL="142875"/>
            <a:endParaRPr lang="en-US" dirty="0" smtClean="0">
              <a:solidFill>
                <a:srgbClr val="333333"/>
              </a:solidFill>
              <a:latin typeface="Arial" charset="0"/>
              <a:ea typeface="Calibri" charset="0"/>
            </a:endParaRPr>
          </a:p>
          <a:p>
            <a:pPr marL="142875"/>
            <a:r>
              <a:rPr lang="ru-RU" sz="3200" dirty="0" smtClean="0">
                <a:solidFill>
                  <a:srgbClr val="333333"/>
                </a:solidFill>
                <a:latin typeface="Arial" charset="0"/>
                <a:ea typeface="Calibri" charset="0"/>
              </a:rPr>
              <a:t>Если </a:t>
            </a:r>
            <a:r>
              <a:rPr lang="ru-RU" sz="3200" dirty="0">
                <a:solidFill>
                  <a:srgbClr val="333333"/>
                </a:solidFill>
                <a:latin typeface="Arial" charset="0"/>
                <a:ea typeface="Calibri" charset="0"/>
              </a:rPr>
              <a:t>продуктом деятельности говорения является целое высказывание (текст), </a:t>
            </a:r>
            <a:endParaRPr lang="en-US" sz="3200" dirty="0" smtClean="0">
              <a:solidFill>
                <a:srgbClr val="333333"/>
              </a:solidFill>
              <a:latin typeface="Arial" charset="0"/>
              <a:ea typeface="Calibri" charset="0"/>
            </a:endParaRPr>
          </a:p>
          <a:p>
            <a:pPr marL="142875"/>
            <a:r>
              <a:rPr lang="ru-RU" sz="3200" dirty="0" smtClean="0">
                <a:solidFill>
                  <a:srgbClr val="333333"/>
                </a:solidFill>
                <a:latin typeface="Arial" charset="0"/>
                <a:ea typeface="Calibri" charset="0"/>
              </a:rPr>
              <a:t>то </a:t>
            </a:r>
            <a:r>
              <a:rPr lang="ru-RU" sz="3200" dirty="0">
                <a:solidFill>
                  <a:srgbClr val="333333"/>
                </a:solidFill>
                <a:latin typeface="Arial" charset="0"/>
                <a:ea typeface="Calibri" charset="0"/>
              </a:rPr>
              <a:t>речевыми действиями, создающими этот продукт, являются фразы как относительно законченные коммуникативные смысловые образования. </a:t>
            </a:r>
            <a:endParaRPr lang="ru-RU" sz="3200" dirty="0">
              <a:effectLst/>
              <a:latin typeface="Times New Roman" charset="0"/>
              <a:ea typeface="Calibri" charset="0"/>
            </a:endParaRPr>
          </a:p>
        </p:txBody>
      </p:sp>
    </p:spTree>
    <p:extLst>
      <p:ext uri="{BB962C8B-B14F-4D97-AF65-F5344CB8AC3E}">
        <p14:creationId xmlns:p14="http://schemas.microsoft.com/office/powerpoint/2010/main" val="10541638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48417" y="342900"/>
            <a:ext cx="10285409" cy="10858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algn="r">
              <a:defRPr/>
            </a:pPr>
            <a:r>
              <a:rPr lang="ru-RU" sz="2800" b="1" spc="100" dirty="0">
                <a:solidFill>
                  <a:srgbClr val="489296"/>
                </a:solidFill>
              </a:rPr>
              <a:t>Как научиться читать по-английски</a:t>
            </a:r>
            <a:br>
              <a:rPr lang="ru-RU" sz="2800" b="1" spc="100" dirty="0">
                <a:solidFill>
                  <a:srgbClr val="489296"/>
                </a:solidFill>
              </a:rPr>
            </a:br>
            <a:r>
              <a:rPr lang="en-US" sz="800" b="1" spc="100" dirty="0" smtClean="0">
                <a:solidFill>
                  <a:srgbClr val="489296"/>
                </a:solidFill>
              </a:rPr>
              <a:t/>
            </a:r>
            <a:br>
              <a:rPr lang="en-US" sz="800" b="1" spc="100" dirty="0" smtClean="0">
                <a:solidFill>
                  <a:srgbClr val="489296"/>
                </a:solidFill>
              </a:rPr>
            </a:br>
            <a:r>
              <a:rPr lang="ru-RU" sz="2800" b="1" cap="none" spc="100" dirty="0" smtClean="0">
                <a:solidFill>
                  <a:srgbClr val="489296"/>
                </a:solidFill>
              </a:rPr>
              <a:t>учебное пособие</a:t>
            </a:r>
            <a:endParaRPr lang="ru-RU" sz="2800" b="1" spc="100" dirty="0">
              <a:solidFill>
                <a:srgbClr val="489296"/>
              </a:solidFill>
            </a:endParaRPr>
          </a:p>
        </p:txBody>
      </p:sp>
      <p:sp>
        <p:nvSpPr>
          <p:cNvPr id="6" name="Содержимое 5"/>
          <p:cNvSpPr>
            <a:spLocks noGrp="1"/>
          </p:cNvSpPr>
          <p:nvPr>
            <p:ph sz="half" idx="4294967295"/>
          </p:nvPr>
        </p:nvSpPr>
        <p:spPr>
          <a:xfrm>
            <a:off x="1800000" y="1889448"/>
            <a:ext cx="8970703" cy="4968552"/>
          </a:xfrm>
          <a:prstGeom prst="rect">
            <a:avLst/>
          </a:prstGeom>
        </p:spPr>
        <p:txBody>
          <a:bodyPr>
            <a:normAutofit fontScale="92500" lnSpcReduction="10000"/>
          </a:bodyPr>
          <a:lstStyle/>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Пособие предназначено для обучения чтению младших школьников.</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Система апробирована  в школах России  и  дает </a:t>
            </a:r>
            <a:r>
              <a:rPr lang="ru-RU" altLang="ru-RU" sz="2400" dirty="0" smtClean="0">
                <a:solidFill>
                  <a:schemeClr val="tx1">
                    <a:lumMod val="95000"/>
                    <a:lumOff val="5000"/>
                  </a:schemeClr>
                </a:solidFill>
              </a:rPr>
              <a:t>впечатляющие </a:t>
            </a:r>
            <a:r>
              <a:rPr lang="ru-RU" altLang="ru-RU" sz="2400" dirty="0">
                <a:solidFill>
                  <a:schemeClr val="tx1">
                    <a:lumMod val="95000"/>
                    <a:lumOff val="5000"/>
                  </a:schemeClr>
                </a:solidFill>
              </a:rPr>
              <a:t>результаты </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Уникальная авторская методика включает в себя</a:t>
            </a:r>
            <a:r>
              <a:rPr lang="en-US" altLang="ru-RU" sz="2400" dirty="0">
                <a:solidFill>
                  <a:schemeClr val="tx1">
                    <a:lumMod val="95000"/>
                    <a:lumOff val="5000"/>
                  </a:schemeClr>
                </a:solidFill>
              </a:rPr>
              <a:t> </a:t>
            </a:r>
            <a:endParaRPr lang="ru-RU" altLang="ru-RU" sz="2400" dirty="0">
              <a:solidFill>
                <a:schemeClr val="tx1">
                  <a:lumMod val="95000"/>
                  <a:lumOff val="5000"/>
                </a:schemeClr>
              </a:solidFill>
            </a:endParaRPr>
          </a:p>
          <a:p>
            <a:pPr marL="468000" indent="-468000">
              <a:buClr>
                <a:srgbClr val="489296"/>
              </a:buClr>
              <a:buSzPct val="100000"/>
              <a:buFont typeface="Wingdings" pitchFamily="2" charset="2"/>
              <a:buChar char="Ø"/>
            </a:pPr>
            <a:r>
              <a:rPr lang="ru-RU" altLang="ru-RU" sz="2400" dirty="0" smtClean="0">
                <a:solidFill>
                  <a:schemeClr val="tx1">
                    <a:lumMod val="95000"/>
                    <a:lumOff val="5000"/>
                  </a:schemeClr>
                </a:solidFill>
              </a:rPr>
              <a:t>Доступные </a:t>
            </a:r>
            <a:r>
              <a:rPr lang="ru-RU" altLang="ru-RU" sz="2400" dirty="0">
                <a:solidFill>
                  <a:schemeClr val="tx1">
                    <a:lumMod val="95000"/>
                    <a:lumOff val="5000"/>
                  </a:schemeClr>
                </a:solidFill>
              </a:rPr>
              <a:t>объяснения и систему упражнений, </a:t>
            </a:r>
            <a:r>
              <a:rPr lang="ru-RU" altLang="ru-RU" sz="2400" dirty="0" smtClean="0">
                <a:solidFill>
                  <a:schemeClr val="tx1">
                    <a:lumMod val="95000"/>
                    <a:lumOff val="5000"/>
                  </a:schemeClr>
                </a:solidFill>
              </a:rPr>
              <a:t>обучающую </a:t>
            </a:r>
            <a:r>
              <a:rPr lang="ru-RU" altLang="ru-RU" sz="2400" dirty="0">
                <a:solidFill>
                  <a:schemeClr val="tx1">
                    <a:lumMod val="95000"/>
                    <a:lumOff val="5000"/>
                  </a:schemeClr>
                </a:solidFill>
              </a:rPr>
              <a:t>детей читать осмысленно и закладывающую основу автономии школьников</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Страноведческие комментарии, в занимательной форме знакомящие  с бытом, реалиями, культурой, традициями Великобритании</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Авторские стихи, песни, игры </a:t>
            </a:r>
          </a:p>
          <a:p>
            <a:pPr marL="468000" indent="-468000">
              <a:buClr>
                <a:srgbClr val="489296"/>
              </a:buClr>
              <a:buSzPct val="100000"/>
              <a:buFont typeface="Wingdings" pitchFamily="2" charset="2"/>
              <a:buChar char="Ø"/>
            </a:pPr>
            <a:r>
              <a:rPr lang="ru-RU" altLang="ru-RU" sz="2400" dirty="0" err="1">
                <a:solidFill>
                  <a:schemeClr val="tx1">
                    <a:lumMod val="95000"/>
                    <a:lumOff val="5000"/>
                  </a:schemeClr>
                </a:solidFill>
              </a:rPr>
              <a:t>Аудиоприложение</a:t>
            </a:r>
            <a:r>
              <a:rPr lang="ru-RU" altLang="ru-RU" sz="2400" dirty="0">
                <a:solidFill>
                  <a:schemeClr val="tx1">
                    <a:lumMod val="95000"/>
                    <a:lumOff val="5000"/>
                  </a:schemeClr>
                </a:solidFill>
              </a:rPr>
              <a:t> в исполнении профессиональных английских дикторов</a:t>
            </a:r>
          </a:p>
          <a:p>
            <a:endParaRPr lang="ru-RU" dirty="0"/>
          </a:p>
        </p:txBody>
      </p:sp>
      <p:pic>
        <p:nvPicPr>
          <p:cNvPr id="11268" name="Picture 16" descr="Z:\коллаж\11.jpg"/>
          <p:cNvPicPr>
            <a:picLocks noChangeAspect="1" noChangeArrowheads="1"/>
          </p:cNvPicPr>
          <p:nvPr/>
        </p:nvPicPr>
        <p:blipFill>
          <a:blip r:embed="rId2" cstate="print"/>
          <a:srcRect/>
          <a:stretch>
            <a:fillRect/>
          </a:stretch>
        </p:blipFill>
        <p:spPr bwMode="auto">
          <a:xfrm>
            <a:off x="400659" y="394656"/>
            <a:ext cx="2147272" cy="1458524"/>
          </a:xfrm>
          <a:prstGeom prst="rect">
            <a:avLst/>
          </a:prstGeom>
          <a:noFill/>
          <a:ln w="9525">
            <a:noFill/>
            <a:miter lim="800000"/>
            <a:headEnd/>
            <a:tailEnd/>
          </a:ln>
        </p:spPr>
      </p:pic>
    </p:spTree>
    <p:extLst>
      <p:ext uri="{BB962C8B-B14F-4D97-AF65-F5344CB8AC3E}">
        <p14:creationId xmlns:p14="http://schemas.microsoft.com/office/powerpoint/2010/main" val="329302247"/>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77796"/>
            <a:ext cx="11582400" cy="67163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lgn="r">
              <a:defRPr/>
            </a:pPr>
            <a:r>
              <a:rPr lang="ru-RU" sz="3200" b="1" spc="100" dirty="0">
                <a:solidFill>
                  <a:srgbClr val="489296"/>
                </a:solidFill>
              </a:rPr>
              <a:t>Как </a:t>
            </a:r>
            <a:r>
              <a:rPr lang="ru-RU" sz="3200" b="1" spc="100" dirty="0" smtClean="0">
                <a:solidFill>
                  <a:srgbClr val="489296"/>
                </a:solidFill>
              </a:rPr>
              <a:t> использовать  пособие</a:t>
            </a:r>
            <a:endParaRPr lang="ru-RU" sz="3200" b="1" spc="100" dirty="0">
              <a:solidFill>
                <a:srgbClr val="489296"/>
              </a:solidFill>
            </a:endParaRPr>
          </a:p>
        </p:txBody>
      </p:sp>
      <p:sp>
        <p:nvSpPr>
          <p:cNvPr id="9" name="Прямоугольник 8"/>
          <p:cNvSpPr/>
          <p:nvPr/>
        </p:nvSpPr>
        <p:spPr>
          <a:xfrm>
            <a:off x="1619999" y="1448474"/>
            <a:ext cx="8956291" cy="4555093"/>
          </a:xfrm>
          <a:prstGeom prst="rect">
            <a:avLst/>
          </a:prstGeom>
        </p:spPr>
        <p:txBody>
          <a:bodyPr wrap="square">
            <a:spAutoFit/>
          </a:bodyPr>
          <a:lstStyle/>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latin typeface="Pragmatica Book" pitchFamily="34" charset="0"/>
              </a:rPr>
              <a:t>В </a:t>
            </a:r>
            <a:r>
              <a:rPr lang="ru-RU" altLang="ru-RU" sz="2400" dirty="0">
                <a:solidFill>
                  <a:schemeClr val="tx1">
                    <a:lumMod val="95000"/>
                    <a:lumOff val="5000"/>
                  </a:schemeClr>
                </a:solidFill>
                <a:latin typeface="Pragmatica Book" pitchFamily="34" charset="0"/>
              </a:rPr>
              <a:t>начале обучения последовательно параллельно </a:t>
            </a:r>
            <a:r>
              <a:rPr lang="ru-RU" altLang="ru-RU" sz="2400" dirty="0" smtClean="0">
                <a:solidFill>
                  <a:schemeClr val="tx1">
                    <a:lumMod val="95000"/>
                    <a:lumOff val="5000"/>
                  </a:schemeClr>
                </a:solidFill>
                <a:latin typeface="Pragmatica Book" pitchFamily="34" charset="0"/>
              </a:rPr>
              <a:t/>
            </a:r>
            <a:br>
              <a:rPr lang="ru-RU" altLang="ru-RU" sz="2400" dirty="0" smtClean="0">
                <a:solidFill>
                  <a:schemeClr val="tx1">
                    <a:lumMod val="95000"/>
                    <a:lumOff val="5000"/>
                  </a:schemeClr>
                </a:solidFill>
                <a:latin typeface="Pragmatica Book" pitchFamily="34" charset="0"/>
              </a:rPr>
            </a:br>
            <a:r>
              <a:rPr lang="ru-RU" altLang="ru-RU" sz="2400" dirty="0" smtClean="0">
                <a:solidFill>
                  <a:schemeClr val="tx1">
                    <a:lumMod val="95000"/>
                    <a:lumOff val="5000"/>
                  </a:schemeClr>
                </a:solidFill>
                <a:latin typeface="Pragmatica Book" pitchFamily="34" charset="0"/>
              </a:rPr>
              <a:t>с  любым </a:t>
            </a:r>
            <a:r>
              <a:rPr lang="ru-RU" altLang="ru-RU" sz="2400" dirty="0">
                <a:solidFill>
                  <a:schemeClr val="tx1">
                    <a:lumMod val="95000"/>
                    <a:lumOff val="5000"/>
                  </a:schemeClr>
                </a:solidFill>
                <a:latin typeface="Pragmatica Book" pitchFamily="34" charset="0"/>
              </a:rPr>
              <a:t>учебником  в течение15 минут урока.</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В процессе подготовки к обучению английскому языку </a:t>
            </a:r>
            <a:r>
              <a:rPr lang="ru-RU" altLang="ru-RU" sz="2400" dirty="0" smtClean="0">
                <a:solidFill>
                  <a:schemeClr val="tx1">
                    <a:lumMod val="95000"/>
                    <a:lumOff val="5000"/>
                  </a:schemeClr>
                </a:solidFill>
                <a:latin typeface="Pragmatica Book" pitchFamily="34" charset="0"/>
              </a:rPr>
              <a:t/>
            </a:r>
            <a:br>
              <a:rPr lang="ru-RU" altLang="ru-RU" sz="2400" dirty="0" smtClean="0">
                <a:solidFill>
                  <a:schemeClr val="tx1">
                    <a:lumMod val="95000"/>
                    <a:lumOff val="5000"/>
                  </a:schemeClr>
                </a:solidFill>
                <a:latin typeface="Pragmatica Book" pitchFamily="34" charset="0"/>
              </a:rPr>
            </a:br>
            <a:r>
              <a:rPr lang="ru-RU" altLang="ru-RU" sz="2400" dirty="0" smtClean="0">
                <a:solidFill>
                  <a:schemeClr val="tx1">
                    <a:lumMod val="95000"/>
                    <a:lumOff val="5000"/>
                  </a:schemeClr>
                </a:solidFill>
                <a:latin typeface="Pragmatica Book" pitchFamily="34" charset="0"/>
              </a:rPr>
              <a:t>в </a:t>
            </a:r>
            <a:r>
              <a:rPr lang="ru-RU" altLang="ru-RU" sz="2400" dirty="0">
                <a:solidFill>
                  <a:schemeClr val="tx1">
                    <a:lumMod val="95000"/>
                    <a:lumOff val="5000"/>
                  </a:schemeClr>
                </a:solidFill>
                <a:latin typeface="Pragmatica Book" pitchFamily="34" charset="0"/>
              </a:rPr>
              <a:t>1 классе.</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В 3-4 классе выборочная работа в зависимости от </a:t>
            </a:r>
            <a:r>
              <a:rPr lang="ru-RU" altLang="ru-RU" sz="2400" dirty="0" err="1" smtClean="0">
                <a:solidFill>
                  <a:schemeClr val="tx1">
                    <a:lumMod val="95000"/>
                    <a:lumOff val="5000"/>
                  </a:schemeClr>
                </a:solidFill>
                <a:latin typeface="Pragmatica Book" pitchFamily="34" charset="0"/>
              </a:rPr>
              <a:t>инди-видуальных</a:t>
            </a:r>
            <a:r>
              <a:rPr lang="ru-RU" altLang="ru-RU" sz="2400" dirty="0" smtClean="0">
                <a:solidFill>
                  <a:schemeClr val="tx1">
                    <a:lumMod val="95000"/>
                    <a:lumOff val="5000"/>
                  </a:schemeClr>
                </a:solidFill>
                <a:latin typeface="Pragmatica Book" pitchFamily="34" charset="0"/>
              </a:rPr>
              <a:t> </a:t>
            </a:r>
            <a:r>
              <a:rPr lang="ru-RU" altLang="ru-RU" sz="2400" dirty="0">
                <a:solidFill>
                  <a:schemeClr val="tx1">
                    <a:lumMod val="95000"/>
                    <a:lumOff val="5000"/>
                  </a:schemeClr>
                </a:solidFill>
                <a:latin typeface="Pragmatica Book" pitchFamily="34" charset="0"/>
              </a:rPr>
              <a:t>потребностей ученика или класса.</a:t>
            </a:r>
          </a:p>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latin typeface="Pragmatica Book" pitchFamily="34" charset="0"/>
              </a:rPr>
              <a:t>Для </a:t>
            </a:r>
            <a:r>
              <a:rPr lang="ru-RU" altLang="ru-RU" sz="2400" dirty="0">
                <a:solidFill>
                  <a:schemeClr val="tx1">
                    <a:lumMod val="95000"/>
                    <a:lumOff val="5000"/>
                  </a:schemeClr>
                </a:solidFill>
                <a:latin typeface="Pragmatica Book" pitchFamily="34" charset="0"/>
              </a:rPr>
              <a:t>самостоятельного использования дома </a:t>
            </a:r>
            <a:r>
              <a:rPr lang="ru-RU" altLang="ru-RU" sz="2400" dirty="0" smtClean="0">
                <a:solidFill>
                  <a:schemeClr val="tx1">
                    <a:lumMod val="95000"/>
                    <a:lumOff val="5000"/>
                  </a:schemeClr>
                </a:solidFill>
                <a:latin typeface="Pragmatica Book" pitchFamily="34" charset="0"/>
              </a:rPr>
              <a:t>с роди-</a:t>
            </a:r>
            <a:r>
              <a:rPr lang="ru-RU" altLang="ru-RU" sz="2400" dirty="0" err="1" smtClean="0">
                <a:solidFill>
                  <a:schemeClr val="tx1">
                    <a:lumMod val="95000"/>
                    <a:lumOff val="5000"/>
                  </a:schemeClr>
                </a:solidFill>
                <a:latin typeface="Pragmatica Book" pitchFamily="34" charset="0"/>
              </a:rPr>
              <a:t>телями</a:t>
            </a:r>
            <a:endParaRPr lang="ru-RU" altLang="ru-RU" sz="2400" dirty="0">
              <a:solidFill>
                <a:schemeClr val="tx1">
                  <a:lumMod val="95000"/>
                  <a:lumOff val="5000"/>
                </a:schemeClr>
              </a:solidFill>
              <a:latin typeface="Pragmatica Book" pitchFamily="34" charset="0"/>
            </a:endParaRP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Для занятий с репетитором</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latin typeface="Pragmatica Book" pitchFamily="34" charset="0"/>
              </a:rPr>
              <a:t>Кружки, внеурочная деятельность</a:t>
            </a:r>
            <a:endParaRPr lang="ru-RU" sz="2400" dirty="0">
              <a:solidFill>
                <a:schemeClr val="tx1">
                  <a:lumMod val="95000"/>
                  <a:lumOff val="5000"/>
                </a:schemeClr>
              </a:solidFill>
            </a:endParaRPr>
          </a:p>
        </p:txBody>
      </p:sp>
    </p:spTree>
    <p:extLst>
      <p:ext uri="{BB962C8B-B14F-4D97-AF65-F5344CB8AC3E}">
        <p14:creationId xmlns:p14="http://schemas.microsoft.com/office/powerpoint/2010/main" val="517507010"/>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V:\pubs_new\happy_english.ru\Webinar\2018\JPG_Чтение с зад.глуб. понимания\ABC_P13-14.jpg"/>
          <p:cNvPicPr>
            <a:picLocks noChangeAspect="1" noChangeArrowheads="1"/>
          </p:cNvPicPr>
          <p:nvPr/>
        </p:nvPicPr>
        <p:blipFill>
          <a:blip r:embed="rId2"/>
          <a:srcRect/>
          <a:stretch>
            <a:fillRect/>
          </a:stretch>
        </p:blipFill>
        <p:spPr bwMode="auto">
          <a:xfrm>
            <a:off x="1408563" y="0"/>
            <a:ext cx="4931735" cy="6858000"/>
          </a:xfrm>
          <a:prstGeom prst="rect">
            <a:avLst/>
          </a:prstGeom>
          <a:noFill/>
        </p:spPr>
      </p:pic>
      <p:pic>
        <p:nvPicPr>
          <p:cNvPr id="1029" name="Picture 5" descr="V:\pubs_new\happy_english.ru\Webinar\2018\JPG_Чтение с зад.глуб. понимания\ABC_P13-142.jpg"/>
          <p:cNvPicPr>
            <a:picLocks noChangeAspect="1" noChangeArrowheads="1"/>
          </p:cNvPicPr>
          <p:nvPr/>
        </p:nvPicPr>
        <p:blipFill>
          <a:blip r:embed="rId3"/>
          <a:srcRect/>
          <a:stretch>
            <a:fillRect/>
          </a:stretch>
        </p:blipFill>
        <p:spPr bwMode="auto">
          <a:xfrm>
            <a:off x="6511748" y="-19995"/>
            <a:ext cx="4946112" cy="6877995"/>
          </a:xfrm>
          <a:prstGeom prst="rect">
            <a:avLst/>
          </a:prstGeom>
          <a:noFill/>
        </p:spPr>
      </p:pic>
      <p:pic>
        <p:nvPicPr>
          <p:cNvPr id="5" name="Picture 6" descr="Z:\коллаж\3.jpg"/>
          <p:cNvPicPr>
            <a:picLocks noChangeAspect="1" noChangeArrowheads="1"/>
          </p:cNvPicPr>
          <p:nvPr/>
        </p:nvPicPr>
        <p:blipFill>
          <a:blip r:embed="rId4" cstate="print"/>
          <a:srcRect/>
          <a:stretch>
            <a:fillRect/>
          </a:stretch>
        </p:blipFill>
        <p:spPr bwMode="auto">
          <a:xfrm>
            <a:off x="415340" y="388276"/>
            <a:ext cx="1148498" cy="1540640"/>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15467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V:\pubs_new\happy_english.ru\Webinar\2018\JPG_Чтение с зад.глуб. понимания\ABC_140-141.jpg"/>
          <p:cNvPicPr>
            <a:picLocks noChangeAspect="1" noChangeArrowheads="1"/>
          </p:cNvPicPr>
          <p:nvPr/>
        </p:nvPicPr>
        <p:blipFill>
          <a:blip r:embed="rId2"/>
          <a:srcRect/>
          <a:stretch>
            <a:fillRect/>
          </a:stretch>
        </p:blipFill>
        <p:spPr bwMode="auto">
          <a:xfrm>
            <a:off x="1361356" y="-19995"/>
            <a:ext cx="9892223" cy="6877995"/>
          </a:xfrm>
          <a:prstGeom prst="rect">
            <a:avLst/>
          </a:prstGeom>
          <a:noFill/>
        </p:spPr>
      </p:pic>
      <p:pic>
        <p:nvPicPr>
          <p:cNvPr id="5" name="Picture 6" descr="Z:\коллаж\3.jpg"/>
          <p:cNvPicPr>
            <a:picLocks noChangeAspect="1" noChangeArrowheads="1"/>
          </p:cNvPicPr>
          <p:nvPr/>
        </p:nvPicPr>
        <p:blipFill>
          <a:blip r:embed="rId3" cstate="print"/>
          <a:srcRect/>
          <a:stretch>
            <a:fillRect/>
          </a:stretch>
        </p:blipFill>
        <p:spPr bwMode="auto">
          <a:xfrm>
            <a:off x="478184" y="438399"/>
            <a:ext cx="1277417" cy="1713281"/>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34471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V:\pubs_new\happy_english.ru\Webinar\2018\JPG_Чтение с зад.глуб. понимания\ABC_142-143.jpg"/>
          <p:cNvPicPr>
            <a:picLocks noChangeAspect="1" noChangeArrowheads="1"/>
          </p:cNvPicPr>
          <p:nvPr/>
        </p:nvPicPr>
        <p:blipFill>
          <a:blip r:embed="rId2"/>
          <a:srcRect r="51204"/>
          <a:stretch>
            <a:fillRect/>
          </a:stretch>
        </p:blipFill>
        <p:spPr bwMode="auto">
          <a:xfrm>
            <a:off x="3429001" y="0"/>
            <a:ext cx="4827077" cy="6877995"/>
          </a:xfrm>
          <a:prstGeom prst="rect">
            <a:avLst/>
          </a:prstGeom>
          <a:noFill/>
        </p:spPr>
      </p:pic>
      <p:pic>
        <p:nvPicPr>
          <p:cNvPr id="4" name="Picture 6" descr="Z:\коллаж\3.jpg"/>
          <p:cNvPicPr>
            <a:picLocks noChangeAspect="1" noChangeArrowheads="1"/>
          </p:cNvPicPr>
          <p:nvPr/>
        </p:nvPicPr>
        <p:blipFill>
          <a:blip r:embed="rId3" cstate="print"/>
          <a:srcRect/>
          <a:stretch>
            <a:fillRect/>
          </a:stretch>
        </p:blipFill>
        <p:spPr bwMode="auto">
          <a:xfrm>
            <a:off x="417799" y="403894"/>
            <a:ext cx="1277417" cy="1713281"/>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788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1164566"/>
            <a:ext cx="8637962" cy="4356340"/>
          </a:xfrm>
          <a:prstGeom prst="rect">
            <a:avLst/>
          </a:prstGeom>
        </p:spPr>
        <p:txBody>
          <a:bodyPr wrap="square">
            <a:spAutoFit/>
          </a:bodyPr>
          <a:lstStyle/>
          <a:p>
            <a:pPr>
              <a:spcAft>
                <a:spcPts val="0"/>
              </a:spcAft>
            </a:pPr>
            <a:r>
              <a:rPr lang="ru-RU" sz="3200" dirty="0">
                <a:solidFill>
                  <a:srgbClr val="333333"/>
                </a:solidFill>
                <a:latin typeface="Arial" charset="0"/>
                <a:ea typeface="Calibri" charset="0"/>
                <a:cs typeface="Times New Roman" charset="0"/>
              </a:rPr>
              <a:t>В плане содержания говорение </a:t>
            </a:r>
            <a:r>
              <a:rPr lang="ru-RU" sz="3200" dirty="0" smtClean="0">
                <a:solidFill>
                  <a:srgbClr val="333333"/>
                </a:solidFill>
                <a:latin typeface="Arial" charset="0"/>
                <a:ea typeface="Calibri" charset="0"/>
                <a:cs typeface="Times New Roman" charset="0"/>
              </a:rPr>
              <a:t>можно разбить на следующие иерархические единицы</a:t>
            </a:r>
          </a:p>
          <a:p>
            <a:pPr marL="514350" indent="-514350">
              <a:spcBef>
                <a:spcPts val="600"/>
              </a:spcBef>
              <a:spcAft>
                <a:spcPts val="0"/>
              </a:spcAft>
              <a:buAutoNum type="arabicParenR"/>
            </a:pPr>
            <a:r>
              <a:rPr lang="ru-RU" sz="3200" dirty="0" smtClean="0">
                <a:solidFill>
                  <a:srgbClr val="333333"/>
                </a:solidFill>
                <a:latin typeface="Arial" charset="0"/>
                <a:ea typeface="Calibri" charset="0"/>
                <a:cs typeface="Times New Roman" charset="0"/>
              </a:rPr>
              <a:t>логико-синтаксические структуры </a:t>
            </a:r>
          </a:p>
          <a:p>
            <a:pPr marL="514350" indent="-514350">
              <a:spcBef>
                <a:spcPts val="600"/>
              </a:spcBef>
              <a:spcAft>
                <a:spcPts val="0"/>
              </a:spcAft>
              <a:buAutoNum type="arabicParenR"/>
            </a:pPr>
            <a:r>
              <a:rPr lang="ru-RU" sz="3200" dirty="0" smtClean="0">
                <a:solidFill>
                  <a:srgbClr val="333333"/>
                </a:solidFill>
                <a:latin typeface="Arial" charset="0"/>
                <a:ea typeface="Calibri" charset="0"/>
                <a:cs typeface="Times New Roman" charset="0"/>
              </a:rPr>
              <a:t>лексические </a:t>
            </a:r>
            <a:r>
              <a:rPr lang="ru-RU" sz="3200" dirty="0">
                <a:solidFill>
                  <a:srgbClr val="333333"/>
                </a:solidFill>
                <a:latin typeface="Arial" charset="0"/>
                <a:ea typeface="Calibri" charset="0"/>
                <a:cs typeface="Times New Roman" charset="0"/>
              </a:rPr>
              <a:t>«функции» (или </a:t>
            </a:r>
            <a:r>
              <a:rPr lang="ru-RU" sz="3200" dirty="0" smtClean="0">
                <a:solidFill>
                  <a:srgbClr val="333333"/>
                </a:solidFill>
                <a:latin typeface="Arial" charset="0"/>
                <a:ea typeface="Calibri" charset="0"/>
                <a:cs typeface="Times New Roman" charset="0"/>
              </a:rPr>
              <a:t>се</a:t>
            </a:r>
            <a:r>
              <a:rPr lang="ru-RU" sz="3200" dirty="0" smtClean="0">
                <a:solidFill>
                  <a:srgbClr val="333333"/>
                </a:solidFill>
                <a:latin typeface="Arial" charset="0"/>
                <a:ea typeface="Times New Roman" charset="0"/>
                <a:cs typeface="Times New Roman" charset="0"/>
              </a:rPr>
              <a:t>мантические </a:t>
            </a:r>
            <a:r>
              <a:rPr lang="ru-RU" sz="3200" dirty="0">
                <a:solidFill>
                  <a:srgbClr val="333333"/>
                </a:solidFill>
                <a:latin typeface="Arial" charset="0"/>
                <a:ea typeface="Times New Roman" charset="0"/>
                <a:cs typeface="Times New Roman" charset="0"/>
              </a:rPr>
              <a:t>связи слов</a:t>
            </a:r>
            <a:r>
              <a:rPr lang="ru-RU" sz="3200" dirty="0" smtClean="0">
                <a:solidFill>
                  <a:srgbClr val="333333"/>
                </a:solidFill>
                <a:latin typeface="Arial" charset="0"/>
                <a:ea typeface="Times New Roman" charset="0"/>
                <a:cs typeface="Times New Roman" charset="0"/>
              </a:rPr>
              <a:t>)</a:t>
            </a:r>
          </a:p>
          <a:p>
            <a:pPr marL="514350" indent="-514350">
              <a:spcBef>
                <a:spcPts val="600"/>
              </a:spcBef>
              <a:spcAft>
                <a:spcPts val="0"/>
              </a:spcAft>
              <a:buAutoNum type="arabicParenR"/>
            </a:pPr>
            <a:r>
              <a:rPr lang="ru-RU" sz="3200" dirty="0" smtClean="0">
                <a:solidFill>
                  <a:srgbClr val="333333"/>
                </a:solidFill>
                <a:latin typeface="Arial" charset="0"/>
                <a:ea typeface="Times New Roman" charset="0"/>
                <a:cs typeface="Times New Roman" charset="0"/>
              </a:rPr>
              <a:t> </a:t>
            </a:r>
            <a:r>
              <a:rPr lang="ru-RU" sz="3200" dirty="0">
                <a:solidFill>
                  <a:srgbClr val="333333"/>
                </a:solidFill>
                <a:latin typeface="Arial" charset="0"/>
                <a:ea typeface="Times New Roman" charset="0"/>
                <a:cs typeface="Times New Roman" charset="0"/>
              </a:rPr>
              <a:t>грамматические структуры (или модели</a:t>
            </a:r>
            <a:r>
              <a:rPr lang="ru-RU" sz="3200" dirty="0" smtClean="0">
                <a:solidFill>
                  <a:srgbClr val="333333"/>
                </a:solidFill>
                <a:latin typeface="Arial" charset="0"/>
                <a:ea typeface="Times New Roman" charset="0"/>
                <a:cs typeface="Times New Roman" charset="0"/>
              </a:rPr>
              <a:t>)</a:t>
            </a:r>
          </a:p>
          <a:p>
            <a:pPr marL="514350" indent="-514350">
              <a:spcBef>
                <a:spcPts val="600"/>
              </a:spcBef>
              <a:spcAft>
                <a:spcPts val="0"/>
              </a:spcAft>
              <a:buAutoNum type="arabicParenR"/>
            </a:pPr>
            <a:r>
              <a:rPr lang="ru-RU" sz="3200" dirty="0" smtClean="0">
                <a:solidFill>
                  <a:srgbClr val="333333"/>
                </a:solidFill>
                <a:latin typeface="Arial" charset="0"/>
                <a:ea typeface="Times New Roman" charset="0"/>
                <a:cs typeface="Times New Roman" charset="0"/>
              </a:rPr>
              <a:t> </a:t>
            </a:r>
            <a:r>
              <a:rPr lang="ru-RU" sz="3200" dirty="0">
                <a:solidFill>
                  <a:srgbClr val="333333"/>
                </a:solidFill>
                <a:latin typeface="Arial" charset="0"/>
                <a:ea typeface="Times New Roman" charset="0"/>
                <a:cs typeface="Times New Roman" charset="0"/>
              </a:rPr>
              <a:t>лексические единицы – значимые слова.</a:t>
            </a:r>
            <a:endParaRPr lang="ru-RU" sz="3200" dirty="0">
              <a:effectLst/>
              <a:latin typeface="Calibri" charset="0"/>
              <a:ea typeface="Calibri" charset="0"/>
              <a:cs typeface="Times New Roman" charset="0"/>
            </a:endParaRPr>
          </a:p>
        </p:txBody>
      </p:sp>
    </p:spTree>
    <p:extLst>
      <p:ext uri="{BB962C8B-B14F-4D97-AF65-F5344CB8AC3E}">
        <p14:creationId xmlns:p14="http://schemas.microsoft.com/office/powerpoint/2010/main" val="1831408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1028343"/>
            <a:ext cx="8902461" cy="5401479"/>
          </a:xfrm>
          <a:prstGeom prst="rect">
            <a:avLst/>
          </a:prstGeom>
        </p:spPr>
        <p:txBody>
          <a:bodyPr wrap="square">
            <a:spAutoFit/>
          </a:bodyPr>
          <a:lstStyle/>
          <a:p>
            <a:pPr marL="142875"/>
            <a:r>
              <a:rPr lang="ru-RU" sz="2200" dirty="0">
                <a:solidFill>
                  <a:srgbClr val="333333"/>
                </a:solidFill>
                <a:latin typeface="Arial" charset="0"/>
                <a:ea typeface="Calibri" charset="0"/>
              </a:rPr>
              <a:t>При овладении родным языком ребенок интуитивно овладевает всеми четырьмя уровнями единиц в процессе общения. </a:t>
            </a:r>
            <a:endParaRPr lang="ru-RU" sz="2200" dirty="0" smtClean="0">
              <a:solidFill>
                <a:srgbClr val="333333"/>
              </a:solidFill>
              <a:latin typeface="Arial" charset="0"/>
              <a:ea typeface="Calibri" charset="0"/>
            </a:endParaRPr>
          </a:p>
          <a:p>
            <a:pPr marL="142875">
              <a:spcBef>
                <a:spcPts val="600"/>
              </a:spcBef>
            </a:pPr>
            <a:r>
              <a:rPr lang="ru-RU" sz="2200" b="1" dirty="0" smtClean="0">
                <a:solidFill>
                  <a:srgbClr val="333333"/>
                </a:solidFill>
                <a:latin typeface="Arial" charset="0"/>
                <a:ea typeface="Calibri" charset="0"/>
              </a:rPr>
              <a:t>Л</a:t>
            </a:r>
            <a:r>
              <a:rPr lang="ru-RU" sz="2200" b="1" dirty="0">
                <a:solidFill>
                  <a:srgbClr val="333333"/>
                </a:solidFill>
                <a:latin typeface="Arial" charset="0"/>
                <a:ea typeface="Calibri" charset="0"/>
              </a:rPr>
              <a:t>. С. </a:t>
            </a:r>
            <a:r>
              <a:rPr lang="ru-RU" sz="2200" b="1" dirty="0" err="1" smtClean="0">
                <a:solidFill>
                  <a:srgbClr val="333333"/>
                </a:solidFill>
                <a:latin typeface="Arial" charset="0"/>
                <a:ea typeface="Calibri" charset="0"/>
              </a:rPr>
              <a:t>Выготский</a:t>
            </a:r>
            <a:r>
              <a:rPr lang="ru-RU" sz="2200" dirty="0" smtClean="0">
                <a:solidFill>
                  <a:srgbClr val="333333"/>
                </a:solidFill>
                <a:latin typeface="Arial" charset="0"/>
                <a:ea typeface="Calibri" charset="0"/>
              </a:rPr>
              <a:t>: </a:t>
            </a:r>
            <a:r>
              <a:rPr lang="ru-RU" sz="2200" dirty="0">
                <a:solidFill>
                  <a:srgbClr val="333333"/>
                </a:solidFill>
                <a:latin typeface="Arial" charset="0"/>
                <a:ea typeface="Calibri" charset="0"/>
              </a:rPr>
              <a:t>«Ребенок  идет «снизу вверх</a:t>
            </a:r>
            <a:r>
              <a:rPr lang="ru-RU" sz="2200" dirty="0" smtClean="0">
                <a:solidFill>
                  <a:srgbClr val="333333"/>
                </a:solidFill>
                <a:latin typeface="Arial" charset="0"/>
                <a:ea typeface="Calibri" charset="0"/>
              </a:rPr>
              <a:t>»</a:t>
            </a:r>
            <a:r>
              <a:rPr lang="en-US" sz="2200" dirty="0" smtClean="0">
                <a:solidFill>
                  <a:srgbClr val="333333"/>
                </a:solidFill>
                <a:latin typeface="Arial" charset="0"/>
                <a:ea typeface="Calibri" charset="0"/>
              </a:rPr>
              <a:t> — </a:t>
            </a:r>
            <a:r>
              <a:rPr lang="ru-RU" sz="2200" dirty="0" smtClean="0">
                <a:solidFill>
                  <a:srgbClr val="333333"/>
                </a:solidFill>
                <a:latin typeface="Arial" charset="0"/>
                <a:ea typeface="Calibri" charset="0"/>
              </a:rPr>
              <a:t>от </a:t>
            </a:r>
            <a:r>
              <a:rPr lang="ru-RU" sz="2200" dirty="0">
                <a:solidFill>
                  <a:srgbClr val="333333"/>
                </a:solidFill>
                <a:latin typeface="Arial" charset="0"/>
                <a:ea typeface="Calibri" charset="0"/>
              </a:rPr>
              <a:t>речевых реализаций и отдельных слов к </a:t>
            </a:r>
            <a:r>
              <a:rPr lang="ru-RU" sz="2200" dirty="0" smtClean="0">
                <a:solidFill>
                  <a:srgbClr val="333333"/>
                </a:solidFill>
                <a:latin typeface="Arial" charset="0"/>
                <a:ea typeface="Calibri" charset="0"/>
              </a:rPr>
              <a:t>грамматическим </a:t>
            </a:r>
            <a:r>
              <a:rPr lang="ru-RU" sz="2200" dirty="0">
                <a:solidFill>
                  <a:srgbClr val="333333"/>
                </a:solidFill>
                <a:latin typeface="Arial" charset="0"/>
                <a:ea typeface="Calibri" charset="0"/>
              </a:rPr>
              <a:t>структурам (моделям), к </a:t>
            </a:r>
            <a:r>
              <a:rPr lang="ru-RU" sz="2200" dirty="0" err="1">
                <a:solidFill>
                  <a:srgbClr val="333333"/>
                </a:solidFill>
                <a:latin typeface="Arial" charset="0"/>
                <a:ea typeface="Calibri" charset="0"/>
              </a:rPr>
              <a:t>операциональному</a:t>
            </a:r>
            <a:r>
              <a:rPr lang="ru-RU" sz="2200" dirty="0">
                <a:solidFill>
                  <a:srgbClr val="333333"/>
                </a:solidFill>
                <a:latin typeface="Arial" charset="0"/>
                <a:ea typeface="Calibri" charset="0"/>
              </a:rPr>
              <a:t> выявлению лексических функций и к уяснению (интуитивному) основных логико-синтаксических структур.» Школьное обучение помогает ему осознать то, чем он уже владеет</a:t>
            </a:r>
            <a:r>
              <a:rPr lang="ru-RU" sz="2200" dirty="0" smtClean="0">
                <a:solidFill>
                  <a:srgbClr val="333333"/>
                </a:solidFill>
                <a:latin typeface="Arial" charset="0"/>
                <a:ea typeface="Calibri" charset="0"/>
              </a:rPr>
              <a:t>.</a:t>
            </a:r>
            <a:endParaRPr lang="ru-RU" sz="2200" dirty="0">
              <a:latin typeface="Times New Roman" charset="0"/>
              <a:ea typeface="Calibri" charset="0"/>
            </a:endParaRPr>
          </a:p>
          <a:p>
            <a:pPr marL="142875">
              <a:spcBef>
                <a:spcPts val="600"/>
              </a:spcBef>
            </a:pPr>
            <a:r>
              <a:rPr lang="ru-RU" sz="2200" dirty="0">
                <a:solidFill>
                  <a:srgbClr val="333333"/>
                </a:solidFill>
                <a:latin typeface="Arial" charset="0"/>
                <a:ea typeface="Calibri" charset="0"/>
              </a:rPr>
              <a:t>Овладевая иностранным языком, человек, как отметил </a:t>
            </a:r>
            <a:r>
              <a:rPr lang="en-US" sz="2200" dirty="0" smtClean="0">
                <a:solidFill>
                  <a:srgbClr val="333333"/>
                </a:solidFill>
                <a:latin typeface="Arial" charset="0"/>
                <a:ea typeface="Calibri" charset="0"/>
              </a:rPr>
              <a:t/>
            </a:r>
            <a:br>
              <a:rPr lang="en-US" sz="2200" dirty="0" smtClean="0">
                <a:solidFill>
                  <a:srgbClr val="333333"/>
                </a:solidFill>
                <a:latin typeface="Arial" charset="0"/>
                <a:ea typeface="Calibri" charset="0"/>
              </a:rPr>
            </a:br>
            <a:r>
              <a:rPr lang="ru-RU" sz="2200" dirty="0" smtClean="0">
                <a:solidFill>
                  <a:srgbClr val="333333"/>
                </a:solidFill>
                <a:latin typeface="Arial" charset="0"/>
                <a:ea typeface="Calibri" charset="0"/>
              </a:rPr>
              <a:t>Л</a:t>
            </a:r>
            <a:r>
              <a:rPr lang="ru-RU" sz="2200" dirty="0">
                <a:solidFill>
                  <a:srgbClr val="333333"/>
                </a:solidFill>
                <a:latin typeface="Arial" charset="0"/>
                <a:ea typeface="Calibri" charset="0"/>
              </a:rPr>
              <a:t>. С. Выготский, идет «сверху вниз». Этот путь </a:t>
            </a:r>
            <a:r>
              <a:rPr lang="en-US" sz="2200" dirty="0" smtClean="0">
                <a:solidFill>
                  <a:srgbClr val="333333"/>
                </a:solidFill>
                <a:latin typeface="Arial" charset="0"/>
                <a:ea typeface="Calibri" charset="0"/>
              </a:rPr>
              <a:t>— </a:t>
            </a:r>
            <a:r>
              <a:rPr lang="ru-RU" sz="2200" dirty="0" smtClean="0">
                <a:solidFill>
                  <a:srgbClr val="333333"/>
                </a:solidFill>
                <a:latin typeface="Arial" charset="0"/>
                <a:ea typeface="Calibri" charset="0"/>
              </a:rPr>
              <a:t>путь </a:t>
            </a:r>
            <a:r>
              <a:rPr lang="ru-RU" sz="2200" dirty="0">
                <a:solidFill>
                  <a:srgbClr val="333333"/>
                </a:solidFill>
                <a:latin typeface="Arial" charset="0"/>
                <a:ea typeface="Calibri" charset="0"/>
              </a:rPr>
              <a:t>осознания иерархии самих единиц. </a:t>
            </a:r>
            <a:endParaRPr lang="ru-RU" sz="2200" dirty="0" smtClean="0">
              <a:solidFill>
                <a:srgbClr val="333333"/>
              </a:solidFill>
              <a:latin typeface="Arial" charset="0"/>
              <a:ea typeface="Calibri" charset="0"/>
            </a:endParaRPr>
          </a:p>
          <a:p>
            <a:pPr marL="142875">
              <a:spcBef>
                <a:spcPts val="600"/>
              </a:spcBef>
            </a:pPr>
            <a:r>
              <a:rPr lang="ru-RU" sz="2200" dirty="0" smtClean="0">
                <a:solidFill>
                  <a:srgbClr val="333333"/>
                </a:solidFill>
                <a:latin typeface="Arial" charset="0"/>
                <a:ea typeface="Calibri" charset="0"/>
              </a:rPr>
              <a:t>Таким образом становится очевидно, </a:t>
            </a:r>
            <a:r>
              <a:rPr lang="ru-RU" sz="2200" dirty="0">
                <a:solidFill>
                  <a:srgbClr val="333333"/>
                </a:solidFill>
                <a:latin typeface="Arial" charset="0"/>
                <a:ea typeface="Calibri" charset="0"/>
              </a:rPr>
              <a:t>что овладение единицей деятельности говорения </a:t>
            </a:r>
            <a:r>
              <a:rPr lang="en-US" sz="2200" dirty="0" smtClean="0">
                <a:solidFill>
                  <a:srgbClr val="333333"/>
                </a:solidFill>
                <a:latin typeface="Arial" charset="0"/>
                <a:ea typeface="Calibri" charset="0"/>
              </a:rPr>
              <a:t>—</a:t>
            </a:r>
            <a:r>
              <a:rPr lang="ru-RU" sz="2200" dirty="0" smtClean="0">
                <a:solidFill>
                  <a:srgbClr val="333333"/>
                </a:solidFill>
                <a:latin typeface="Arial" charset="0"/>
                <a:ea typeface="Calibri" charset="0"/>
              </a:rPr>
              <a:t> </a:t>
            </a:r>
            <a:r>
              <a:rPr lang="ru-RU" sz="2200" dirty="0">
                <a:solidFill>
                  <a:srgbClr val="333333"/>
                </a:solidFill>
                <a:latin typeface="Arial" charset="0"/>
                <a:ea typeface="Calibri" charset="0"/>
              </a:rPr>
              <a:t>речевым поступком </a:t>
            </a:r>
            <a:r>
              <a:rPr lang="en-US" sz="2200" dirty="0" smtClean="0">
                <a:solidFill>
                  <a:srgbClr val="333333"/>
                </a:solidFill>
                <a:latin typeface="Arial" charset="0"/>
                <a:ea typeface="Calibri" charset="0"/>
              </a:rPr>
              <a:t>—</a:t>
            </a:r>
            <a:r>
              <a:rPr lang="ru-RU" sz="2200" dirty="0" smtClean="0">
                <a:solidFill>
                  <a:srgbClr val="333333"/>
                </a:solidFill>
                <a:latin typeface="Arial" charset="0"/>
                <a:ea typeface="Calibri" charset="0"/>
              </a:rPr>
              <a:t> </a:t>
            </a:r>
            <a:r>
              <a:rPr lang="ru-RU" sz="2200" dirty="0">
                <a:solidFill>
                  <a:srgbClr val="333333"/>
                </a:solidFill>
                <a:latin typeface="Arial" charset="0"/>
                <a:ea typeface="Calibri" charset="0"/>
              </a:rPr>
              <a:t>предполагает отработку многих единиц логического, семантического, грамматического и фонационного уровней.</a:t>
            </a:r>
            <a:endParaRPr lang="ru-RU" sz="2200" dirty="0">
              <a:effectLst/>
              <a:latin typeface="Times New Roman" charset="0"/>
              <a:ea typeface="Calibri" charset="0"/>
            </a:endParaRPr>
          </a:p>
        </p:txBody>
      </p:sp>
    </p:spTree>
    <p:extLst>
      <p:ext uri="{BB962C8B-B14F-4D97-AF65-F5344CB8AC3E}">
        <p14:creationId xmlns:p14="http://schemas.microsoft.com/office/powerpoint/2010/main" val="641174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1397479"/>
            <a:ext cx="9358312" cy="3693319"/>
          </a:xfrm>
          <a:prstGeom prst="rect">
            <a:avLst/>
          </a:prstGeom>
        </p:spPr>
        <p:txBody>
          <a:bodyPr wrap="square">
            <a:spAutoFit/>
          </a:bodyPr>
          <a:lstStyle/>
          <a:p>
            <a:pPr marL="600075" indent="-457200">
              <a:spcBef>
                <a:spcPts val="600"/>
              </a:spcBef>
              <a:buClr>
                <a:srgbClr val="489296"/>
              </a:buClr>
              <a:buFont typeface="Wingdings" pitchFamily="2" charset="2"/>
              <a:buChar char="Ø"/>
            </a:pPr>
            <a:r>
              <a:rPr lang="ru-RU" sz="2800" dirty="0" smtClean="0">
                <a:solidFill>
                  <a:srgbClr val="333333"/>
                </a:solidFill>
                <a:latin typeface="Arial" charset="0"/>
                <a:ea typeface="Calibri" charset="0"/>
              </a:rPr>
              <a:t>Стимулировать </a:t>
            </a:r>
            <a:r>
              <a:rPr lang="ru-RU" sz="2800" dirty="0">
                <a:solidFill>
                  <a:srgbClr val="333333"/>
                </a:solidFill>
                <a:latin typeface="Arial" charset="0"/>
                <a:ea typeface="Calibri" charset="0"/>
              </a:rPr>
              <a:t>у учащегося возникновение мысли – предмета высказывания. </a:t>
            </a:r>
            <a:endParaRPr lang="ru-RU" sz="2800" dirty="0" smtClean="0">
              <a:solidFill>
                <a:srgbClr val="333333"/>
              </a:solidFill>
              <a:latin typeface="Arial" charset="0"/>
              <a:ea typeface="Calibri" charset="0"/>
            </a:endParaRPr>
          </a:p>
          <a:p>
            <a:pPr marL="600075" indent="-457200">
              <a:spcBef>
                <a:spcPts val="600"/>
              </a:spcBef>
              <a:buClr>
                <a:srgbClr val="489296"/>
              </a:buClr>
              <a:buFont typeface="Wingdings" pitchFamily="2" charset="2"/>
              <a:buChar char="Ø"/>
            </a:pPr>
            <a:r>
              <a:rPr lang="ru-RU" sz="2800" dirty="0" smtClean="0">
                <a:solidFill>
                  <a:srgbClr val="333333"/>
                </a:solidFill>
                <a:latin typeface="Arial" charset="0"/>
                <a:ea typeface="Calibri" charset="0"/>
              </a:rPr>
              <a:t>Создать мотивирующую обстановку.</a:t>
            </a:r>
            <a:endParaRPr lang="ru-RU" sz="2800" dirty="0">
              <a:latin typeface="Times New Roman" charset="0"/>
              <a:ea typeface="Calibri" charset="0"/>
            </a:endParaRPr>
          </a:p>
          <a:p>
            <a:pPr marL="600075" indent="-457200">
              <a:spcBef>
                <a:spcPts val="600"/>
              </a:spcBef>
              <a:buClr>
                <a:srgbClr val="489296"/>
              </a:buClr>
              <a:buFont typeface="Wingdings" pitchFamily="2" charset="2"/>
              <a:buChar char="Ø"/>
            </a:pPr>
            <a:r>
              <a:rPr lang="ru-RU" sz="2800" dirty="0">
                <a:solidFill>
                  <a:srgbClr val="333333"/>
                </a:solidFill>
                <a:latin typeface="Arial" charset="0"/>
                <a:ea typeface="Calibri" charset="0"/>
              </a:rPr>
              <a:t>Обеспечить учащихся </a:t>
            </a:r>
            <a:r>
              <a:rPr lang="ru-RU" sz="2800" dirty="0" smtClean="0">
                <a:solidFill>
                  <a:srgbClr val="333333"/>
                </a:solidFill>
                <a:latin typeface="Arial" charset="0"/>
                <a:ea typeface="Calibri" charset="0"/>
              </a:rPr>
              <a:t> инструментами для организации </a:t>
            </a:r>
            <a:r>
              <a:rPr lang="ru-RU" sz="2800" dirty="0">
                <a:solidFill>
                  <a:srgbClr val="333333"/>
                </a:solidFill>
                <a:latin typeface="Arial" charset="0"/>
                <a:ea typeface="Calibri" charset="0"/>
              </a:rPr>
              <a:t>и </a:t>
            </a:r>
            <a:r>
              <a:rPr lang="ru-RU" sz="2800" dirty="0" smtClean="0">
                <a:solidFill>
                  <a:srgbClr val="333333"/>
                </a:solidFill>
                <a:latin typeface="Arial" charset="0"/>
                <a:ea typeface="Calibri" charset="0"/>
              </a:rPr>
              <a:t>соподчинения </a:t>
            </a:r>
            <a:r>
              <a:rPr lang="ru-RU" sz="2800" dirty="0">
                <a:solidFill>
                  <a:srgbClr val="333333"/>
                </a:solidFill>
                <a:latin typeface="Arial" charset="0"/>
                <a:ea typeface="Calibri" charset="0"/>
              </a:rPr>
              <a:t>всех единиц говорения для обучения выражению мысли, реализующей речевой поступок на иностранном языке. </a:t>
            </a:r>
            <a:endParaRPr lang="ru-RU" sz="2800" dirty="0">
              <a:effectLst/>
              <a:latin typeface="Times New Roman" charset="0"/>
              <a:ea typeface="Calibri" charset="0"/>
            </a:endParaRPr>
          </a:p>
        </p:txBody>
      </p:sp>
      <p:sp>
        <p:nvSpPr>
          <p:cNvPr id="4" name="TextBox 3"/>
          <p:cNvSpPr txBox="1"/>
          <p:nvPr/>
        </p:nvSpPr>
        <p:spPr>
          <a:xfrm>
            <a:off x="1989782" y="366044"/>
            <a:ext cx="9168530" cy="523220"/>
          </a:xfrm>
          <a:prstGeom prst="rect">
            <a:avLst/>
          </a:prstGeom>
          <a:noFill/>
        </p:spPr>
        <p:txBody>
          <a:bodyPr wrap="square" rtlCol="0">
            <a:spAutoFit/>
          </a:bodyPr>
          <a:lstStyle/>
          <a:p>
            <a:pPr algn="r"/>
            <a:r>
              <a:rPr lang="ru-RU" sz="2800" b="1" dirty="0" smtClean="0">
                <a:solidFill>
                  <a:srgbClr val="489296"/>
                </a:solidFill>
              </a:rPr>
              <a:t>ВОЗМОЖНЫЕ ПРОБЛЕМЫ</a:t>
            </a:r>
            <a:endParaRPr lang="ru-RU" sz="2800" b="1" dirty="0">
              <a:solidFill>
                <a:srgbClr val="489296"/>
              </a:solidFill>
            </a:endParaRPr>
          </a:p>
        </p:txBody>
      </p:sp>
    </p:spTree>
    <p:extLst>
      <p:ext uri="{BB962C8B-B14F-4D97-AF65-F5344CB8AC3E}">
        <p14:creationId xmlns:p14="http://schemas.microsoft.com/office/powerpoint/2010/main" val="1095132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1544128"/>
            <a:ext cx="8352148" cy="3785652"/>
          </a:xfrm>
          <a:prstGeom prst="rect">
            <a:avLst/>
          </a:prstGeom>
        </p:spPr>
        <p:txBody>
          <a:bodyPr wrap="square">
            <a:spAutoFit/>
          </a:bodyPr>
          <a:lstStyle/>
          <a:p>
            <a:pPr marL="142875" algn="ctr"/>
            <a:r>
              <a:rPr lang="ru-RU" sz="4000" b="1" dirty="0" smtClean="0">
                <a:solidFill>
                  <a:srgbClr val="489296"/>
                </a:solidFill>
                <a:latin typeface="+mj-lt"/>
                <a:ea typeface="Calibri" charset="0"/>
              </a:rPr>
              <a:t>Правда ли что,</a:t>
            </a:r>
          </a:p>
          <a:p>
            <a:pPr marL="142875" algn="ctr"/>
            <a:r>
              <a:rPr lang="ru-RU" sz="4000" b="1" dirty="0" err="1" smtClean="0">
                <a:solidFill>
                  <a:srgbClr val="489296"/>
                </a:solidFill>
                <a:latin typeface="+mj-lt"/>
                <a:ea typeface="Calibri" charset="0"/>
              </a:rPr>
              <a:t>деятельностный</a:t>
            </a:r>
            <a:r>
              <a:rPr lang="ru-RU" sz="4000" b="1" dirty="0" smtClean="0">
                <a:solidFill>
                  <a:srgbClr val="489296"/>
                </a:solidFill>
                <a:latin typeface="+mj-lt"/>
                <a:ea typeface="Calibri" charset="0"/>
              </a:rPr>
              <a:t> </a:t>
            </a:r>
            <a:r>
              <a:rPr lang="ru-RU" sz="4000" b="1" dirty="0">
                <a:solidFill>
                  <a:srgbClr val="489296"/>
                </a:solidFill>
                <a:latin typeface="+mj-lt"/>
                <a:ea typeface="Calibri" charset="0"/>
              </a:rPr>
              <a:t>подход </a:t>
            </a:r>
            <a:r>
              <a:rPr lang="en-US" sz="4000" b="1" dirty="0" smtClean="0">
                <a:solidFill>
                  <a:srgbClr val="489296"/>
                </a:solidFill>
                <a:latin typeface="+mj-lt"/>
                <a:ea typeface="Calibri" charset="0"/>
              </a:rPr>
              <a:t/>
            </a:r>
            <a:br>
              <a:rPr lang="en-US" sz="4000" b="1" dirty="0" smtClean="0">
                <a:solidFill>
                  <a:srgbClr val="489296"/>
                </a:solidFill>
                <a:latin typeface="+mj-lt"/>
                <a:ea typeface="Calibri" charset="0"/>
              </a:rPr>
            </a:br>
            <a:r>
              <a:rPr lang="ru-RU" sz="4000" b="1" dirty="0" smtClean="0">
                <a:solidFill>
                  <a:srgbClr val="489296"/>
                </a:solidFill>
                <a:latin typeface="+mj-lt"/>
                <a:ea typeface="Calibri" charset="0"/>
              </a:rPr>
              <a:t>к </a:t>
            </a:r>
            <a:r>
              <a:rPr lang="ru-RU" sz="4000" b="1" dirty="0">
                <a:solidFill>
                  <a:srgbClr val="489296"/>
                </a:solidFill>
                <a:latin typeface="+mj-lt"/>
                <a:ea typeface="Calibri" charset="0"/>
              </a:rPr>
              <a:t>говорению </a:t>
            </a:r>
            <a:r>
              <a:rPr lang="ru-RU" sz="4000" b="1" dirty="0" smtClean="0">
                <a:solidFill>
                  <a:srgbClr val="489296"/>
                </a:solidFill>
                <a:latin typeface="+mj-lt"/>
                <a:ea typeface="Calibri" charset="0"/>
              </a:rPr>
              <a:t> учитывает </a:t>
            </a:r>
            <a:r>
              <a:rPr lang="en-US" sz="4000" b="1" dirty="0" smtClean="0">
                <a:solidFill>
                  <a:srgbClr val="489296"/>
                </a:solidFill>
                <a:latin typeface="+mj-lt"/>
                <a:ea typeface="Calibri" charset="0"/>
              </a:rPr>
              <a:t/>
            </a:r>
            <a:br>
              <a:rPr lang="en-US" sz="4000" b="1" dirty="0" smtClean="0">
                <a:solidFill>
                  <a:srgbClr val="489296"/>
                </a:solidFill>
                <a:latin typeface="+mj-lt"/>
                <a:ea typeface="Calibri" charset="0"/>
              </a:rPr>
            </a:br>
            <a:r>
              <a:rPr lang="ru-RU" sz="4000" b="1" dirty="0" smtClean="0">
                <a:solidFill>
                  <a:srgbClr val="489296"/>
                </a:solidFill>
                <a:latin typeface="+mj-lt"/>
                <a:ea typeface="Calibri" charset="0"/>
              </a:rPr>
              <a:t>все возможные трудности </a:t>
            </a:r>
            <a:r>
              <a:rPr lang="en-US" sz="4000" b="1" dirty="0" smtClean="0">
                <a:solidFill>
                  <a:srgbClr val="489296"/>
                </a:solidFill>
                <a:latin typeface="+mj-lt"/>
                <a:ea typeface="Calibri" charset="0"/>
              </a:rPr>
              <a:t/>
            </a:r>
            <a:br>
              <a:rPr lang="en-US" sz="4000" b="1" dirty="0" smtClean="0">
                <a:solidFill>
                  <a:srgbClr val="489296"/>
                </a:solidFill>
                <a:latin typeface="+mj-lt"/>
                <a:ea typeface="Calibri" charset="0"/>
              </a:rPr>
            </a:br>
            <a:r>
              <a:rPr lang="ru-RU" sz="4000" b="1" dirty="0" smtClean="0">
                <a:solidFill>
                  <a:srgbClr val="489296"/>
                </a:solidFill>
                <a:latin typeface="+mj-lt"/>
                <a:ea typeface="Calibri" charset="0"/>
              </a:rPr>
              <a:t>и является наиболее эффективным? </a:t>
            </a:r>
            <a:endParaRPr lang="ru-RU" sz="4000" b="1" dirty="0">
              <a:solidFill>
                <a:srgbClr val="489296"/>
              </a:solidFill>
              <a:effectLst/>
              <a:latin typeface="+mj-lt"/>
              <a:ea typeface="Calibri" charset="0"/>
            </a:endParaRPr>
          </a:p>
        </p:txBody>
      </p:sp>
    </p:spTree>
    <p:extLst>
      <p:ext uri="{BB962C8B-B14F-4D97-AF65-F5344CB8AC3E}">
        <p14:creationId xmlns:p14="http://schemas.microsoft.com/office/powerpoint/2010/main" val="909030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88542" y="483079"/>
            <a:ext cx="9805359" cy="5080878"/>
          </a:xfrm>
          <a:prstGeom prst="rect">
            <a:avLst/>
          </a:prstGeom>
        </p:spPr>
        <p:txBody>
          <a:bodyPr wrap="square">
            <a:spAutoFit/>
          </a:bodyPr>
          <a:lstStyle/>
          <a:p>
            <a:pPr algn="r">
              <a:lnSpc>
                <a:spcPts val="3450"/>
              </a:lnSpc>
              <a:spcBef>
                <a:spcPts val="3735"/>
              </a:spcBef>
              <a:spcAft>
                <a:spcPts val="1870"/>
              </a:spcAft>
            </a:pPr>
            <a:r>
              <a:rPr lang="ru-RU" sz="2800" b="1" spc="10" dirty="0" smtClean="0">
                <a:solidFill>
                  <a:srgbClr val="489296"/>
                </a:solidFill>
                <a:latin typeface="+mj-lt"/>
                <a:ea typeface="Arial Unicode MS" panose="020B0604020202020204" pitchFamily="34" charset="-128"/>
                <a:cs typeface="Arial" pitchFamily="34" charset="0"/>
              </a:rPr>
              <a:t>ГИПОТЕЗА  УСВОЕНИЯ  И  ИЗУЧЕНИЯ</a:t>
            </a:r>
          </a:p>
          <a:p>
            <a:pPr>
              <a:lnSpc>
                <a:spcPts val="2400"/>
              </a:lnSpc>
              <a:spcBef>
                <a:spcPts val="2250"/>
              </a:spcBef>
            </a:pPr>
            <a:r>
              <a:rPr lang="ru-RU" sz="2200" dirty="0" smtClean="0">
                <a:solidFill>
                  <a:srgbClr val="262626"/>
                </a:solidFill>
                <a:latin typeface="Arial" pitchFamily="34" charset="0"/>
                <a:ea typeface="Arial Unicode MS" panose="020B0604020202020204" pitchFamily="34" charset="-128"/>
                <a:cs typeface="Arial" pitchFamily="34" charset="0"/>
              </a:rPr>
              <a:t>Существуют два процесса : </a:t>
            </a:r>
            <a:r>
              <a:rPr lang="ru-RU" sz="2200" b="1" dirty="0">
                <a:solidFill>
                  <a:srgbClr val="262626"/>
                </a:solidFill>
                <a:latin typeface="Arial" pitchFamily="34" charset="0"/>
                <a:ea typeface="Arial Unicode MS" panose="020B0604020202020204" pitchFamily="34" charset="-128"/>
                <a:cs typeface="Arial" pitchFamily="34" charset="0"/>
              </a:rPr>
              <a:t>усвоение и изучение. </a:t>
            </a:r>
            <a:endParaRPr lang="ru-RU" sz="2200" b="1" dirty="0" smtClean="0">
              <a:solidFill>
                <a:srgbClr val="262626"/>
              </a:solidFill>
              <a:latin typeface="Arial" pitchFamily="34" charset="0"/>
              <a:ea typeface="Arial Unicode MS" panose="020B0604020202020204" pitchFamily="34" charset="-128"/>
              <a:cs typeface="Arial" pitchFamily="34" charset="0"/>
            </a:endParaRPr>
          </a:p>
          <a:p>
            <a:pPr>
              <a:lnSpc>
                <a:spcPts val="2400"/>
              </a:lnSpc>
              <a:spcBef>
                <a:spcPts val="2400"/>
              </a:spcBef>
            </a:pPr>
            <a:r>
              <a:rPr lang="ru-RU" sz="2200" b="1" dirty="0" smtClean="0">
                <a:solidFill>
                  <a:srgbClr val="262626"/>
                </a:solidFill>
                <a:latin typeface="Arial" pitchFamily="34" charset="0"/>
                <a:ea typeface="Arial Unicode MS" panose="020B0604020202020204" pitchFamily="34" charset="-128"/>
                <a:cs typeface="Arial" pitchFamily="34" charset="0"/>
              </a:rPr>
              <a:t>УСВОЕНИЕ </a:t>
            </a:r>
            <a:r>
              <a:rPr lang="ru-RU" sz="2200" dirty="0" smtClean="0">
                <a:solidFill>
                  <a:srgbClr val="262626"/>
                </a:solidFill>
                <a:latin typeface="Arial" pitchFamily="34" charset="0"/>
                <a:ea typeface="Arial Unicode MS" panose="020B0604020202020204" pitchFamily="34" charset="-128"/>
                <a:cs typeface="Arial" pitchFamily="34" charset="0"/>
              </a:rPr>
              <a:t>—</a:t>
            </a:r>
            <a:r>
              <a:rPr lang="en-US" sz="2200" dirty="0" smtClean="0">
                <a:solidFill>
                  <a:srgbClr val="262626"/>
                </a:solidFill>
                <a:latin typeface="Arial" pitchFamily="34" charset="0"/>
                <a:ea typeface="Arial Unicode MS" panose="020B0604020202020204" pitchFamily="34" charset="-128"/>
                <a:cs typeface="Arial" pitchFamily="34" charset="0"/>
              </a:rPr>
              <a:t> </a:t>
            </a:r>
            <a:r>
              <a:rPr lang="ru-RU" sz="2200" dirty="0" smtClean="0">
                <a:solidFill>
                  <a:srgbClr val="262626"/>
                </a:solidFill>
                <a:latin typeface="Arial" pitchFamily="34" charset="0"/>
                <a:ea typeface="Arial Unicode MS" panose="020B0604020202020204" pitchFamily="34" charset="-128"/>
                <a:cs typeface="Arial" pitchFamily="34" charset="0"/>
              </a:rPr>
              <a:t>информация воспринимается на уровне подсознания.  </a:t>
            </a:r>
            <a:br>
              <a:rPr lang="ru-RU" sz="2200" dirty="0" smtClean="0">
                <a:solidFill>
                  <a:srgbClr val="262626"/>
                </a:solidFill>
                <a:latin typeface="Arial" pitchFamily="34" charset="0"/>
                <a:ea typeface="Arial Unicode MS" panose="020B0604020202020204" pitchFamily="34" charset="-128"/>
                <a:cs typeface="Arial" pitchFamily="34" charset="0"/>
              </a:rPr>
            </a:br>
            <a:r>
              <a:rPr lang="ru-RU" sz="2200" dirty="0" smtClean="0">
                <a:solidFill>
                  <a:srgbClr val="262626"/>
                </a:solidFill>
                <a:latin typeface="Arial" pitchFamily="34" charset="0"/>
                <a:ea typeface="Arial Unicode MS" panose="020B0604020202020204" pitchFamily="34" charset="-128"/>
                <a:cs typeface="Arial" pitchFamily="34" charset="0"/>
              </a:rPr>
              <a:t>То </a:t>
            </a:r>
            <a:r>
              <a:rPr lang="ru-RU" sz="2200" dirty="0">
                <a:solidFill>
                  <a:srgbClr val="262626"/>
                </a:solidFill>
                <a:latin typeface="Arial" pitchFamily="34" charset="0"/>
                <a:ea typeface="Arial Unicode MS" panose="020B0604020202020204" pitchFamily="34" charset="-128"/>
                <a:cs typeface="Arial" pitchFamily="34" charset="0"/>
              </a:rPr>
              <a:t>есть усвоение схоже с тем, как изучает родной язык </a:t>
            </a:r>
            <a:r>
              <a:rPr lang="ru-RU" sz="2200" dirty="0" smtClean="0">
                <a:solidFill>
                  <a:srgbClr val="262626"/>
                </a:solidFill>
                <a:latin typeface="Arial" pitchFamily="34" charset="0"/>
                <a:ea typeface="Arial Unicode MS" panose="020B0604020202020204" pitchFamily="34" charset="-128"/>
                <a:cs typeface="Arial" pitchFamily="34" charset="0"/>
              </a:rPr>
              <a:t>ребенок — </a:t>
            </a:r>
            <a:br>
              <a:rPr lang="ru-RU" sz="2200" dirty="0" smtClean="0">
                <a:solidFill>
                  <a:srgbClr val="262626"/>
                </a:solidFill>
                <a:latin typeface="Arial" pitchFamily="34" charset="0"/>
                <a:ea typeface="Arial Unicode MS" panose="020B0604020202020204" pitchFamily="34" charset="-128"/>
                <a:cs typeface="Arial" pitchFamily="34" charset="0"/>
              </a:rPr>
            </a:br>
            <a:r>
              <a:rPr lang="ru-RU" sz="2200" dirty="0" smtClean="0">
                <a:solidFill>
                  <a:srgbClr val="262626"/>
                </a:solidFill>
                <a:latin typeface="Arial" pitchFamily="34" charset="0"/>
                <a:ea typeface="Arial Unicode MS" panose="020B0604020202020204" pitchFamily="34" charset="-128"/>
                <a:cs typeface="Arial" pitchFamily="34" charset="0"/>
              </a:rPr>
              <a:t>он </a:t>
            </a:r>
            <a:r>
              <a:rPr lang="ru-RU" sz="2200" dirty="0">
                <a:solidFill>
                  <a:srgbClr val="262626"/>
                </a:solidFill>
                <a:latin typeface="Arial" pitchFamily="34" charset="0"/>
                <a:ea typeface="Arial Unicode MS" panose="020B0604020202020204" pitchFamily="34" charset="-128"/>
                <a:cs typeface="Arial" pitchFamily="34" charset="0"/>
              </a:rPr>
              <a:t>усваивает его в прямом смысле слова, а не учит намеренно. </a:t>
            </a:r>
            <a:r>
              <a:rPr lang="ru-RU" sz="2200" dirty="0" smtClean="0">
                <a:solidFill>
                  <a:srgbClr val="262626"/>
                </a:solidFill>
                <a:latin typeface="Arial" pitchFamily="34" charset="0"/>
                <a:ea typeface="Arial Unicode MS" panose="020B0604020202020204" pitchFamily="34" charset="-128"/>
                <a:cs typeface="Arial" pitchFamily="34" charset="0"/>
              </a:rPr>
              <a:t/>
            </a:r>
            <a:br>
              <a:rPr lang="ru-RU" sz="2200" dirty="0" smtClean="0">
                <a:solidFill>
                  <a:srgbClr val="262626"/>
                </a:solidFill>
                <a:latin typeface="Arial" pitchFamily="34" charset="0"/>
                <a:ea typeface="Arial Unicode MS" panose="020B0604020202020204" pitchFamily="34" charset="-128"/>
                <a:cs typeface="Arial" pitchFamily="34" charset="0"/>
              </a:rPr>
            </a:br>
            <a:r>
              <a:rPr lang="ru-RU" sz="2200" dirty="0" smtClean="0">
                <a:solidFill>
                  <a:srgbClr val="262626"/>
                </a:solidFill>
                <a:latin typeface="Arial" pitchFamily="34" charset="0"/>
                <a:ea typeface="Arial Unicode MS" panose="020B0604020202020204" pitchFamily="34" charset="-128"/>
                <a:cs typeface="Arial" pitchFamily="34" charset="0"/>
              </a:rPr>
              <a:t>Вы </a:t>
            </a:r>
            <a:r>
              <a:rPr lang="ru-RU" sz="2200" dirty="0">
                <a:solidFill>
                  <a:srgbClr val="262626"/>
                </a:solidFill>
                <a:latin typeface="Arial" pitchFamily="34" charset="0"/>
                <a:ea typeface="Arial Unicode MS" panose="020B0604020202020204" pitchFamily="34" charset="-128"/>
                <a:cs typeface="Arial" pitchFamily="34" charset="0"/>
              </a:rPr>
              <a:t>занимаетесь усвоением, когда читаете, слушаете музыку, смотрите </a:t>
            </a:r>
            <a:r>
              <a:rPr lang="ru-RU" sz="2200" dirty="0" smtClean="0">
                <a:solidFill>
                  <a:srgbClr val="262626"/>
                </a:solidFill>
                <a:latin typeface="Arial" pitchFamily="34" charset="0"/>
                <a:ea typeface="Arial Unicode MS" panose="020B0604020202020204" pitchFamily="34" charset="-128"/>
                <a:cs typeface="Arial" pitchFamily="34" charset="0"/>
              </a:rPr>
              <a:t>фильмы </a:t>
            </a:r>
            <a:r>
              <a:rPr lang="ru-RU" sz="2200" dirty="0">
                <a:solidFill>
                  <a:srgbClr val="262626"/>
                </a:solidFill>
                <a:latin typeface="Arial" pitchFamily="34" charset="0"/>
                <a:ea typeface="Arial Unicode MS" panose="020B0604020202020204" pitchFamily="34" charset="-128"/>
                <a:cs typeface="Arial" pitchFamily="34" charset="0"/>
              </a:rPr>
              <a:t>на английском языке. Для усвоения иностранного языка </a:t>
            </a:r>
            <a:r>
              <a:rPr lang="ru-RU" sz="2200" dirty="0" smtClean="0">
                <a:solidFill>
                  <a:srgbClr val="262626"/>
                </a:solidFill>
                <a:latin typeface="Arial" pitchFamily="34" charset="0"/>
                <a:ea typeface="Arial Unicode MS" panose="020B0604020202020204" pitchFamily="34" charset="-128"/>
                <a:cs typeface="Arial" pitchFamily="34" charset="0"/>
              </a:rPr>
              <a:t>необходимо погрузиться в языковую среду.</a:t>
            </a:r>
            <a:endParaRPr lang="ru-RU" sz="2200" dirty="0" smtClean="0">
              <a:latin typeface="Arial" pitchFamily="34" charset="0"/>
              <a:ea typeface="Arial Unicode MS" panose="020B0604020202020204" pitchFamily="34" charset="-128"/>
              <a:cs typeface="Arial" pitchFamily="34" charset="0"/>
            </a:endParaRPr>
          </a:p>
          <a:p>
            <a:pPr>
              <a:lnSpc>
                <a:spcPts val="2400"/>
              </a:lnSpc>
              <a:spcBef>
                <a:spcPts val="2400"/>
              </a:spcBef>
            </a:pPr>
            <a:r>
              <a:rPr lang="ru-RU" sz="2200" b="1" dirty="0" smtClean="0">
                <a:solidFill>
                  <a:srgbClr val="262626"/>
                </a:solidFill>
                <a:latin typeface="Arial" pitchFamily="34" charset="0"/>
                <a:ea typeface="Arial Unicode MS" panose="020B0604020202020204" pitchFamily="34" charset="-128"/>
                <a:cs typeface="Arial" pitchFamily="34" charset="0"/>
              </a:rPr>
              <a:t>ИЗУЧЕНИЕ</a:t>
            </a:r>
            <a:r>
              <a:rPr lang="ru-RU" sz="2200" dirty="0" smtClean="0">
                <a:solidFill>
                  <a:srgbClr val="262626"/>
                </a:solidFill>
                <a:latin typeface="Arial" pitchFamily="34" charset="0"/>
                <a:ea typeface="Arial Unicode MS" panose="020B0604020202020204" pitchFamily="34" charset="-128"/>
                <a:cs typeface="Arial" pitchFamily="34" charset="0"/>
              </a:rPr>
              <a:t> — </a:t>
            </a:r>
            <a:r>
              <a:rPr lang="ru-RU" sz="2200" dirty="0">
                <a:solidFill>
                  <a:srgbClr val="262626"/>
                </a:solidFill>
                <a:latin typeface="Arial" pitchFamily="34" charset="0"/>
                <a:ea typeface="Arial Unicode MS" panose="020B0604020202020204" pitchFamily="34" charset="-128"/>
                <a:cs typeface="Arial" pitchFamily="34" charset="0"/>
              </a:rPr>
              <a:t>процесс сознательного получения знаний, когда вы совершаете усилия для того, чтобы воспринять и понять какую-то информацию. Вы </a:t>
            </a:r>
            <a:r>
              <a:rPr lang="ru-RU" sz="2200" dirty="0" smtClean="0">
                <a:solidFill>
                  <a:srgbClr val="262626"/>
                </a:solidFill>
                <a:latin typeface="Arial" pitchFamily="34" charset="0"/>
                <a:ea typeface="Arial Unicode MS" panose="020B0604020202020204" pitchFamily="34" charset="-128"/>
                <a:cs typeface="Arial" pitchFamily="34" charset="0"/>
              </a:rPr>
              <a:t>занимаетесь изучением, когда учите грамматику, выполняете упражнения, учите слова и т. д. </a:t>
            </a:r>
            <a:endParaRPr lang="ru-RU" sz="2200" dirty="0">
              <a:effectLst/>
              <a:latin typeface="Arial" pitchFamily="34" charset="0"/>
              <a:ea typeface="Arial Unicode MS" panose="020B0604020202020204" pitchFamily="34" charset="-128"/>
              <a:cs typeface="Arial" pitchFamily="34" charset="0"/>
            </a:endParaRPr>
          </a:p>
        </p:txBody>
      </p:sp>
    </p:spTree>
    <p:extLst>
      <p:ext uri="{BB962C8B-B14F-4D97-AF65-F5344CB8AC3E}">
        <p14:creationId xmlns:p14="http://schemas.microsoft.com/office/powerpoint/2010/main" val="2597483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0000" y="431323"/>
            <a:ext cx="9664506" cy="4385816"/>
          </a:xfrm>
          <a:prstGeom prst="rect">
            <a:avLst/>
          </a:prstGeom>
        </p:spPr>
        <p:txBody>
          <a:bodyPr wrap="square">
            <a:spAutoFit/>
          </a:bodyPr>
          <a:lstStyle/>
          <a:p>
            <a:pPr algn="r">
              <a:lnSpc>
                <a:spcPts val="3450"/>
              </a:lnSpc>
              <a:spcBef>
                <a:spcPts val="3735"/>
              </a:spcBef>
              <a:spcAft>
                <a:spcPts val="1870"/>
              </a:spcAft>
            </a:pPr>
            <a:r>
              <a:rPr lang="ru-RU" sz="2800" b="1" spc="100" dirty="0" smtClean="0">
                <a:solidFill>
                  <a:srgbClr val="489296"/>
                </a:solidFill>
                <a:latin typeface="+mj-lt"/>
                <a:ea typeface="Times New Roman" charset="0"/>
                <a:cs typeface="Times New Roman" charset="0"/>
              </a:rPr>
              <a:t>ГИПОТЕЗА  ЕСТЕСТВЕННОГО  ПОРЯДКА</a:t>
            </a:r>
            <a:endParaRPr lang="ru-RU" sz="2800" b="1" spc="100" dirty="0" smtClean="0">
              <a:solidFill>
                <a:srgbClr val="489296"/>
              </a:solidFill>
              <a:latin typeface="+mj-lt"/>
              <a:ea typeface="Calibri" charset="0"/>
              <a:cs typeface="Times New Roman" charset="0"/>
            </a:endParaRPr>
          </a:p>
          <a:p>
            <a:pPr>
              <a:spcBef>
                <a:spcPts val="1200"/>
              </a:spcBef>
              <a:spcAft>
                <a:spcPts val="2250"/>
              </a:spcAft>
            </a:pPr>
            <a:r>
              <a:rPr lang="ru-RU" sz="2800" dirty="0" smtClean="0">
                <a:solidFill>
                  <a:srgbClr val="262626"/>
                </a:solidFill>
                <a:latin typeface="Helvetica" charset="0"/>
                <a:ea typeface="Calibri" charset="0"/>
                <a:cs typeface="Times New Roman" charset="0"/>
              </a:rPr>
              <a:t>Любой </a:t>
            </a:r>
            <a:r>
              <a:rPr lang="ru-RU" sz="2800" dirty="0">
                <a:solidFill>
                  <a:srgbClr val="262626"/>
                </a:solidFill>
                <a:latin typeface="Helvetica" charset="0"/>
                <a:ea typeface="Calibri" charset="0"/>
                <a:cs typeface="Times New Roman" charset="0"/>
              </a:rPr>
              <a:t>человек учит любой язык в определенном естественном порядке. </a:t>
            </a:r>
            <a:r>
              <a:rPr lang="ru-RU" sz="2800" dirty="0" smtClean="0">
                <a:solidFill>
                  <a:srgbClr val="262626"/>
                </a:solidFill>
                <a:latin typeface="Helvetica" charset="0"/>
                <a:ea typeface="Calibri" charset="0"/>
                <a:cs typeface="Times New Roman" charset="0"/>
              </a:rPr>
              <a:t>Например</a:t>
            </a:r>
            <a:r>
              <a:rPr lang="ru-RU" sz="2800" dirty="0">
                <a:solidFill>
                  <a:srgbClr val="262626"/>
                </a:solidFill>
                <a:latin typeface="Helvetica" charset="0"/>
                <a:ea typeface="Calibri" charset="0"/>
                <a:cs typeface="Times New Roman" charset="0"/>
              </a:rPr>
              <a:t>, при изучении английского языка любой человек сначала усвоит общие вопросы (на которые можно дать ответ да/нет) </a:t>
            </a:r>
            <a:r>
              <a:rPr lang="ru-RU" sz="2800" dirty="0" smtClean="0">
                <a:solidFill>
                  <a:srgbClr val="262626"/>
                </a:solidFill>
                <a:latin typeface="Helvetica" charset="0"/>
                <a:ea typeface="Calibri" charset="0"/>
                <a:cs typeface="Times New Roman" charset="0"/>
              </a:rPr>
              <a:t/>
            </a:r>
            <a:br>
              <a:rPr lang="ru-RU" sz="2800" dirty="0" smtClean="0">
                <a:solidFill>
                  <a:srgbClr val="262626"/>
                </a:solidFill>
                <a:latin typeface="Helvetica" charset="0"/>
                <a:ea typeface="Calibri" charset="0"/>
                <a:cs typeface="Times New Roman" charset="0"/>
              </a:rPr>
            </a:br>
            <a:r>
              <a:rPr lang="ru-RU" sz="2800" dirty="0" smtClean="0">
                <a:solidFill>
                  <a:srgbClr val="262626"/>
                </a:solidFill>
                <a:latin typeface="Helvetica" charset="0"/>
                <a:ea typeface="Calibri" charset="0"/>
                <a:cs typeface="Times New Roman" charset="0"/>
              </a:rPr>
              <a:t>и </a:t>
            </a:r>
            <a:r>
              <a:rPr lang="ru-RU" sz="2800" dirty="0">
                <a:solidFill>
                  <a:srgbClr val="262626"/>
                </a:solidFill>
                <a:latin typeface="Helvetica" charset="0"/>
                <a:ea typeface="Calibri" charset="0"/>
                <a:cs typeface="Times New Roman" charset="0"/>
              </a:rPr>
              <a:t>только потом — специальные вопросы. </a:t>
            </a:r>
            <a:r>
              <a:rPr lang="ru-RU" sz="2800" dirty="0" smtClean="0">
                <a:solidFill>
                  <a:srgbClr val="262626"/>
                </a:solidFill>
                <a:latin typeface="Helvetica" charset="0"/>
                <a:ea typeface="Calibri" charset="0"/>
                <a:cs typeface="Times New Roman" charset="0"/>
              </a:rPr>
              <a:t/>
            </a:r>
            <a:br>
              <a:rPr lang="ru-RU" sz="2800" dirty="0" smtClean="0">
                <a:solidFill>
                  <a:srgbClr val="262626"/>
                </a:solidFill>
                <a:latin typeface="Helvetica" charset="0"/>
                <a:ea typeface="Calibri" charset="0"/>
                <a:cs typeface="Times New Roman" charset="0"/>
              </a:rPr>
            </a:br>
            <a:r>
              <a:rPr lang="ru-RU" sz="2800" dirty="0" smtClean="0">
                <a:solidFill>
                  <a:srgbClr val="262626"/>
                </a:solidFill>
                <a:latin typeface="Helvetica" charset="0"/>
                <a:ea typeface="Calibri" charset="0"/>
                <a:cs typeface="Times New Roman" charset="0"/>
              </a:rPr>
              <a:t>Если </a:t>
            </a:r>
            <a:r>
              <a:rPr lang="ru-RU" sz="2800" dirty="0">
                <a:solidFill>
                  <a:srgbClr val="262626"/>
                </a:solidFill>
                <a:latin typeface="Helvetica" charset="0"/>
                <a:ea typeface="Calibri" charset="0"/>
                <a:cs typeface="Times New Roman" charset="0"/>
              </a:rPr>
              <a:t>даже изменить порядок изучения этих тем, все равно человек сначала поймет, как «работают» общие вопросы, а затем разберется со специальными</a:t>
            </a:r>
            <a:r>
              <a:rPr lang="ru-RU" sz="2800" dirty="0" smtClean="0">
                <a:solidFill>
                  <a:srgbClr val="262626"/>
                </a:solidFill>
                <a:latin typeface="Helvetica" charset="0"/>
                <a:ea typeface="Calibri" charset="0"/>
                <a:cs typeface="Times New Roman" charset="0"/>
              </a:rPr>
              <a:t>.</a:t>
            </a:r>
            <a:endParaRPr lang="ru-RU" sz="2800" dirty="0">
              <a:latin typeface="Calibri" charset="0"/>
              <a:ea typeface="Calibri" charset="0"/>
              <a:cs typeface="Times New Roman" charset="0"/>
            </a:endParaRPr>
          </a:p>
        </p:txBody>
      </p:sp>
    </p:spTree>
    <p:extLst>
      <p:ext uri="{BB962C8B-B14F-4D97-AF65-F5344CB8AC3E}">
        <p14:creationId xmlns:p14="http://schemas.microsoft.com/office/powerpoint/2010/main" val="32844188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3232</TotalTime>
  <Words>865</Words>
  <Application>Microsoft Office PowerPoint</Application>
  <PresentationFormat>Произвольный</PresentationFormat>
  <Paragraphs>81</Paragraphs>
  <Slides>34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Трек</vt:lpstr>
      <vt:lpstr>Пособия для чтения и подготовки к экзаменам</vt:lpstr>
      <vt:lpstr>Эффективные  и  неэффективные  подходы  к  обучению  говорению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Как научиться читать по-английски  учебное пособие</vt:lpstr>
      <vt:lpstr>Как  использовать  пособие</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Microsoft Office</dc:creator>
  <cp:lastModifiedBy>admin</cp:lastModifiedBy>
  <cp:revision>202</cp:revision>
  <dcterms:created xsi:type="dcterms:W3CDTF">2017-12-05T11:31:55Z</dcterms:created>
  <dcterms:modified xsi:type="dcterms:W3CDTF">2018-11-02T07:06:00Z</dcterms:modified>
</cp:coreProperties>
</file>