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93" r:id="rId5"/>
    <p:sldId id="258" r:id="rId6"/>
    <p:sldId id="260" r:id="rId7"/>
    <p:sldId id="259" r:id="rId8"/>
    <p:sldId id="262" r:id="rId9"/>
    <p:sldId id="265" r:id="rId10"/>
    <p:sldId id="271" r:id="rId11"/>
    <p:sldId id="273" r:id="rId12"/>
    <p:sldId id="272" r:id="rId13"/>
    <p:sldId id="284" r:id="rId14"/>
    <p:sldId id="285" r:id="rId15"/>
    <p:sldId id="264" r:id="rId16"/>
    <p:sldId id="266" r:id="rId17"/>
    <p:sldId id="276" r:id="rId18"/>
    <p:sldId id="286" r:id="rId19"/>
    <p:sldId id="267" r:id="rId20"/>
    <p:sldId id="268" r:id="rId21"/>
    <p:sldId id="277" r:id="rId22"/>
    <p:sldId id="278" r:id="rId23"/>
    <p:sldId id="287" r:id="rId24"/>
    <p:sldId id="270" r:id="rId25"/>
    <p:sldId id="274" r:id="rId26"/>
    <p:sldId id="288" r:id="rId27"/>
    <p:sldId id="263" r:id="rId28"/>
    <p:sldId id="292" r:id="rId29"/>
    <p:sldId id="279" r:id="rId30"/>
    <p:sldId id="291" r:id="rId31"/>
    <p:sldId id="280" r:id="rId32"/>
    <p:sldId id="290" r:id="rId33"/>
    <p:sldId id="281" r:id="rId34"/>
    <p:sldId id="283" r:id="rId35"/>
    <p:sldId id="269" r:id="rId36"/>
    <p:sldId id="282" r:id="rId37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48" d="100"/>
          <a:sy n="148" d="100"/>
        </p:scale>
        <p:origin x="-564" y="-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36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9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805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9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20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bubbl.us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ducaplay.com/" TargetMode="External"/><Relationship Id="rId2" Type="http://schemas.openxmlformats.org/officeDocument/2006/relationships/hyperlink" Target="https://bubbl.us/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storybird.com/" TargetMode="External"/><Relationship Id="rId5" Type="http://schemas.openxmlformats.org/officeDocument/2006/relationships/hyperlink" Target="https://sketchboard.io/" TargetMode="External"/><Relationship Id="rId4" Type="http://schemas.openxmlformats.org/officeDocument/2006/relationships/hyperlink" Target="https://quiznetic.com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educaplay.com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ww.educaplay.com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ducaplay.com/" TargetMode="External"/><Relationship Id="rId2" Type="http://schemas.openxmlformats.org/officeDocument/2006/relationships/hyperlink" Target="https://bubbl.us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torybird.com/" TargetMode="External"/><Relationship Id="rId5" Type="http://schemas.openxmlformats.org/officeDocument/2006/relationships/hyperlink" Target="https://sketchboard.io/" TargetMode="External"/><Relationship Id="rId4" Type="http://schemas.openxmlformats.org/officeDocument/2006/relationships/hyperlink" Target="https://quiznetic.com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quiznetic.com/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quiznetic.com/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ducaplay.com/" TargetMode="External"/><Relationship Id="rId2" Type="http://schemas.openxmlformats.org/officeDocument/2006/relationships/hyperlink" Target="https://bubbl.us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torybird.com/" TargetMode="External"/><Relationship Id="rId5" Type="http://schemas.openxmlformats.org/officeDocument/2006/relationships/hyperlink" Target="https://sketchboard.io/" TargetMode="External"/><Relationship Id="rId4" Type="http://schemas.openxmlformats.org/officeDocument/2006/relationships/hyperlink" Target="https://quiznetic.com/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sketchboard.io/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sketchboard.io/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ducaplay.com/" TargetMode="External"/><Relationship Id="rId2" Type="http://schemas.openxmlformats.org/officeDocument/2006/relationships/hyperlink" Target="https://bubbl.us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torybird.com/" TargetMode="External"/><Relationship Id="rId5" Type="http://schemas.openxmlformats.org/officeDocument/2006/relationships/hyperlink" Target="https://sketchboard.io/" TargetMode="External"/><Relationship Id="rId4" Type="http://schemas.openxmlformats.org/officeDocument/2006/relationships/hyperlink" Target="https://quiznetic.com/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s://storybird.com/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vebinders.com/" TargetMode="External"/><Relationship Id="rId2" Type="http://schemas.openxmlformats.org/officeDocument/2006/relationships/hyperlink" Target="http://en.linoit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portfoliogen.com/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://en.linoit.com/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vebinders.com/" TargetMode="External"/><Relationship Id="rId2" Type="http://schemas.openxmlformats.org/officeDocument/2006/relationships/hyperlink" Target="http://en.linoit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portfoliogen.com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://www.livebinders.com/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vebinders.com/" TargetMode="External"/><Relationship Id="rId2" Type="http://schemas.openxmlformats.org/officeDocument/2006/relationships/hyperlink" Target="http://en.linoit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portfoliogen.com/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s://www.portfoliogen.com/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hyperlink" Target="https://www.englishteachers.ru/shop" TargetMode="External"/><Relationship Id="rId7" Type="http://schemas.openxmlformats.org/officeDocument/2006/relationships/image" Target="../media/image23.png"/><Relationship Id="rId2" Type="http://schemas.openxmlformats.org/officeDocument/2006/relationships/hyperlink" Target="https://www.englishteachers.ru/forum/index.php?showforum=65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hyperlink" Target="https://www.facebook.com/titulpublishers" TargetMode="External"/><Relationship Id="rId4" Type="http://schemas.openxmlformats.org/officeDocument/2006/relationships/hyperlink" Target="http://vk.com/titulpublishers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s://www.englishteachers.ru/shop/category/66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novainfo.ru/article/5606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ducaplay.com/" TargetMode="External"/><Relationship Id="rId2" Type="http://schemas.openxmlformats.org/officeDocument/2006/relationships/hyperlink" Target="https://bubbl.us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torybird.com/" TargetMode="External"/><Relationship Id="rId5" Type="http://schemas.openxmlformats.org/officeDocument/2006/relationships/hyperlink" Target="https://sketchboard.io/" TargetMode="External"/><Relationship Id="rId4" Type="http://schemas.openxmlformats.org/officeDocument/2006/relationships/hyperlink" Target="https://quiznetic.com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bubbl.us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635646"/>
            <a:ext cx="7772400" cy="1102519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Использование </a:t>
            </a:r>
            <a:r>
              <a:rPr lang="ru-RU" sz="3200" b="1" dirty="0" err="1" smtClean="0"/>
              <a:t>веб-сервисов</a:t>
            </a:r>
            <a:r>
              <a:rPr lang="ru-RU" sz="3200" b="1" dirty="0" smtClean="0"/>
              <a:t> 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в </a:t>
            </a:r>
            <a:r>
              <a:rPr lang="ru-RU" sz="3200" b="1" dirty="0" smtClean="0"/>
              <a:t>работе учителя английского языка: 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создаем </a:t>
            </a:r>
            <a:r>
              <a:rPr lang="ru-RU" sz="3200" b="1" dirty="0" smtClean="0"/>
              <a:t>и организуем учебные материалы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ru-RU" sz="2700" dirty="0" smtClean="0"/>
              <a:t>(на примере учебных пособий издательства «Титул»)</a:t>
            </a:r>
            <a:r>
              <a:rPr lang="ru-RU" sz="3600" dirty="0" smtClean="0"/>
              <a:t> 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3939902"/>
            <a:ext cx="6912768" cy="1060137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chemeClr val="tx1"/>
                </a:solidFill>
              </a:rPr>
              <a:t>Казеичева Алёна Евгеньевна,</a:t>
            </a:r>
          </a:p>
          <a:p>
            <a:r>
              <a:rPr lang="ru-RU" sz="1400" dirty="0" smtClean="0">
                <a:solidFill>
                  <a:schemeClr val="tx1"/>
                </a:solidFill>
              </a:rPr>
              <a:t>заместитель руководителя Центра образовательных программ </a:t>
            </a:r>
          </a:p>
          <a:p>
            <a:r>
              <a:rPr lang="ru-RU" sz="1400" dirty="0" smtClean="0">
                <a:solidFill>
                  <a:schemeClr val="tx1"/>
                </a:solidFill>
              </a:rPr>
              <a:t>издательства </a:t>
            </a:r>
            <a:r>
              <a:rPr lang="en-US" sz="1400" dirty="0" smtClean="0">
                <a:solidFill>
                  <a:schemeClr val="tx1"/>
                </a:solidFill>
              </a:rPr>
              <a:t>“</a:t>
            </a:r>
            <a:r>
              <a:rPr lang="ru-RU" sz="1400" dirty="0" smtClean="0">
                <a:solidFill>
                  <a:schemeClr val="tx1"/>
                </a:solidFill>
              </a:rPr>
              <a:t>ТИТУЛ</a:t>
            </a:r>
            <a:r>
              <a:rPr lang="en-US" sz="1400" dirty="0" smtClean="0">
                <a:solidFill>
                  <a:schemeClr val="tx1"/>
                </a:solidFill>
              </a:rPr>
              <a:t>”</a:t>
            </a:r>
            <a:r>
              <a:rPr lang="ru-RU" sz="1400" dirty="0" smtClean="0">
                <a:solidFill>
                  <a:schemeClr val="tx1"/>
                </a:solidFill>
              </a:rPr>
              <a:t>, автор учебных пособий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4765" y="0"/>
            <a:ext cx="8225685" cy="5056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5" descr="Y:\Titul-OKT\Буров\Rolic\Metabag5_cover (копия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58" y="2"/>
            <a:ext cx="1008109" cy="1342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Овал 3"/>
          <p:cNvSpPr/>
          <p:nvPr/>
        </p:nvSpPr>
        <p:spPr>
          <a:xfrm>
            <a:off x="0" y="699542"/>
            <a:ext cx="4427984" cy="27003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49796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hlinkClick r:id="rId2"/>
              </a:rPr>
              <a:t>https://bubbl.us</a:t>
            </a:r>
            <a:r>
              <a:rPr lang="ru-RU" dirty="0" smtClean="0"/>
              <a:t> – бесплатный инструмент для создания </a:t>
            </a:r>
            <a:r>
              <a:rPr lang="en-US" dirty="0" smtClean="0"/>
              <a:t>mind maps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198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10178" b="7090"/>
          <a:stretch>
            <a:fillRect/>
          </a:stretch>
        </p:blipFill>
        <p:spPr bwMode="auto">
          <a:xfrm>
            <a:off x="323546" y="1131596"/>
            <a:ext cx="8100391" cy="4011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0"/>
            <a:ext cx="3995936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Y:\Titul-OKT\Буров\Rolic\Metabag5_cover (копия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95486"/>
            <a:ext cx="1296144" cy="18636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/>
              <a:t>Функциональные сервисы </a:t>
            </a:r>
            <a:br>
              <a:rPr lang="ru-RU" sz="3200" b="1" dirty="0" smtClean="0"/>
            </a:br>
            <a:r>
              <a:rPr lang="ru-RU" sz="3200" b="1" dirty="0" smtClean="0"/>
              <a:t>для создания учебных материалов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19622"/>
            <a:ext cx="8229600" cy="3394472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https://bubbl.us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https</a:t>
            </a:r>
            <a:r>
              <a:rPr lang="en-US" dirty="0" smtClean="0">
                <a:hlinkClick r:id="rId3"/>
              </a:rPr>
              <a:t>://www.educaplay.com/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4"/>
              </a:rPr>
              <a:t>https://quiznetic.com/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5"/>
              </a:rPr>
              <a:t>https</a:t>
            </a:r>
            <a:r>
              <a:rPr lang="en-US" dirty="0" smtClean="0">
                <a:hlinkClick r:id="rId5"/>
              </a:rPr>
              <a:t>://sketchboard.io/</a:t>
            </a:r>
            <a:r>
              <a:rPr lang="en-US" dirty="0" smtClean="0"/>
              <a:t>  </a:t>
            </a:r>
            <a:endParaRPr lang="ru-RU" dirty="0" smtClean="0"/>
          </a:p>
          <a:p>
            <a:r>
              <a:rPr lang="en-US" dirty="0" smtClean="0">
                <a:hlinkClick r:id="rId6"/>
              </a:rPr>
              <a:t>https</a:t>
            </a:r>
            <a:r>
              <a:rPr lang="en-US" dirty="0" smtClean="0">
                <a:hlinkClick r:id="rId6"/>
              </a:rPr>
              <a:t>://storybird.com</a:t>
            </a:r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 smtClean="0">
                <a:hlinkClick r:id="rId2"/>
              </a:rPr>
              <a:t>https://www.educaplay.com/</a:t>
            </a:r>
            <a:r>
              <a:rPr lang="en-US" sz="3200" dirty="0" smtClean="0"/>
              <a:t>  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b="18023"/>
          <a:stretch>
            <a:fillRect/>
          </a:stretch>
        </p:blipFill>
        <p:spPr bwMode="auto">
          <a:xfrm>
            <a:off x="467570" y="987574"/>
            <a:ext cx="8111373" cy="415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900" dirty="0" smtClean="0">
                <a:solidFill>
                  <a:prstClr val="black"/>
                </a:solidFill>
                <a:hlinkClick r:id="rId2"/>
              </a:rPr>
              <a:t>https://www.educaplay.com/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19094" b="4529"/>
          <a:stretch>
            <a:fillRect/>
          </a:stretch>
        </p:blipFill>
        <p:spPr bwMode="auto">
          <a:xfrm>
            <a:off x="116370" y="1022937"/>
            <a:ext cx="8632094" cy="4120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491880" y="0"/>
            <a:ext cx="4176464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 descr="Картинки по запросу метапредметный портфель 2 клас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267495"/>
            <a:ext cx="1623234" cy="20882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773666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/>
              <a:t>Функциональные сервисы </a:t>
            </a:r>
            <a:br>
              <a:rPr lang="ru-RU" sz="3200" b="1" dirty="0" smtClean="0"/>
            </a:br>
            <a:r>
              <a:rPr lang="ru-RU" sz="3200" b="1" dirty="0" smtClean="0"/>
              <a:t>для создания учебных материалов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19622"/>
            <a:ext cx="8229600" cy="3394472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https://bubbl.us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https</a:t>
            </a:r>
            <a:r>
              <a:rPr lang="en-US" dirty="0" smtClean="0">
                <a:hlinkClick r:id="rId3"/>
              </a:rPr>
              <a:t>://www.educaplay.com/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4"/>
              </a:rPr>
              <a:t>https://quiznetic.com/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5"/>
              </a:rPr>
              <a:t>https</a:t>
            </a:r>
            <a:r>
              <a:rPr lang="en-US" dirty="0" smtClean="0">
                <a:hlinkClick r:id="rId5"/>
              </a:rPr>
              <a:t>://sketchboard.io/</a:t>
            </a:r>
            <a:r>
              <a:rPr lang="en-US" dirty="0" smtClean="0"/>
              <a:t>  </a:t>
            </a:r>
            <a:endParaRPr lang="ru-RU" dirty="0" smtClean="0"/>
          </a:p>
          <a:p>
            <a:r>
              <a:rPr lang="en-US" dirty="0" smtClean="0">
                <a:hlinkClick r:id="rId6"/>
              </a:rPr>
              <a:t>https</a:t>
            </a:r>
            <a:r>
              <a:rPr lang="en-US" dirty="0" smtClean="0">
                <a:hlinkClick r:id="rId6"/>
              </a:rPr>
              <a:t>://storybird.com</a:t>
            </a:r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3200" dirty="0" smtClean="0">
                <a:solidFill>
                  <a:prstClr val="black"/>
                </a:solidFill>
                <a:ea typeface="+mn-ea"/>
                <a:cs typeface="+mn-cs"/>
                <a:hlinkClick r:id="rId2"/>
              </a:rPr>
              <a:t>https://quiznetic.com/</a:t>
            </a:r>
            <a:r>
              <a:rPr lang="en-US" sz="3200" dirty="0" smtClean="0">
                <a:solidFill>
                  <a:prstClr val="black"/>
                </a:solidFill>
                <a:ea typeface="+mn-ea"/>
                <a:cs typeface="+mn-cs"/>
              </a:rPr>
              <a:t>  </a:t>
            </a:r>
            <a:r>
              <a:rPr lang="ru-RU" sz="3200" dirty="0" smtClean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3200" dirty="0" smtClean="0">
                <a:solidFill>
                  <a:prstClr val="black"/>
                </a:solidFill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733011"/>
            <a:ext cx="7056784" cy="4410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507993"/>
            <a:ext cx="7416824" cy="4635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95536" y="0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  <a:hlinkClick r:id="rId3"/>
              </a:rPr>
              <a:t>https://quiznetic.com/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 </a:t>
            </a: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/>
            </a:r>
            <a:b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Используете ли вы </a:t>
            </a:r>
            <a:r>
              <a:rPr lang="ru-RU" dirty="0" err="1" smtClean="0"/>
              <a:t>веб-сервисы</a:t>
            </a:r>
            <a:r>
              <a:rPr lang="ru-RU" dirty="0" smtClean="0"/>
              <a:t> </a:t>
            </a:r>
            <a:r>
              <a:rPr lang="ru-RU" dirty="0" smtClean="0"/>
              <a:t>для создания учебных материалов? </a:t>
            </a:r>
          </a:p>
          <a:p>
            <a:r>
              <a:rPr lang="ru-RU" dirty="0" smtClean="0"/>
              <a:t>Если да, то какие.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9874" name="Picture 2"/>
          <p:cNvPicPr>
            <a:picLocks noChangeAspect="1" noChangeArrowheads="1"/>
          </p:cNvPicPr>
          <p:nvPr/>
        </p:nvPicPr>
        <p:blipFill>
          <a:blip r:embed="rId2" cstate="print"/>
          <a:srcRect t="2751" b="2751"/>
          <a:stretch>
            <a:fillRect/>
          </a:stretch>
        </p:blipFill>
        <p:spPr bwMode="auto">
          <a:xfrm>
            <a:off x="4067944" y="0"/>
            <a:ext cx="396044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4" descr="000010136_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03648" y="195486"/>
            <a:ext cx="1944216" cy="2646294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22" name="Picture 2"/>
          <p:cNvPicPr>
            <a:picLocks noChangeAspect="1" noChangeArrowheads="1"/>
          </p:cNvPicPr>
          <p:nvPr/>
        </p:nvPicPr>
        <p:blipFill>
          <a:blip r:embed="rId2" cstate="print"/>
          <a:srcRect t="1701" b="2751"/>
          <a:stretch>
            <a:fillRect/>
          </a:stretch>
        </p:blipFill>
        <p:spPr bwMode="auto">
          <a:xfrm>
            <a:off x="3491880" y="0"/>
            <a:ext cx="4248472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4" descr="000010136_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195486"/>
            <a:ext cx="1944216" cy="2646294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/>
              <a:t>Функциональные сервисы </a:t>
            </a:r>
            <a:br>
              <a:rPr lang="ru-RU" sz="3200" b="1" dirty="0" smtClean="0"/>
            </a:br>
            <a:r>
              <a:rPr lang="ru-RU" sz="3200" b="1" dirty="0" smtClean="0"/>
              <a:t>для создания учебных материалов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19622"/>
            <a:ext cx="8229600" cy="3394472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https://bubbl.us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https</a:t>
            </a:r>
            <a:r>
              <a:rPr lang="en-US" dirty="0" smtClean="0">
                <a:hlinkClick r:id="rId3"/>
              </a:rPr>
              <a:t>://www.educaplay.com/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4"/>
              </a:rPr>
              <a:t>https://quiznetic.com/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5"/>
              </a:rPr>
              <a:t>https</a:t>
            </a:r>
            <a:r>
              <a:rPr lang="en-US" dirty="0" smtClean="0">
                <a:hlinkClick r:id="rId5"/>
              </a:rPr>
              <a:t>://sketchboard.io/</a:t>
            </a:r>
            <a:r>
              <a:rPr lang="en-US" dirty="0" smtClean="0"/>
              <a:t>  </a:t>
            </a:r>
            <a:endParaRPr lang="ru-RU" dirty="0" smtClean="0"/>
          </a:p>
          <a:p>
            <a:r>
              <a:rPr lang="en-US" dirty="0" smtClean="0">
                <a:hlinkClick r:id="rId6"/>
              </a:rPr>
              <a:t>https</a:t>
            </a:r>
            <a:r>
              <a:rPr lang="en-US" dirty="0" smtClean="0">
                <a:hlinkClick r:id="rId6"/>
              </a:rPr>
              <a:t>://storybird.com</a:t>
            </a:r>
            <a:endParaRPr lang="en-US" dirty="0" smtClean="0"/>
          </a:p>
          <a:p>
            <a:endParaRPr lang="ru-RU" dirty="0"/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4716016" y="3219822"/>
            <a:ext cx="216024" cy="1080120"/>
          </a:xfrm>
          <a:prstGeom prst="rightBrace">
            <a:avLst>
              <a:gd name="adj1" fmla="val 44103"/>
              <a:gd name="adj2" fmla="val 50596"/>
            </a:avLst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авая фигурная скобка 4"/>
          <p:cNvSpPr/>
          <p:nvPr/>
        </p:nvSpPr>
        <p:spPr>
          <a:xfrm>
            <a:off x="5652120" y="2067694"/>
            <a:ext cx="216024" cy="1080120"/>
          </a:xfrm>
          <a:prstGeom prst="rightBrace">
            <a:avLst>
              <a:gd name="adj1" fmla="val 44103"/>
              <a:gd name="adj2" fmla="val 50596"/>
            </a:avLst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авая фигурная скобка 5"/>
          <p:cNvSpPr/>
          <p:nvPr/>
        </p:nvSpPr>
        <p:spPr>
          <a:xfrm>
            <a:off x="3563888" y="1491630"/>
            <a:ext cx="216024" cy="504056"/>
          </a:xfrm>
          <a:prstGeom prst="rightBrace">
            <a:avLst>
              <a:gd name="adj1" fmla="val 44103"/>
              <a:gd name="adj2" fmla="val 50596"/>
            </a:avLst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851920" y="1491630"/>
            <a:ext cx="3240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Mind map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6012160" y="2355726"/>
            <a:ext cx="8386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Quiz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5004048" y="3507854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Storytelling</a:t>
            </a:r>
            <a:endParaRPr lang="ru-RU" sz="24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42155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hlinkClick r:id="rId2"/>
              </a:rPr>
              <a:t>https://sketchboard.io/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778017"/>
            <a:ext cx="6984776" cy="4365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421556"/>
          </a:xfrm>
        </p:spPr>
        <p:txBody>
          <a:bodyPr>
            <a:noAutofit/>
          </a:bodyPr>
          <a:lstStyle/>
          <a:p>
            <a:r>
              <a:rPr lang="en-US" sz="3200" dirty="0" smtClean="0">
                <a:hlinkClick r:id="rId2"/>
              </a:rPr>
              <a:t>https://sketchboard.me/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pic>
        <p:nvPicPr>
          <p:cNvPr id="71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699543"/>
            <a:ext cx="6995120" cy="4443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/>
              <a:t>Функциональные сервисы </a:t>
            </a:r>
            <a:br>
              <a:rPr lang="ru-RU" sz="3200" b="1" dirty="0" smtClean="0"/>
            </a:br>
            <a:r>
              <a:rPr lang="ru-RU" sz="3200" b="1" dirty="0" smtClean="0"/>
              <a:t>для создания учебных материалов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19622"/>
            <a:ext cx="8229600" cy="3394472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https://bubbl.us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https</a:t>
            </a:r>
            <a:r>
              <a:rPr lang="en-US" dirty="0" smtClean="0">
                <a:hlinkClick r:id="rId3"/>
              </a:rPr>
              <a:t>://www.educaplay.com/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4"/>
              </a:rPr>
              <a:t>https://quiznetic.com/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5"/>
              </a:rPr>
              <a:t>https</a:t>
            </a:r>
            <a:r>
              <a:rPr lang="en-US" dirty="0" smtClean="0">
                <a:hlinkClick r:id="rId5"/>
              </a:rPr>
              <a:t>://sketchboard.io/</a:t>
            </a:r>
            <a:r>
              <a:rPr lang="en-US" dirty="0" smtClean="0"/>
              <a:t>  </a:t>
            </a:r>
            <a:endParaRPr lang="ru-RU" dirty="0" smtClean="0"/>
          </a:p>
          <a:p>
            <a:r>
              <a:rPr lang="en-US" dirty="0" smtClean="0">
                <a:hlinkClick r:id="rId6"/>
              </a:rPr>
              <a:t>https</a:t>
            </a:r>
            <a:r>
              <a:rPr lang="en-US" dirty="0" smtClean="0">
                <a:hlinkClick r:id="rId6"/>
              </a:rPr>
              <a:t>://storybird.com</a:t>
            </a:r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411510"/>
          </a:xfrm>
        </p:spPr>
        <p:txBody>
          <a:bodyPr>
            <a:normAutofit fontScale="90000"/>
          </a:bodyPr>
          <a:lstStyle/>
          <a:p>
            <a:r>
              <a:rPr lang="en-US" sz="2800" dirty="0" smtClean="0">
                <a:hlinkClick r:id="rId2"/>
              </a:rPr>
              <a:t>https://</a:t>
            </a:r>
            <a:r>
              <a:rPr lang="en-US" sz="2800" dirty="0" smtClean="0">
                <a:hlinkClick r:id="rId2"/>
              </a:rPr>
              <a:t>storybird.com</a:t>
            </a:r>
            <a:r>
              <a:rPr lang="ru-RU" sz="2800" dirty="0" smtClean="0"/>
              <a:t> (составление рассказов к картинкам)</a:t>
            </a:r>
            <a:r>
              <a:rPr lang="en-US" sz="2800" dirty="0" smtClean="0"/>
              <a:t> </a:t>
            </a:r>
            <a:endParaRPr lang="ru-RU" sz="3200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04" y="483519"/>
            <a:ext cx="7455971" cy="4659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63641"/>
            <a:ext cx="8229600" cy="3030985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hlinkClick r:id="rId2"/>
              </a:rPr>
              <a:t>http://en.linoit.com</a:t>
            </a:r>
            <a:r>
              <a:rPr lang="en-US" dirty="0" smtClean="0">
                <a:hlinkClick r:id="rId2"/>
              </a:rPr>
              <a:t>/</a:t>
            </a:r>
            <a:r>
              <a:rPr lang="ru-RU" dirty="0" smtClean="0"/>
              <a:t> (</a:t>
            </a:r>
            <a:r>
              <a:rPr lang="ru-RU" dirty="0" err="1" smtClean="0"/>
              <a:t>стикеры</a:t>
            </a:r>
            <a:r>
              <a:rPr lang="ru-RU" dirty="0" smtClean="0"/>
              <a:t> к текстам, видео, документы)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http://www.livebinders.com</a:t>
            </a:r>
            <a:r>
              <a:rPr lang="en-US" dirty="0" smtClean="0">
                <a:hlinkClick r:id="rId3"/>
              </a:rPr>
              <a:t>/</a:t>
            </a:r>
            <a:r>
              <a:rPr lang="ru-RU" dirty="0" smtClean="0"/>
              <a:t> (</a:t>
            </a:r>
            <a:r>
              <a:rPr lang="ru-RU" dirty="0" err="1" smtClean="0"/>
              <a:t>онлайн-папки</a:t>
            </a:r>
            <a:r>
              <a:rPr lang="ru-RU" dirty="0" smtClean="0"/>
              <a:t>, быстрый доступ к папкам)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https://www.portfoliogen.com</a:t>
            </a:r>
            <a:r>
              <a:rPr lang="en-US" dirty="0" smtClean="0">
                <a:hlinkClick r:id="rId4"/>
              </a:rPr>
              <a:t>/</a:t>
            </a:r>
            <a:r>
              <a:rPr lang="ru-RU" dirty="0" smtClean="0"/>
              <a:t> (возможность создания </a:t>
            </a:r>
            <a:r>
              <a:rPr lang="ru-RU" dirty="0" err="1" smtClean="0"/>
              <a:t>портфолио</a:t>
            </a:r>
            <a:r>
              <a:rPr lang="ru-RU" dirty="0" smtClean="0"/>
              <a:t>, сайта)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11560" y="1234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Функциональные сервисы </a:t>
            </a:r>
            <a:b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для организации учебных материалов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83519"/>
            <a:ext cx="8229600" cy="360040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hlinkClick r:id="rId2"/>
              </a:rPr>
              <a:t>http://en.linoit.com/</a:t>
            </a:r>
            <a:r>
              <a:rPr lang="ru-RU" sz="3600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600" y="699543"/>
            <a:ext cx="7110333" cy="4443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63641"/>
            <a:ext cx="8229600" cy="3030985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hlinkClick r:id="rId2"/>
              </a:rPr>
              <a:t>http://en.linoit.com</a:t>
            </a:r>
            <a:r>
              <a:rPr lang="en-US" dirty="0" smtClean="0">
                <a:hlinkClick r:id="rId2"/>
              </a:rPr>
              <a:t>/</a:t>
            </a:r>
            <a:r>
              <a:rPr lang="ru-RU" dirty="0" smtClean="0"/>
              <a:t> (</a:t>
            </a:r>
            <a:r>
              <a:rPr lang="ru-RU" dirty="0" err="1" smtClean="0"/>
              <a:t>стикеры</a:t>
            </a:r>
            <a:r>
              <a:rPr lang="ru-RU" dirty="0" smtClean="0"/>
              <a:t> к текстам, видео, документы)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http://www.livebinders.com</a:t>
            </a:r>
            <a:r>
              <a:rPr lang="en-US" dirty="0" smtClean="0">
                <a:hlinkClick r:id="rId3"/>
              </a:rPr>
              <a:t>/</a:t>
            </a:r>
            <a:r>
              <a:rPr lang="ru-RU" dirty="0" smtClean="0"/>
              <a:t> (</a:t>
            </a:r>
            <a:r>
              <a:rPr lang="ru-RU" dirty="0" err="1" smtClean="0"/>
              <a:t>онлайн-папки</a:t>
            </a:r>
            <a:r>
              <a:rPr lang="ru-RU" dirty="0" smtClean="0"/>
              <a:t>, быстрый доступ к папкам)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https://www.portfoliogen.com</a:t>
            </a:r>
            <a:r>
              <a:rPr lang="en-US" dirty="0" smtClean="0">
                <a:hlinkClick r:id="rId4"/>
              </a:rPr>
              <a:t>/</a:t>
            </a:r>
            <a:r>
              <a:rPr lang="ru-RU" dirty="0" smtClean="0"/>
              <a:t> (возможность создания </a:t>
            </a:r>
            <a:r>
              <a:rPr lang="ru-RU" dirty="0" err="1" smtClean="0"/>
              <a:t>портфолио</a:t>
            </a:r>
            <a:r>
              <a:rPr lang="ru-RU" dirty="0" smtClean="0"/>
              <a:t>, сайта)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11560" y="1234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Функциональные сервисы </a:t>
            </a:r>
            <a:b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для организации учебных материалов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Используете ли вы </a:t>
            </a:r>
            <a:r>
              <a:rPr lang="ru-RU" dirty="0" err="1" smtClean="0"/>
              <a:t>веб-сервисы</a:t>
            </a:r>
            <a:r>
              <a:rPr lang="ru-RU" dirty="0" smtClean="0"/>
              <a:t> для организации и хранения учебных материалов? Если да, то какие.</a:t>
            </a:r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493564"/>
          </a:xfrm>
        </p:spPr>
        <p:txBody>
          <a:bodyPr>
            <a:normAutofit fontScale="90000"/>
          </a:bodyPr>
          <a:lstStyle/>
          <a:p>
            <a:r>
              <a:rPr lang="en-US" sz="2800" dirty="0" smtClean="0">
                <a:hlinkClick r:id="rId2"/>
              </a:rPr>
              <a:t>http://www.livebinders.com/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9" y="483519"/>
            <a:ext cx="7455971" cy="4659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63641"/>
            <a:ext cx="8229600" cy="3030985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hlinkClick r:id="rId2"/>
              </a:rPr>
              <a:t>http://en.linoit.com</a:t>
            </a:r>
            <a:r>
              <a:rPr lang="en-US" dirty="0" smtClean="0">
                <a:hlinkClick r:id="rId2"/>
              </a:rPr>
              <a:t>/</a:t>
            </a:r>
            <a:r>
              <a:rPr lang="ru-RU" dirty="0" smtClean="0"/>
              <a:t> (</a:t>
            </a:r>
            <a:r>
              <a:rPr lang="ru-RU" dirty="0" err="1" smtClean="0"/>
              <a:t>стикеры</a:t>
            </a:r>
            <a:r>
              <a:rPr lang="ru-RU" dirty="0" smtClean="0"/>
              <a:t> к текстам, видео, документы)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http://www.livebinders.com</a:t>
            </a:r>
            <a:r>
              <a:rPr lang="en-US" dirty="0" smtClean="0">
                <a:hlinkClick r:id="rId3"/>
              </a:rPr>
              <a:t>/</a:t>
            </a:r>
            <a:r>
              <a:rPr lang="ru-RU" dirty="0" smtClean="0"/>
              <a:t> (</a:t>
            </a:r>
            <a:r>
              <a:rPr lang="ru-RU" dirty="0" err="1" smtClean="0"/>
              <a:t>онлайн-папки</a:t>
            </a:r>
            <a:r>
              <a:rPr lang="ru-RU" dirty="0" smtClean="0"/>
              <a:t>, быстрый доступ к папкам)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https://www.portfoliogen.com</a:t>
            </a:r>
            <a:r>
              <a:rPr lang="en-US" dirty="0" smtClean="0">
                <a:hlinkClick r:id="rId4"/>
              </a:rPr>
              <a:t>/</a:t>
            </a:r>
            <a:r>
              <a:rPr lang="ru-RU" dirty="0" smtClean="0"/>
              <a:t> (возможность создания </a:t>
            </a:r>
            <a:r>
              <a:rPr lang="ru-RU" dirty="0" err="1" smtClean="0"/>
              <a:t>портфолио</a:t>
            </a:r>
            <a:r>
              <a:rPr lang="ru-RU" dirty="0" smtClean="0"/>
              <a:t>, сайта)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11560" y="1234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Функциональные сервисы </a:t>
            </a:r>
            <a:b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для организации учебных материалов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23478"/>
            <a:ext cx="8229600" cy="421556"/>
          </a:xfrm>
        </p:spPr>
        <p:txBody>
          <a:bodyPr>
            <a:noAutofit/>
          </a:bodyPr>
          <a:lstStyle/>
          <a:p>
            <a:r>
              <a:rPr lang="en-US" sz="2400" dirty="0" smtClean="0">
                <a:hlinkClick r:id="rId2"/>
              </a:rPr>
              <a:t>https://www.portfoliogen.com/</a:t>
            </a:r>
            <a:r>
              <a:rPr lang="ru-RU" sz="2400" dirty="0" smtClean="0"/>
              <a:t>   </a:t>
            </a:r>
            <a:endParaRPr lang="ru-RU" sz="2400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52991"/>
            <a:ext cx="7344816" cy="4590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err="1" smtClean="0"/>
              <a:t>Веб-сервисы</a:t>
            </a:r>
            <a:r>
              <a:rPr lang="ru-RU" sz="3600" b="1" dirty="0" smtClean="0"/>
              <a:t> в работе учителя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При необходимости, задания из учебников и пособий можно переводить в электронный формат. Таким образом, можно успеть проверить как справляются с упражнением большее количество учащихся. </a:t>
            </a:r>
          </a:p>
          <a:p>
            <a:r>
              <a:rPr lang="ru-RU" dirty="0" smtClean="0"/>
              <a:t>Через некоторые </a:t>
            </a:r>
            <a:r>
              <a:rPr lang="ru-RU" dirty="0" err="1" smtClean="0"/>
              <a:t>веб-сервисы</a:t>
            </a:r>
            <a:r>
              <a:rPr lang="ru-RU" dirty="0" smtClean="0"/>
              <a:t> удобно организовывать свои учебные материалы и хранить их. Тогда у вас на любой случай будут под рукой необходимые материалы.</a:t>
            </a:r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0825" y="141685"/>
            <a:ext cx="8713788" cy="4698206"/>
          </a:xfrm>
        </p:spPr>
        <p:txBody>
          <a:bodyPr rtlCol="0">
            <a:normAutofit fontScale="62500" lnSpcReduction="20000"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Форум </a:t>
            </a:r>
            <a:r>
              <a:rPr lang="en-US" dirty="0" smtClean="0"/>
              <a:t>www.englishteachers.ru</a:t>
            </a:r>
            <a:endParaRPr lang="ru-RU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 smtClean="0">
                <a:hlinkClick r:id="rId2"/>
              </a:rPr>
              <a:t>https</a:t>
            </a:r>
            <a:r>
              <a:rPr lang="en-US" sz="2800" dirty="0">
                <a:hlinkClick r:id="rId2"/>
              </a:rPr>
              <a:t>://</a:t>
            </a:r>
            <a:r>
              <a:rPr lang="en-US" sz="2800" dirty="0" smtClean="0">
                <a:hlinkClick r:id="rId2"/>
              </a:rPr>
              <a:t>www.englishteachers.ru/forum/</a:t>
            </a:r>
            <a:endParaRPr lang="ru-RU" sz="2800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Интернет-магазин «Титул»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hlinkClick r:id="rId3"/>
              </a:rPr>
              <a:t>https://www.englishteachers.ru/shop</a:t>
            </a:r>
            <a:r>
              <a:rPr lang="en-US" dirty="0" smtClean="0"/>
              <a:t>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altLang="ru-RU" u="sng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altLang="ru-RU" b="1" u="sng" dirty="0" smtClean="0"/>
              <a:t>«ТИТУЛ» в социальных сетях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altLang="ru-RU" dirty="0" err="1" smtClean="0"/>
              <a:t>ВКонтакте</a:t>
            </a:r>
            <a:r>
              <a:rPr lang="ru-RU" altLang="ru-RU" dirty="0" smtClean="0"/>
              <a:t> - </a:t>
            </a:r>
            <a:r>
              <a:rPr lang="en-US" altLang="ru-RU" dirty="0" smtClean="0">
                <a:hlinkClick r:id="rId4"/>
              </a:rPr>
              <a:t>http://vk.com/titulpublishers</a:t>
            </a:r>
            <a:r>
              <a:rPr lang="ru-RU" altLang="ru-RU" dirty="0" smtClean="0"/>
              <a:t>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ru-RU" dirty="0" err="1" smtClean="0"/>
              <a:t>Facebook</a:t>
            </a:r>
            <a:r>
              <a:rPr lang="en-US" altLang="ru-RU" dirty="0" smtClean="0"/>
              <a:t> - </a:t>
            </a:r>
            <a:r>
              <a:rPr lang="en-US" altLang="ru-RU" dirty="0" smtClean="0">
                <a:hlinkClick r:id="rId5"/>
              </a:rPr>
              <a:t>https://www.facebook.com/titulpublishers</a:t>
            </a:r>
            <a:endParaRPr lang="ru-RU" altLang="ru-RU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ru-RU" dirty="0" err="1" smtClean="0"/>
              <a:t>Instagram</a:t>
            </a:r>
            <a:r>
              <a:rPr lang="en-US" altLang="ru-RU" dirty="0" smtClean="0"/>
              <a:t> - </a:t>
            </a:r>
            <a:r>
              <a:rPr lang="en-US" altLang="ru-RU" dirty="0" smtClean="0">
                <a:solidFill>
                  <a:srgbClr val="0033CC"/>
                </a:solidFill>
              </a:rPr>
              <a:t>@titulpublishers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altLang="ru-RU" dirty="0" smtClean="0">
              <a:solidFill>
                <a:srgbClr val="0033CC"/>
              </a:solidFill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800" b="1" dirty="0" smtClean="0">
                <a:solidFill>
                  <a:srgbClr val="0033CC"/>
                </a:solidFill>
              </a:rPr>
              <a:t>#</a:t>
            </a:r>
            <a:r>
              <a:rPr lang="ru-RU" sz="3800" dirty="0" err="1" smtClean="0">
                <a:solidFill>
                  <a:srgbClr val="0033CC"/>
                </a:solidFill>
              </a:rPr>
              <a:t>издательствотитул</a:t>
            </a:r>
            <a:r>
              <a:rPr lang="ru-RU" sz="3800" dirty="0" smtClean="0">
                <a:solidFill>
                  <a:srgbClr val="0033CC"/>
                </a:solidFill>
              </a:rPr>
              <a:t> </a:t>
            </a:r>
            <a:r>
              <a:rPr lang="en-US" sz="3800" dirty="0" smtClean="0">
                <a:solidFill>
                  <a:srgbClr val="0033CC"/>
                </a:solidFill>
              </a:rPr>
              <a:t>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800" b="1" dirty="0" smtClean="0">
                <a:solidFill>
                  <a:srgbClr val="0033CC"/>
                </a:solidFill>
              </a:rPr>
              <a:t>#</a:t>
            </a:r>
            <a:r>
              <a:rPr lang="en-US" sz="3800" dirty="0" smtClean="0">
                <a:solidFill>
                  <a:srgbClr val="0033CC"/>
                </a:solidFill>
              </a:rPr>
              <a:t>titulpublishers </a:t>
            </a:r>
            <a:endParaRPr lang="ru-RU" sz="3800" dirty="0"/>
          </a:p>
        </p:txBody>
      </p:sp>
      <p:grpSp>
        <p:nvGrpSpPr>
          <p:cNvPr id="2" name="Группа 8"/>
          <p:cNvGrpSpPr>
            <a:grpSpLocks/>
          </p:cNvGrpSpPr>
          <p:nvPr/>
        </p:nvGrpSpPr>
        <p:grpSpPr bwMode="auto">
          <a:xfrm>
            <a:off x="1547664" y="2571750"/>
            <a:ext cx="1584176" cy="864394"/>
            <a:chOff x="467544" y="3429000"/>
            <a:chExt cx="2161848" cy="1152128"/>
          </a:xfrm>
        </p:grpSpPr>
        <p:pic>
          <p:nvPicPr>
            <p:cNvPr id="52228" name="Picture 2" descr="Картинки по запросу instagram free logo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267744" y="4221088"/>
              <a:ext cx="361648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229" name="Picture 10" descr="Картинки по запросу vk logo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331640" y="3429000"/>
              <a:ext cx="360040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230" name="Picture 12" descr="Картинки по запросу facebook logo"/>
            <p:cNvPicPr>
              <a:picLocks noChangeAspect="1" noChangeArrowheads="1"/>
            </p:cNvPicPr>
            <p:nvPr/>
          </p:nvPicPr>
          <p:blipFill>
            <a:blip r:embed="rId8" cstate="print"/>
            <a:srcRect l="21396" r="21548"/>
            <a:stretch>
              <a:fillRect/>
            </a:stretch>
          </p:blipFill>
          <p:spPr bwMode="auto">
            <a:xfrm>
              <a:off x="467544" y="3789040"/>
              <a:ext cx="360040" cy="357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627534"/>
          </a:xfrm>
        </p:spPr>
        <p:txBody>
          <a:bodyPr>
            <a:noAutofit/>
          </a:bodyPr>
          <a:lstStyle/>
          <a:p>
            <a:r>
              <a:rPr lang="en-US" sz="2800" dirty="0" smtClean="0">
                <a:hlinkClick r:id="rId2"/>
              </a:rPr>
              <a:t>https://www.englishteachers.ru/shop/category/66</a:t>
            </a:r>
            <a:r>
              <a:rPr lang="en-US" sz="2800" dirty="0" smtClean="0"/>
              <a:t> </a:t>
            </a:r>
            <a:endParaRPr lang="ru-RU" sz="2800" dirty="0"/>
          </a:p>
        </p:txBody>
      </p:sp>
      <p:pic>
        <p:nvPicPr>
          <p:cNvPr id="5" name="Содержимое 4" descr="03_07_18_1 (1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627534"/>
            <a:ext cx="9144000" cy="4248472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ИКТ и нормативная база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9622"/>
            <a:ext cx="8229600" cy="3394472"/>
          </a:xfrm>
        </p:spPr>
        <p:txBody>
          <a:bodyPr>
            <a:noAutofit/>
          </a:bodyPr>
          <a:lstStyle/>
          <a:p>
            <a:r>
              <a:rPr lang="ru-RU" sz="2400" dirty="0" smtClean="0"/>
              <a:t>ФГОС НОО, ФГОС ООО; ФГОС С(П)О;</a:t>
            </a:r>
          </a:p>
          <a:p>
            <a:r>
              <a:rPr lang="ru-RU" sz="2400" dirty="0" err="1"/>
              <a:t>СанПиН</a:t>
            </a:r>
            <a:r>
              <a:rPr lang="ru-RU" sz="2400" dirty="0"/>
              <a:t> 2.4.2.2821-10 "Санитарно-эпидемиологические требования к условиям и организации обучения в общеобразовательных </a:t>
            </a:r>
            <a:r>
              <a:rPr lang="ru-RU" sz="2400" dirty="0" smtClean="0"/>
              <a:t>учреждениях»;</a:t>
            </a:r>
          </a:p>
          <a:p>
            <a:r>
              <a:rPr lang="ru-RU" sz="2400" dirty="0" smtClean="0"/>
              <a:t>Внутренние документы ОУ (локальные акты, рабочие программы);</a:t>
            </a:r>
          </a:p>
          <a:p>
            <a:r>
              <a:rPr lang="ru-RU" sz="2400" dirty="0" smtClean="0"/>
              <a:t>ГК РФ (авторское право).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23478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СанПиН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1" y="627534"/>
            <a:ext cx="8129971" cy="4515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ФГОС НОО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51571"/>
            <a:ext cx="8229600" cy="3643052"/>
          </a:xfrm>
        </p:spPr>
        <p:txBody>
          <a:bodyPr>
            <a:noAutofit/>
          </a:bodyPr>
          <a:lstStyle/>
          <a:p>
            <a:r>
              <a:rPr lang="ru-RU" sz="1600" b="1" dirty="0"/>
              <a:t>II. Требования к результатам освоения основной образовательной программы начального общего образования </a:t>
            </a:r>
            <a:endParaRPr lang="ru-RU" sz="1600" b="1" dirty="0" smtClean="0"/>
          </a:p>
          <a:p>
            <a:r>
              <a:rPr lang="ru-RU" sz="1600" dirty="0"/>
              <a:t>11. </a:t>
            </a:r>
            <a:r>
              <a:rPr lang="ru-RU" sz="1600" dirty="0" err="1"/>
              <a:t>Метапредметные</a:t>
            </a:r>
            <a:r>
              <a:rPr lang="ru-RU" sz="1600" dirty="0"/>
              <a:t> результаты освоения основной образовательной программы начального общего образования должны отражать: </a:t>
            </a:r>
            <a:endParaRPr lang="ru-RU" sz="1600" dirty="0" smtClean="0"/>
          </a:p>
          <a:p>
            <a:r>
              <a:rPr lang="ru-RU" sz="1600" dirty="0"/>
              <a:t>7) активное использование речевых средств и средств информационных и коммуникационных технологий (далее - ИКТ) для решения коммуникативных и познавательных задач; </a:t>
            </a:r>
          </a:p>
          <a:p>
            <a:r>
              <a:rPr lang="ru-RU" sz="1600" dirty="0"/>
              <a:t>8) использование различных способов поиска (в справочных источниках и открытом учебном информационном пространстве сети Интернет), сбора, обработки, анализа, организации, передачи и интерпретации информации в соответствии с коммуникативными и познавательными задачами и технологиями учебного предмета; в том числе умение вводить текст с помощью клавиатуры, фиксировать (записывать) в цифровой форме измеряемые величины и анализировать изображения, звуки, готовить свое выступление и выступать с аудио-, видео- и графическим сопровождением; соблюдать нормы информационной избирательности, этики и этикета;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Веб-сервис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err="1" smtClean="0"/>
              <a:t>Веб-сервис</a:t>
            </a:r>
            <a:r>
              <a:rPr lang="ru-RU" dirty="0" smtClean="0"/>
              <a:t> – это программное обеспечение, которое предоставляет </a:t>
            </a:r>
            <a:r>
              <a:rPr lang="ru-RU" dirty="0" err="1" smtClean="0"/>
              <a:t>платформенно-независимый</a:t>
            </a:r>
            <a:r>
              <a:rPr lang="ru-RU" dirty="0" smtClean="0"/>
              <a:t> доступ к своим данным другим программным продуктам через сеть Интернет.</a:t>
            </a:r>
          </a:p>
          <a:p>
            <a:pPr>
              <a:buNone/>
            </a:pPr>
            <a:endParaRPr lang="ru-RU" sz="1800" dirty="0" smtClean="0">
              <a:hlinkClick r:id="rId2"/>
            </a:endParaRPr>
          </a:p>
          <a:p>
            <a:pPr>
              <a:buNone/>
            </a:pPr>
            <a:r>
              <a:rPr lang="en-US" sz="1800" dirty="0" smtClean="0">
                <a:hlinkClick r:id="rId2"/>
              </a:rPr>
              <a:t>https://novainfo.ru/article/5606</a:t>
            </a:r>
            <a:r>
              <a:rPr lang="ru-RU" sz="1800" dirty="0" smtClean="0"/>
              <a:t> </a:t>
            </a:r>
            <a:endParaRPr lang="ru-RU" sz="1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/>
              <a:t>Функциональные сервисы </a:t>
            </a:r>
            <a:br>
              <a:rPr lang="ru-RU" sz="3200" b="1" dirty="0" smtClean="0"/>
            </a:br>
            <a:r>
              <a:rPr lang="ru-RU" sz="3200" b="1" dirty="0" smtClean="0"/>
              <a:t>для создания учебных материалов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19622"/>
            <a:ext cx="8229600" cy="3394472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https://bubbl.us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https</a:t>
            </a:r>
            <a:r>
              <a:rPr lang="en-US" dirty="0" smtClean="0">
                <a:hlinkClick r:id="rId3"/>
              </a:rPr>
              <a:t>://www.educaplay.com/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4"/>
              </a:rPr>
              <a:t>https://quiznetic.com/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5"/>
              </a:rPr>
              <a:t>https</a:t>
            </a:r>
            <a:r>
              <a:rPr lang="en-US" dirty="0" smtClean="0">
                <a:hlinkClick r:id="rId5"/>
              </a:rPr>
              <a:t>://sketchboard.io/</a:t>
            </a:r>
            <a:r>
              <a:rPr lang="en-US" dirty="0" smtClean="0"/>
              <a:t>  </a:t>
            </a:r>
            <a:endParaRPr lang="ru-RU" dirty="0" smtClean="0"/>
          </a:p>
          <a:p>
            <a:r>
              <a:rPr lang="en-US" dirty="0" smtClean="0">
                <a:hlinkClick r:id="rId6"/>
              </a:rPr>
              <a:t>https</a:t>
            </a:r>
            <a:r>
              <a:rPr lang="en-US" dirty="0" smtClean="0">
                <a:hlinkClick r:id="rId6"/>
              </a:rPr>
              <a:t>://storybird.com</a:t>
            </a:r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hlinkClick r:id="rId2"/>
              </a:rPr>
              <a:t>https://bubbl.us</a:t>
            </a:r>
            <a:r>
              <a:rPr lang="ru-RU" dirty="0" smtClean="0"/>
              <a:t> – бесплатный инструмент для создания </a:t>
            </a:r>
            <a:r>
              <a:rPr lang="en-US" dirty="0" smtClean="0"/>
              <a:t>mind maps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30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6996" b="3908"/>
          <a:stretch>
            <a:fillRect/>
          </a:stretch>
        </p:blipFill>
        <p:spPr bwMode="auto">
          <a:xfrm>
            <a:off x="1115633" y="1131598"/>
            <a:ext cx="6720303" cy="4011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765</TotalTime>
  <Words>617</Words>
  <Application>Microsoft Office PowerPoint</Application>
  <PresentationFormat>Экран (16:9)</PresentationFormat>
  <Paragraphs>97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35</vt:i4>
      </vt:variant>
    </vt:vector>
  </HeadingPairs>
  <TitlesOfParts>
    <vt:vector size="37" baseType="lpstr">
      <vt:lpstr>Тема Office</vt:lpstr>
      <vt:lpstr>1_Тема Office</vt:lpstr>
      <vt:lpstr>Использование веб-сервисов  в работе учителя английского языка:  создаем и организуем учебные материалы (на примере учебных пособий издательства «Титул») </vt:lpstr>
      <vt:lpstr>Слайд 2</vt:lpstr>
      <vt:lpstr>Слайд 3</vt:lpstr>
      <vt:lpstr>ИКТ и нормативная база</vt:lpstr>
      <vt:lpstr>СанПиН</vt:lpstr>
      <vt:lpstr>ФГОС НОО</vt:lpstr>
      <vt:lpstr>Веб-сервис</vt:lpstr>
      <vt:lpstr>Функциональные сервисы  для создания учебных материалов</vt:lpstr>
      <vt:lpstr>https://bubbl.us – бесплатный инструмент для создания mind maps </vt:lpstr>
      <vt:lpstr>Слайд 10</vt:lpstr>
      <vt:lpstr>https://bubbl.us – бесплатный инструмент для создания mind maps </vt:lpstr>
      <vt:lpstr>Слайд 12</vt:lpstr>
      <vt:lpstr>Функциональные сервисы  для создания учебных материалов</vt:lpstr>
      <vt:lpstr>https://www.educaplay.com/   </vt:lpstr>
      <vt:lpstr>https://www.educaplay.com/</vt:lpstr>
      <vt:lpstr>Слайд 16</vt:lpstr>
      <vt:lpstr>Функциональные сервисы  для создания учебных материалов</vt:lpstr>
      <vt:lpstr>https://quiznetic.com/   </vt:lpstr>
      <vt:lpstr>Слайд 19</vt:lpstr>
      <vt:lpstr>Слайд 20</vt:lpstr>
      <vt:lpstr>Слайд 21</vt:lpstr>
      <vt:lpstr>Функциональные сервисы  для создания учебных материалов</vt:lpstr>
      <vt:lpstr>https://sketchboard.io/ </vt:lpstr>
      <vt:lpstr>https://sketchboard.me/ </vt:lpstr>
      <vt:lpstr>Функциональные сервисы  для создания учебных материалов</vt:lpstr>
      <vt:lpstr>https://storybird.com (составление рассказов к картинкам) </vt:lpstr>
      <vt:lpstr>Слайд 27</vt:lpstr>
      <vt:lpstr>http://en.linoit.com/  </vt:lpstr>
      <vt:lpstr>Слайд 29</vt:lpstr>
      <vt:lpstr>http://www.livebinders.com/ </vt:lpstr>
      <vt:lpstr>Слайд 31</vt:lpstr>
      <vt:lpstr>https://www.portfoliogen.com/   </vt:lpstr>
      <vt:lpstr>Веб-сервисы в работе учителя</vt:lpstr>
      <vt:lpstr>Слайд 34</vt:lpstr>
      <vt:lpstr>https://www.englishteachers.ru/shop/category/66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bae</cp:lastModifiedBy>
  <cp:revision>49</cp:revision>
  <dcterms:modified xsi:type="dcterms:W3CDTF">2018-07-12T06:36:00Z</dcterms:modified>
</cp:coreProperties>
</file>