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76" r:id="rId2"/>
    <p:sldId id="319" r:id="rId3"/>
    <p:sldId id="322" r:id="rId4"/>
    <p:sldId id="323" r:id="rId5"/>
    <p:sldId id="320" r:id="rId6"/>
    <p:sldId id="321" r:id="rId7"/>
    <p:sldId id="324" r:id="rId8"/>
    <p:sldId id="331" r:id="rId9"/>
    <p:sldId id="325" r:id="rId10"/>
    <p:sldId id="326" r:id="rId11"/>
    <p:sldId id="330" r:id="rId12"/>
    <p:sldId id="327" r:id="rId13"/>
    <p:sldId id="328" r:id="rId14"/>
    <p:sldId id="329" r:id="rId15"/>
    <p:sldId id="287" r:id="rId16"/>
    <p:sldId id="296" r:id="rId17"/>
    <p:sldId id="297" r:id="rId18"/>
    <p:sldId id="316" r:id="rId19"/>
    <p:sldId id="317" r:id="rId20"/>
    <p:sldId id="318" r:id="rId21"/>
    <p:sldId id="311" r:id="rId22"/>
    <p:sldId id="312" r:id="rId23"/>
    <p:sldId id="313" r:id="rId24"/>
    <p:sldId id="314" r:id="rId25"/>
    <p:sldId id="315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CB77C6B-06BF-B84F-87C8-9FCCA248065D}">
          <p14:sldIdLst>
            <p14:sldId id="276"/>
            <p14:sldId id="319"/>
            <p14:sldId id="322"/>
            <p14:sldId id="323"/>
            <p14:sldId id="320"/>
            <p14:sldId id="321"/>
            <p14:sldId id="324"/>
            <p14:sldId id="331"/>
            <p14:sldId id="325"/>
            <p14:sldId id="326"/>
            <p14:sldId id="330"/>
            <p14:sldId id="327"/>
            <p14:sldId id="328"/>
            <p14:sldId id="329"/>
            <p14:sldId id="287"/>
            <p14:sldId id="296"/>
            <p14:sldId id="297"/>
            <p14:sldId id="316"/>
            <p14:sldId id="317"/>
            <p14:sldId id="318"/>
            <p14:sldId id="311"/>
            <p14:sldId id="312"/>
            <p14:sldId id="313"/>
            <p14:sldId id="314"/>
            <p14:sldId id="31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9296"/>
    <a:srgbClr val="71B7BB"/>
    <a:srgbClr val="2CC0C4"/>
    <a:srgbClr val="D4ECBA"/>
    <a:srgbClr val="E6DE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8" autoAdjust="0"/>
    <p:restoredTop sz="94779" autoAdjust="0"/>
  </p:normalViewPr>
  <p:slideViewPr>
    <p:cSldViewPr snapToGrid="0" snapToObjects="1">
      <p:cViewPr>
        <p:scale>
          <a:sx n="100" d="100"/>
          <a:sy n="100" d="100"/>
        </p:scale>
        <p:origin x="-804" y="-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DFED5-773F-DA44-BAAE-4C06B4D14792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5CDDC-F56B-0548-8463-D00997E6BC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1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1AE387-B5AC-4F60-AFCD-935BFD610515}" type="slidenum">
              <a:rPr lang="ru-RU" altLang="ru-RU"/>
              <a:pPr/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2453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47825" y="365126"/>
            <a:ext cx="10972800" cy="1143000"/>
          </a:xfrm>
          <a:prstGeom prst="rect">
            <a:avLst/>
          </a:prstGeom>
          <a:effectLst/>
        </p:spPr>
        <p:txBody>
          <a:bodyPr/>
          <a:lstStyle>
            <a:lvl1pPr>
              <a:defRPr kumimoji="0" lang="ru-RU" sz="3600" kern="1200" cap="all" baseline="0" dirty="0" smtClean="0">
                <a:solidFill>
                  <a:srgbClr val="489296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 alt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33DCA41-3759-43C2-BE34-9BDAA4E5782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57678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1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97675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5C7C29-1F75-3749-9778-0E90C09842F8}" type="datetimeFigureOut">
              <a:rPr lang="ru-RU" smtClean="0"/>
              <a:pPr/>
              <a:t>17.04.2018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FCD51D-059B-2147-932A-9D4C6FF30A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96851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-457200" y="916781"/>
            <a:ext cx="12649200" cy="0"/>
          </a:xfrm>
          <a:prstGeom prst="line">
            <a:avLst/>
          </a:prstGeom>
          <a:noFill/>
          <a:ln w="38100" cap="flat" cmpd="sng" algn="ctr">
            <a:gradFill flip="none" rotWithShape="1">
              <a:gsLst>
                <a:gs pos="1500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grpSp>
        <p:nvGrpSpPr>
          <p:cNvPr id="22" name="Группа 21"/>
          <p:cNvGrpSpPr/>
          <p:nvPr userDrawn="1"/>
        </p:nvGrpSpPr>
        <p:grpSpPr>
          <a:xfrm>
            <a:off x="1" y="0"/>
            <a:ext cx="1247774" cy="1209678"/>
            <a:chOff x="1" y="0"/>
            <a:chExt cx="1247774" cy="1209678"/>
          </a:xfrm>
        </p:grpSpPr>
        <p:sp>
          <p:nvSpPr>
            <p:cNvPr id="18" name="Прямоугольный треугольник 17"/>
            <p:cNvSpPr/>
            <p:nvPr userDrawn="1"/>
          </p:nvSpPr>
          <p:spPr>
            <a:xfrm rot="5400000">
              <a:off x="19049" y="-19048"/>
              <a:ext cx="1209678" cy="1247774"/>
            </a:xfrm>
            <a:prstGeom prst="rtTriangle">
              <a:avLst/>
            </a:prstGeom>
            <a:solidFill>
              <a:srgbClr val="71B7B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ый треугольник 20"/>
            <p:cNvSpPr/>
            <p:nvPr userDrawn="1"/>
          </p:nvSpPr>
          <p:spPr>
            <a:xfrm rot="5400000">
              <a:off x="294220" y="275694"/>
              <a:ext cx="840310" cy="866774"/>
            </a:xfrm>
            <a:prstGeom prst="rtTriangle">
              <a:avLst/>
            </a:prstGeom>
            <a:solidFill>
              <a:srgbClr val="48929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 userDrawn="1"/>
        </p:nvGrpSpPr>
        <p:grpSpPr>
          <a:xfrm rot="10800000">
            <a:off x="10944226" y="5648322"/>
            <a:ext cx="1247774" cy="1209678"/>
            <a:chOff x="1" y="0"/>
            <a:chExt cx="1247774" cy="1209678"/>
          </a:xfrm>
        </p:grpSpPr>
        <p:sp>
          <p:nvSpPr>
            <p:cNvPr id="35" name="Прямоугольный треугольник 34"/>
            <p:cNvSpPr/>
            <p:nvPr userDrawn="1"/>
          </p:nvSpPr>
          <p:spPr>
            <a:xfrm rot="5400000">
              <a:off x="19049" y="-19048"/>
              <a:ext cx="1209678" cy="1247774"/>
            </a:xfrm>
            <a:prstGeom prst="rtTriangle">
              <a:avLst/>
            </a:prstGeom>
            <a:solidFill>
              <a:srgbClr val="71B7BB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ый треугольник 35"/>
            <p:cNvSpPr/>
            <p:nvPr userDrawn="1"/>
          </p:nvSpPr>
          <p:spPr>
            <a:xfrm rot="5400000">
              <a:off x="294220" y="275694"/>
              <a:ext cx="840310" cy="866774"/>
            </a:xfrm>
            <a:prstGeom prst="rtTriangle">
              <a:avLst/>
            </a:prstGeom>
            <a:solidFill>
              <a:srgbClr val="48929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rgbClr val="7030A0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6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2.jpeg"/><Relationship Id="rId5" Type="http://schemas.openxmlformats.org/officeDocument/2006/relationships/image" Target="../media/image31.jpeg"/><Relationship Id="rId10" Type="http://schemas.openxmlformats.org/officeDocument/2006/relationships/image" Target="../media/image41.jpeg"/><Relationship Id="rId4" Type="http://schemas.openxmlformats.org/officeDocument/2006/relationships/image" Target="../media/image37.jpeg"/><Relationship Id="rId9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eb-local.rudn.ru/web-local/uem/ido/5/psych/ps17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981075"/>
            <a:ext cx="11490325" cy="561975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effectLst/>
              </a:rPr>
              <a:t>Форм</a:t>
            </a:r>
            <a:r>
              <a:rPr lang="ru-RU" sz="5400" dirty="0">
                <a:effectLst/>
              </a:rPr>
              <a:t>ы</a:t>
            </a:r>
            <a:r>
              <a:rPr lang="ru-RU" sz="5400" dirty="0" smtClean="0">
                <a:effectLst/>
              </a:rPr>
              <a:t> </a:t>
            </a:r>
            <a:r>
              <a:rPr lang="ru-RU" sz="5400" dirty="0">
                <a:effectLst/>
              </a:rPr>
              <a:t>мониторинга </a:t>
            </a:r>
            <a:r>
              <a:rPr lang="ru-RU" sz="5400" dirty="0" smtClean="0">
                <a:effectLst/>
              </a:rPr>
              <a:t/>
            </a:r>
            <a:br>
              <a:rPr lang="ru-RU" sz="5400" dirty="0" smtClean="0">
                <a:effectLst/>
              </a:rPr>
            </a:br>
            <a:r>
              <a:rPr lang="ru-RU" sz="5400" dirty="0" smtClean="0">
                <a:effectLst/>
              </a:rPr>
              <a:t>и </a:t>
            </a:r>
            <a:r>
              <a:rPr lang="ru-RU" sz="5400" dirty="0">
                <a:effectLst/>
              </a:rPr>
              <a:t>контроля</a:t>
            </a:r>
            <a:r>
              <a:rPr lang="ru-RU" sz="5400" b="1" spc="100" dirty="0">
                <a:effectLst/>
              </a:rPr>
              <a:t> </a:t>
            </a:r>
            <a:r>
              <a:rPr lang="ru-RU" sz="5400" b="1" spc="100" dirty="0" smtClean="0">
                <a:solidFill>
                  <a:srgbClr val="7030A0"/>
                </a:solidFill>
              </a:rPr>
              <a:t/>
            </a:r>
            <a:br>
              <a:rPr lang="ru-RU" sz="5400" b="1" spc="100" dirty="0" smtClean="0">
                <a:solidFill>
                  <a:srgbClr val="7030A0"/>
                </a:solidFill>
              </a:rPr>
            </a:br>
            <a:r>
              <a:rPr lang="en-US" sz="2400" b="1" spc="100" dirty="0" smtClean="0">
                <a:solidFill>
                  <a:srgbClr val="7030A0"/>
                </a:solidFill>
              </a:rPr>
              <a:t/>
            </a:r>
            <a:br>
              <a:rPr lang="en-US" sz="2400" b="1" spc="100" dirty="0" smtClean="0">
                <a:solidFill>
                  <a:srgbClr val="7030A0"/>
                </a:solidFill>
              </a:rPr>
            </a:br>
            <a:r>
              <a:rPr lang="ru-RU" sz="4000" i="1" cap="none" spc="100" dirty="0" smtClean="0">
                <a:solidFill>
                  <a:srgbClr val="7030A0"/>
                </a:solidFill>
              </a:rPr>
              <a:t>Марианна Юрьевна Кауфман</a:t>
            </a:r>
            <a:br>
              <a:rPr lang="ru-RU" sz="4000" i="1" cap="none" spc="100" dirty="0" smtClean="0">
                <a:solidFill>
                  <a:srgbClr val="7030A0"/>
                </a:solidFill>
              </a:rPr>
            </a:br>
            <a:r>
              <a:rPr lang="ru-RU" sz="4000" i="1" cap="none" spc="100" dirty="0" smtClean="0">
                <a:solidFill>
                  <a:srgbClr val="7030A0"/>
                </a:solidFill>
              </a:rPr>
              <a:t>автор курса «</a:t>
            </a:r>
            <a:r>
              <a:rPr lang="en-US" sz="4000" i="1" cap="none" spc="100" dirty="0" smtClean="0">
                <a:solidFill>
                  <a:srgbClr val="7030A0"/>
                </a:solidFill>
              </a:rPr>
              <a:t>Happy English.ru</a:t>
            </a:r>
            <a:r>
              <a:rPr lang="ru-RU" sz="4000" i="1" cap="none" spc="100" dirty="0" smtClean="0">
                <a:solidFill>
                  <a:srgbClr val="7030A0"/>
                </a:solidFill>
              </a:rPr>
              <a:t>»</a:t>
            </a:r>
            <a:r>
              <a:rPr lang="en-US" sz="4000" i="1" cap="none" spc="100" dirty="0" smtClean="0">
                <a:solidFill>
                  <a:srgbClr val="7030A0"/>
                </a:solidFill>
              </a:rPr>
              <a:t/>
            </a:r>
            <a:br>
              <a:rPr lang="en-US" sz="4000" i="1" cap="none" spc="100" dirty="0" smtClean="0">
                <a:solidFill>
                  <a:srgbClr val="7030A0"/>
                </a:solidFill>
              </a:rPr>
            </a:br>
            <a:r>
              <a:rPr lang="en-US" sz="4000" i="1" cap="none" spc="100" dirty="0" smtClean="0">
                <a:solidFill>
                  <a:srgbClr val="7030A0"/>
                </a:solidFill>
              </a:rPr>
              <a:t>Master of Arts in Sociolinguistics</a:t>
            </a:r>
            <a:endParaRPr lang="ru-RU" sz="4000" i="1" spc="1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0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996" y="0"/>
            <a:ext cx="5155934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2" descr="V:\pubs_new\happy_english.ru\Webinar\2017\Cover\HERU10SB_coverN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845" y="287156"/>
            <a:ext cx="1533144" cy="20071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132" y="0"/>
            <a:ext cx="5124236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28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:\pubs_new\happy_english.ru\Webinar\2017\Cover\HERU10SB_coverN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862" y="287156"/>
            <a:ext cx="1533144" cy="20071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137" y="0"/>
            <a:ext cx="5149049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716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V:\pubs_new\happy_english.ru\Webinar\2018\JPG_Чтение с зад.глуб. понимания\HEru10SB_u3p48-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1881" y="0"/>
            <a:ext cx="10335600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3"/>
          <a:stretch/>
        </p:blipFill>
        <p:spPr>
          <a:xfrm>
            <a:off x="1591881" y="0"/>
            <a:ext cx="5165638" cy="6858000"/>
          </a:xfrm>
          <a:prstGeom prst="rect">
            <a:avLst/>
          </a:prstGeom>
        </p:spPr>
      </p:pic>
      <p:pic>
        <p:nvPicPr>
          <p:cNvPr id="4" name="Picture 2" descr="V:\pubs_new\happy_english.ru\Webinar\2017\Cover\HERU10SB_coverN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6862" y="282575"/>
            <a:ext cx="1533144" cy="20071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8" r="-1"/>
          <a:stretch/>
        </p:blipFill>
        <p:spPr>
          <a:xfrm>
            <a:off x="6759681" y="0"/>
            <a:ext cx="5167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6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173" y="0"/>
            <a:ext cx="508000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173" y="0"/>
            <a:ext cx="5147572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8" y="282881"/>
            <a:ext cx="1710379" cy="22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5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547" y="597090"/>
            <a:ext cx="4437062" cy="626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>
          <a:xfrm>
            <a:off x="1663547" y="459"/>
            <a:ext cx="9540607" cy="660094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2800" b="1" spc="100" dirty="0">
                <a:solidFill>
                  <a:srgbClr val="489296"/>
                </a:solidFill>
              </a:rPr>
              <a:t>Использование </a:t>
            </a:r>
            <a:r>
              <a:rPr lang="ru-RU" altLang="ru-RU" sz="2800" b="1" spc="100" dirty="0" smtClean="0">
                <a:solidFill>
                  <a:srgbClr val="489296"/>
                </a:solidFill>
              </a:rPr>
              <a:t> игр.  «Игра  </a:t>
            </a:r>
            <a:r>
              <a:rPr lang="ru-RU" altLang="ru-RU" sz="2800" b="1" spc="100" dirty="0" err="1" smtClean="0">
                <a:solidFill>
                  <a:srgbClr val="489296"/>
                </a:solidFill>
              </a:rPr>
              <a:t>Дрэгги</a:t>
            </a:r>
            <a:r>
              <a:rPr lang="ru-RU" altLang="ru-RU" sz="2800" b="1" spc="100" dirty="0" smtClean="0">
                <a:solidFill>
                  <a:srgbClr val="489296"/>
                </a:solidFill>
              </a:rPr>
              <a:t>»</a:t>
            </a:r>
            <a:endParaRPr lang="ru-RU" altLang="ru-RU" sz="2800" b="1" spc="100" dirty="0">
              <a:solidFill>
                <a:srgbClr val="489296"/>
              </a:solidFill>
            </a:endParaRPr>
          </a:p>
        </p:txBody>
      </p:sp>
      <p:pic>
        <p:nvPicPr>
          <p:cNvPr id="1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5713" y="595254"/>
            <a:ext cx="4778672" cy="626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1567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V:\pubs_new\happy_english.ru\Webinar\2018\JPG_Чтение с зад.глуб. понимания\HEru10SB_u3p48-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1881" y="0"/>
            <a:ext cx="10335600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8" name="Picture 2" descr="V:\pubs_new\happy_english.ru\Webinar\2017\Cover\HERU10SB_coverN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862" y="282575"/>
            <a:ext cx="1533144" cy="20071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287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:\pubs_new\happy_english.ru\Webinar\2018\JPG_Чтение с зад.глуб. понимания\HEru10SB_u3p50-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8763" y="-32309"/>
            <a:ext cx="10384292" cy="6890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8" name="Picture 2" descr="V:\pubs_new\happy_english.ru\Webinar\2017\Cover\HERU10SB_coverN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862" y="282575"/>
            <a:ext cx="1533144" cy="20071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287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V:\pubs_new\happy_english.ru\Webinar\2018\JPG_Чтение с зад.глуб. понимания\HEru10SB_u3p52-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7338" y="-32309"/>
            <a:ext cx="10384292" cy="6890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8" name="Picture 2" descr="V:\pubs_new\happy_english.ru\Webinar\2017\Cover\HERU10SB_coverN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862" y="282575"/>
            <a:ext cx="1533144" cy="20071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287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Z:\коллаж\1.jpg"/>
          <p:cNvPicPr>
            <a:picLocks noChangeAspect="1" noChangeArrowheads="1"/>
          </p:cNvPicPr>
          <p:nvPr/>
        </p:nvPicPr>
        <p:blipFill rotWithShape="1">
          <a:blip r:embed="rId2" cstate="print"/>
          <a:srcRect l="1" r="2195"/>
          <a:stretch/>
        </p:blipFill>
        <p:spPr bwMode="auto">
          <a:xfrm>
            <a:off x="6391889" y="1200704"/>
            <a:ext cx="3688544" cy="5034843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Z:\коллаж\2.jpg"/>
          <p:cNvPicPr>
            <a:picLocks noChangeAspect="1" noChangeArrowheads="1"/>
          </p:cNvPicPr>
          <p:nvPr/>
        </p:nvPicPr>
        <p:blipFill rotWithShape="1">
          <a:blip r:embed="rId3" cstate="print"/>
          <a:srcRect b="1532"/>
          <a:stretch/>
        </p:blipFill>
        <p:spPr bwMode="auto">
          <a:xfrm>
            <a:off x="1869124" y="1200705"/>
            <a:ext cx="3880558" cy="503484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06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6"/>
          <a:stretch/>
        </p:blipFill>
        <p:spPr>
          <a:xfrm>
            <a:off x="1823238" y="0"/>
            <a:ext cx="9821594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5" descr="Z:\коллаж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712" y="286304"/>
            <a:ext cx="1755482" cy="231308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7747" y="1317947"/>
            <a:ext cx="6723961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b="1" dirty="0" smtClean="0"/>
              <a:t>“</a:t>
            </a:r>
            <a:r>
              <a:rPr lang="ru-RU" b="1" dirty="0" smtClean="0"/>
              <a:t>Контроль </a:t>
            </a:r>
            <a:r>
              <a:rPr lang="ru-RU" dirty="0" smtClean="0"/>
              <a:t> —  это процесс </a:t>
            </a:r>
            <a:r>
              <a:rPr lang="ru-RU" dirty="0"/>
              <a:t>определения уровня знаний, навыков, умений обучаемого в результате выполнения им устных и письменных заданий и формулирование на этой основе оценки за пройденный раздел программы, </a:t>
            </a:r>
            <a:r>
              <a:rPr lang="ru-RU" dirty="0" smtClean="0"/>
              <a:t>курса</a:t>
            </a:r>
            <a:r>
              <a:rPr lang="en-US" dirty="0" smtClean="0"/>
              <a:t>”.</a:t>
            </a:r>
            <a:endParaRPr lang="ru-RU" dirty="0" smtClean="0"/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ru-RU" b="1" dirty="0" smtClean="0"/>
              <a:t>Мониторинг</a:t>
            </a:r>
            <a:r>
              <a:rPr lang="ru-RU" dirty="0" smtClean="0"/>
              <a:t> — </a:t>
            </a:r>
            <a:r>
              <a:rPr lang="ru-RU" dirty="0"/>
              <a:t>это </a:t>
            </a:r>
            <a:r>
              <a:rPr lang="ru-RU" dirty="0" smtClean="0"/>
              <a:t> непрерывное отслеживание </a:t>
            </a:r>
            <a:r>
              <a:rPr lang="ru-RU" dirty="0"/>
              <a:t>качества усвоения знаний и умений в учебном процессе.</a:t>
            </a:r>
            <a:endParaRPr lang="ru-RU" dirty="0" smtClean="0">
              <a:solidFill>
                <a:srgbClr val="000000"/>
              </a:solidFill>
              <a:latin typeface="Roboto-Regular" charset="0"/>
            </a:endParaRPr>
          </a:p>
          <a:p>
            <a:pPr>
              <a:lnSpc>
                <a:spcPct val="125000"/>
              </a:lnSpc>
            </a:pPr>
            <a:r>
              <a:rPr lang="ru-RU" dirty="0"/>
              <a:t>М</a:t>
            </a:r>
            <a:r>
              <a:rPr lang="ru-RU" dirty="0" smtClean="0"/>
              <a:t>ониторинг —  включает в себя систематические контролирующие </a:t>
            </a:r>
            <a:r>
              <a:rPr lang="ru-RU" dirty="0"/>
              <a:t>действия в системе </a:t>
            </a:r>
            <a:r>
              <a:rPr lang="en-US" dirty="0" smtClean="0"/>
              <a:t>“</a:t>
            </a:r>
            <a:r>
              <a:rPr lang="ru-RU" dirty="0" smtClean="0"/>
              <a:t>педагог — обучающийся</a:t>
            </a:r>
            <a:r>
              <a:rPr lang="en-US" dirty="0" smtClean="0"/>
              <a:t>”</a:t>
            </a:r>
            <a:r>
              <a:rPr lang="ru-RU" dirty="0" smtClean="0"/>
              <a:t>, </a:t>
            </a:r>
            <a:r>
              <a:rPr lang="ru-RU" dirty="0"/>
              <a:t>позволяющие наблюдать </a:t>
            </a:r>
            <a:r>
              <a:rPr lang="ru-RU" dirty="0" smtClean="0"/>
              <a:t>и </a:t>
            </a:r>
            <a:r>
              <a:rPr lang="ru-RU" dirty="0"/>
              <a:t>корректировать </a:t>
            </a:r>
            <a:r>
              <a:rPr lang="ru-RU" dirty="0" smtClean="0"/>
              <a:t>прогресс ученика. </a:t>
            </a:r>
            <a:r>
              <a:rPr lang="ru-RU" dirty="0"/>
              <a:t/>
            </a:r>
            <a:br>
              <a:rPr lang="ru-RU" dirty="0"/>
            </a:br>
            <a:r>
              <a:rPr lang="ru-RU" b="1" spc="10" dirty="0" smtClean="0"/>
              <a:t>Контроль  и мониторинг </a:t>
            </a:r>
            <a:r>
              <a:rPr lang="ru-RU" spc="10" dirty="0" smtClean="0"/>
              <a:t>в</a:t>
            </a:r>
            <a:r>
              <a:rPr lang="en-US" spc="10" dirty="0" smtClean="0"/>
              <a:t> </a:t>
            </a:r>
            <a:r>
              <a:rPr lang="ru-RU" spc="10" dirty="0" smtClean="0"/>
              <a:t>обучении </a:t>
            </a:r>
            <a:r>
              <a:rPr lang="ru-RU" spc="10" dirty="0"/>
              <a:t>может рассматриваться </a:t>
            </a:r>
            <a:r>
              <a:rPr lang="ru-RU" spc="10" dirty="0" smtClean="0"/>
              <a:t/>
            </a:r>
            <a:br>
              <a:rPr lang="ru-RU" spc="10" dirty="0" smtClean="0"/>
            </a:br>
            <a:r>
              <a:rPr lang="ru-RU" spc="10" dirty="0" smtClean="0"/>
              <a:t>как </a:t>
            </a:r>
            <a:r>
              <a:rPr lang="ru-RU" spc="10" dirty="0"/>
              <a:t>процесс, способ и система выявления знаний, умений </a:t>
            </a:r>
            <a:r>
              <a:rPr lang="ru-RU" spc="10" dirty="0" smtClean="0"/>
              <a:t/>
            </a:r>
            <a:br>
              <a:rPr lang="ru-RU" spc="10" dirty="0" smtClean="0"/>
            </a:br>
            <a:r>
              <a:rPr lang="ru-RU" spc="10" dirty="0" smtClean="0"/>
              <a:t>и </a:t>
            </a:r>
            <a:r>
              <a:rPr lang="ru-RU" spc="10" dirty="0"/>
              <a:t>навыков </a:t>
            </a:r>
            <a:r>
              <a:rPr lang="ru-RU" spc="10" dirty="0" smtClean="0"/>
              <a:t>обучаемых.</a:t>
            </a:r>
            <a:endParaRPr lang="ru-RU" spc="1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165253" y="231663"/>
            <a:ext cx="10446818" cy="7762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altLang="ru-RU" sz="3300" b="1" spc="100" dirty="0" smtClean="0">
                <a:solidFill>
                  <a:srgbClr val="489296"/>
                </a:solidFill>
              </a:rPr>
              <a:t>Словарь методических терминов</a:t>
            </a:r>
            <a:endParaRPr lang="ru-RU" altLang="ru-RU" sz="3300" b="1" spc="1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2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1"/>
          <a:stretch/>
        </p:blipFill>
        <p:spPr>
          <a:xfrm>
            <a:off x="1550481" y="11016"/>
            <a:ext cx="5112639" cy="68411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4" descr="Z:\коллаж\1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282466" y="289651"/>
            <a:ext cx="1416968" cy="1891689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260" y="3601"/>
            <a:ext cx="5074920" cy="68671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61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Z:\коллаж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7397" y="1108459"/>
            <a:ext cx="1732929" cy="2320541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Z:\коллаж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5880" y="2554299"/>
            <a:ext cx="1731170" cy="2320541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65253" y="231663"/>
            <a:ext cx="10446818" cy="7762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>
              <a:defRPr/>
            </a:pPr>
            <a:r>
              <a:rPr lang="ru-RU" altLang="ru-RU" sz="3300" b="1" spc="100" dirty="0">
                <a:solidFill>
                  <a:srgbClr val="489296"/>
                </a:solidFill>
              </a:rPr>
              <a:t>Школа молодого учителя и </a:t>
            </a:r>
            <a:r>
              <a:rPr lang="ru-RU" altLang="ru-RU" sz="3300" b="1" spc="100" dirty="0" smtClean="0">
                <a:solidFill>
                  <a:srgbClr val="489296"/>
                </a:solidFill>
              </a:rPr>
              <a:t>серия «</a:t>
            </a:r>
            <a:r>
              <a:rPr lang="en-US" altLang="ru-RU" sz="3300" b="1" spc="100" dirty="0">
                <a:solidFill>
                  <a:srgbClr val="489296"/>
                </a:solidFill>
              </a:rPr>
              <a:t>How to…</a:t>
            </a:r>
            <a:r>
              <a:rPr lang="ru-RU" altLang="ru-RU" sz="3300" b="1" spc="100" dirty="0">
                <a:solidFill>
                  <a:srgbClr val="489296"/>
                </a:solidFill>
              </a:rPr>
              <a:t>»</a:t>
            </a:r>
            <a:r>
              <a:rPr lang="en-US" altLang="ru-RU" sz="3300" b="1" spc="100" dirty="0">
                <a:solidFill>
                  <a:srgbClr val="489296"/>
                </a:solidFill>
              </a:rPr>
              <a:t> </a:t>
            </a:r>
            <a:endParaRPr lang="ru-RU" altLang="ru-RU" sz="3300" b="1" spc="100" dirty="0">
              <a:solidFill>
                <a:srgbClr val="489296"/>
              </a:solidFill>
            </a:endParaRPr>
          </a:p>
        </p:txBody>
      </p:sp>
      <p:pic>
        <p:nvPicPr>
          <p:cNvPr id="30" name="Picture 4" descr="Z:\коллаж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95960" y="1115916"/>
            <a:ext cx="1732614" cy="2313084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Z:\коллаж\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5771" y="1115916"/>
            <a:ext cx="1830477" cy="2451199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Z:\коллаж\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91110" y="2555779"/>
            <a:ext cx="1755482" cy="231308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Z:\коллаж\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71947" y="4132647"/>
            <a:ext cx="1736134" cy="2328916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Z:\коллаж\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77318" y="2554299"/>
            <a:ext cx="1836069" cy="245865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 descr="Z:\коллаж\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6625" y="3994534"/>
            <a:ext cx="1836069" cy="245865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 descr="Z:\коллаж\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85628" y="4132647"/>
            <a:ext cx="1766356" cy="232054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0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6" descr="Z:\коллаж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17" y="288491"/>
            <a:ext cx="9144000" cy="604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69011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2148809" y="1273248"/>
            <a:ext cx="8970703" cy="496855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buClr>
                <a:srgbClr val="489296"/>
              </a:buClr>
              <a:buSzPct val="100000"/>
              <a:buFont typeface="Wingdings" panose="05000000000000000000" pitchFamily="2" charset="2"/>
              <a:buChar char="q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Пособие предназначено для обучения чтению младших школьников.</a:t>
            </a:r>
          </a:p>
          <a:p>
            <a:pPr>
              <a:buClr>
                <a:srgbClr val="489296"/>
              </a:buClr>
              <a:buSzPct val="100000"/>
              <a:buFont typeface="Wingdings" panose="05000000000000000000" pitchFamily="2" charset="2"/>
              <a:buChar char="q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Система апробирована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школах России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дает впечатляющие результаты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Clr>
                <a:srgbClr val="489296"/>
              </a:buClr>
              <a:buSzPct val="100000"/>
              <a:buFont typeface="Wingdings" panose="05000000000000000000" pitchFamily="2" charset="2"/>
              <a:buChar char="q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Уникальная авторская методика включает в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себя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Clr>
                <a:srgbClr val="489296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Доступные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объяснения и систему упражнений,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обучающую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детей читать осмысленно и закладывающую основу автономии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школьников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Clr>
                <a:srgbClr val="489296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Страноведческие комментарии, в занимательной форме знакомящие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бытом, реалиями, культурой, традициями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Великобритании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Clr>
                <a:srgbClr val="489296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Авторские стихи, песни,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игры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Clr>
                <a:srgbClr val="489296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Аудиоприложение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 исполнении профессиональных английских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дикторов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1268" name="Picture 16" descr="Z:\коллаж\11.jpg"/>
          <p:cNvPicPr>
            <a:picLocks noChangeAspect="1" noChangeArrowheads="1"/>
          </p:cNvPicPr>
          <p:nvPr/>
        </p:nvPicPr>
        <p:blipFill rotWithShape="1">
          <a:blip r:embed="rId2" cstate="print"/>
          <a:srcRect l="50000"/>
          <a:stretch/>
        </p:blipFill>
        <p:spPr bwMode="auto">
          <a:xfrm>
            <a:off x="218626" y="286438"/>
            <a:ext cx="1720343" cy="233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58229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40000" y="362464"/>
            <a:ext cx="9962401" cy="671639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spc="100" dirty="0" smtClean="0">
                <a:solidFill>
                  <a:srgbClr val="489296"/>
                </a:solidFill>
              </a:rPr>
              <a:t>Как  использовать  пособие</a:t>
            </a:r>
            <a:endParaRPr lang="ru-RU" sz="3200" b="1" spc="100" dirty="0">
              <a:solidFill>
                <a:srgbClr val="4892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0000" y="1448474"/>
            <a:ext cx="8956291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anose="05000000000000000000" pitchFamily="2" charset="2"/>
              <a:buChar char="q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начале обучения последовательно параллельно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 любым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учебником  в течение15 минут урока.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anose="05000000000000000000" pitchFamily="2" charset="2"/>
              <a:buChar char="q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процессе подготовки к обучению английскому языку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 классе.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anose="05000000000000000000" pitchFamily="2" charset="2"/>
              <a:buChar char="q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классе выборочная работа в зависимости от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индивидуальных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потребностей ученика или класса.</a:t>
            </a: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anose="05000000000000000000" pitchFamily="2" charset="2"/>
              <a:buChar char="q"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самостоятельного использования дома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родителями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anose="05000000000000000000" pitchFamily="2" charset="2"/>
              <a:buChar char="q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занятий с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репетитором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alt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68000" indent="-468000" eaLnBrk="1" hangingPunct="1">
              <a:spcBef>
                <a:spcPts val="1200"/>
              </a:spcBef>
              <a:buClr>
                <a:srgbClr val="489296"/>
              </a:buClr>
              <a:buFont typeface="Wingdings" panose="05000000000000000000" pitchFamily="2" charset="2"/>
              <a:buChar char="q"/>
            </a:pP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Кружки, внеурочная </a:t>
            </a: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деятельность</a:t>
            </a:r>
            <a:r>
              <a:rPr lang="en-US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240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V:\pubs_new\happy_english.ru\Webinar\2018\JPG_Чтение с зад.глуб. понимания\ABC_P13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8563" y="0"/>
            <a:ext cx="4931735" cy="685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V:\pubs_new\happy_english.ru\Webinar\2018\JPG_Чтение с зад.глуб. понимания\ABC_P13-1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1748" y="-19995"/>
            <a:ext cx="4946112" cy="6877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6" descr="Z:\коллаж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324" y="262580"/>
            <a:ext cx="1266975" cy="1699570"/>
          </a:xfrm>
          <a:prstGeom prst="rect">
            <a:avLst/>
          </a:prstGeom>
          <a:noFill/>
          <a:ln>
            <a:noFill/>
          </a:ln>
          <a:effectLst>
            <a:outerShdw blurRad="63500" dist="152400" dir="3000000" sx="94000" sy="94000" algn="tl" rotWithShape="0">
              <a:srgbClr val="333333">
                <a:alpha val="46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9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65252" y="1169232"/>
            <a:ext cx="9906699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altLang="x-none" b="1" dirty="0" smtClean="0">
                <a:solidFill>
                  <a:srgbClr val="000000"/>
                </a:solidFill>
                <a:ea typeface="Calibri" charset="0"/>
                <a:cs typeface="Times New Roman" charset="0"/>
              </a:rPr>
              <a:t>П</a:t>
            </a:r>
            <a:r>
              <a:rPr kumimoji="0" lang="x-none" altLang="x-non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редварительный</a:t>
            </a:r>
            <a:r>
              <a:rPr lang="ru-RU" altLang="x-none" b="1" dirty="0">
                <a:solidFill>
                  <a:srgbClr val="000000"/>
                </a:solidFill>
                <a:ea typeface="Calibri" charset="0"/>
                <a:cs typeface="Times New Roman" charset="0"/>
              </a:rPr>
              <a:t>:</a:t>
            </a:r>
            <a:r>
              <a:rPr lang="ru-RU" b="1" dirty="0" smtClean="0"/>
              <a:t> </a:t>
            </a:r>
            <a:r>
              <a:rPr lang="ru-RU" dirty="0"/>
              <a:t>н</a:t>
            </a:r>
            <a:r>
              <a:rPr lang="ru-RU" dirty="0" smtClean="0"/>
              <a:t>азначение </a:t>
            </a:r>
            <a:r>
              <a:rPr lang="ru-RU" i="1" dirty="0" smtClean="0"/>
              <a:t>предварительного контроля</a:t>
            </a:r>
            <a:r>
              <a:rPr lang="ru-RU" dirty="0" smtClean="0"/>
              <a:t> состоит в установлении исходного уровня разных сторон личности учащегося и, прежде всего, исходного состояния познавательной деятельности, в первую очередь — индивидуального уровня каждого ученика. </a:t>
            </a:r>
            <a:endParaRPr kumimoji="0" lang="x-none" altLang="x-none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charset="0"/>
              <a:cs typeface="Times New Roman" charset="0"/>
            </a:endParaRPr>
          </a:p>
          <a:p>
            <a:pPr marL="800100" lvl="1" indent="-342900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altLang="x-none" b="1" dirty="0" smtClean="0">
                <a:solidFill>
                  <a:srgbClr val="000000"/>
                </a:solidFill>
                <a:ea typeface="Calibri" charset="0"/>
                <a:cs typeface="Times New Roman" charset="0"/>
              </a:rPr>
              <a:t>Т</a:t>
            </a:r>
            <a:r>
              <a:rPr kumimoji="0" lang="x-none" altLang="x-non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екущий</a:t>
            </a:r>
            <a:r>
              <a:rPr kumimoji="0" lang="ru-RU" altLang="x-non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:</a:t>
            </a:r>
            <a:r>
              <a:rPr lang="ru-RU" b="1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ажнейшей </a:t>
            </a:r>
            <a:r>
              <a:rPr lang="ru-RU" dirty="0"/>
              <a:t>функцией  является функция обратной связи. Обратная связь позволяет преподавателю получать сведения о ходе процесса усвоения у каждого учащегося. Она составляет одно из важнейших условий успешного протекания процесса усвоения. Обратная связь должна нести сведения не только о правильности или неправильности конечного результата, но и давать возможность осуществлять контроль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</a:t>
            </a:r>
            <a:r>
              <a:rPr lang="ru-RU" dirty="0"/>
              <a:t>ходом процесса, следить за действиями обучаемого. </a:t>
            </a:r>
            <a:endParaRPr lang="ru-RU" dirty="0" smtClean="0"/>
          </a:p>
          <a:p>
            <a:pPr marL="800100" lvl="1" indent="-342900" eaLnBrk="0" fontAlgn="base" hangingPunct="0"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altLang="x-none" b="1" dirty="0" smtClean="0">
                <a:solidFill>
                  <a:srgbClr val="000000"/>
                </a:solidFill>
                <a:ea typeface="Calibri" charset="0"/>
                <a:cs typeface="Times New Roman" charset="0"/>
              </a:rPr>
              <a:t>И</a:t>
            </a:r>
            <a:r>
              <a:rPr kumimoji="0" lang="x-none" altLang="x-non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тоговый</a:t>
            </a:r>
            <a:r>
              <a:rPr kumimoji="0" lang="ru-RU" altLang="x-none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:</a:t>
            </a:r>
            <a:r>
              <a:rPr kumimoji="0" lang="x-none" altLang="x-none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charset="0"/>
                <a:cs typeface="Times New Roman" charset="0"/>
              </a:rPr>
              <a:t> </a:t>
            </a:r>
            <a:r>
              <a:rPr lang="ru-RU" dirty="0" smtClean="0"/>
              <a:t> вид </a:t>
            </a:r>
            <a:r>
              <a:rPr lang="ru-RU" dirty="0"/>
              <a:t>контроля, который призван дать представление о достигнутых результатах. </a:t>
            </a:r>
            <a:r>
              <a:rPr lang="ru-RU" dirty="0" smtClean="0"/>
              <a:t>Итог </a:t>
            </a:r>
            <a:r>
              <a:rPr lang="ru-RU" dirty="0"/>
              <a:t>может касаться как отдельного цикла обучения, так и целого предмета или какого-то раздела. В практике обучения итоговый контроль используется для оценки результатов обучения, достигнутых в конце работы над темой или курсом.</a:t>
            </a:r>
            <a:br>
              <a:rPr lang="ru-RU" dirty="0"/>
            </a:b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8" name="Рисунок 5" descr="http://web-local.rudn.ru/web-local/uem/ido/5/images/w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78" y="3097427"/>
            <a:ext cx="1016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25578" y="324982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6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165253" y="231663"/>
            <a:ext cx="10446818" cy="7762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altLang="ru-RU" sz="3300" b="1" spc="100" dirty="0" smtClean="0">
                <a:solidFill>
                  <a:srgbClr val="489296"/>
                </a:solidFill>
              </a:rPr>
              <a:t>Функции контроля</a:t>
            </a:r>
            <a:endParaRPr lang="ru-RU" altLang="ru-RU" sz="3300" b="1" spc="1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0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4330" y="1286392"/>
            <a:ext cx="932304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ru-RU" spc="10" dirty="0"/>
              <a:t>В педагогической литературе </a:t>
            </a:r>
            <a:r>
              <a:rPr lang="ru-RU" spc="10" dirty="0" smtClean="0"/>
              <a:t>встречаются следующие формулировки:</a:t>
            </a:r>
          </a:p>
          <a:p>
            <a:pPr>
              <a:spcBef>
                <a:spcPts val="600"/>
              </a:spcBef>
            </a:pPr>
            <a:r>
              <a:rPr lang="ru-RU" spc="10" dirty="0" smtClean="0"/>
              <a:t>“Формы </a:t>
            </a:r>
            <a:r>
              <a:rPr lang="ru-RU" spc="10" dirty="0"/>
              <a:t>контроля — это способы деятельности учителя и обучающихся, в ходе которых выявляется усвоение учебного материала и овладение обучающимися требуемыми знаниями, умениями, </a:t>
            </a:r>
            <a:r>
              <a:rPr lang="ru-RU" spc="10" dirty="0" smtClean="0"/>
              <a:t>навыками”. </a:t>
            </a:r>
            <a:br>
              <a:rPr lang="ru-RU" spc="10" dirty="0" smtClean="0"/>
            </a:br>
            <a:r>
              <a:rPr lang="ru-RU" spc="10" dirty="0" smtClean="0"/>
              <a:t>“Формы </a:t>
            </a:r>
            <a:r>
              <a:rPr lang="ru-RU" spc="10" dirty="0"/>
              <a:t>контроля — это система последовательных взаимосвязанных диагностических действий учителя и обучающихся, обеспечивающих обратную связь в процессе обучения </a:t>
            </a:r>
            <a:r>
              <a:rPr lang="ru-RU" spc="10" dirty="0" smtClean="0"/>
              <a:t/>
            </a:r>
            <a:br>
              <a:rPr lang="ru-RU" spc="10" dirty="0" smtClean="0"/>
            </a:br>
            <a:r>
              <a:rPr lang="ru-RU" spc="10" dirty="0" smtClean="0"/>
              <a:t>с </a:t>
            </a:r>
            <a:r>
              <a:rPr lang="ru-RU" spc="10" dirty="0"/>
              <a:t>целью получения данных об успешности обучения, эффективности учебного </a:t>
            </a:r>
            <a:r>
              <a:rPr lang="ru-RU" spc="10" dirty="0" smtClean="0"/>
              <a:t>процесса”. </a:t>
            </a:r>
            <a:endParaRPr lang="ru-RU" spc="10" dirty="0"/>
          </a:p>
          <a:p>
            <a:pPr>
              <a:spcBef>
                <a:spcPts val="600"/>
              </a:spcBef>
            </a:pPr>
            <a:r>
              <a:rPr lang="ru-RU" spc="10" dirty="0" smtClean="0"/>
              <a:t>Термин </a:t>
            </a:r>
            <a:r>
              <a:rPr lang="en-US" spc="10" dirty="0" smtClean="0"/>
              <a:t>“</a:t>
            </a:r>
            <a:r>
              <a:rPr lang="ru-RU" spc="10" dirty="0" smtClean="0"/>
              <a:t>форма контроля</a:t>
            </a:r>
            <a:r>
              <a:rPr lang="en-US" spc="10" dirty="0" smtClean="0"/>
              <a:t>”</a:t>
            </a:r>
            <a:r>
              <a:rPr lang="ru-RU" spc="10" dirty="0" smtClean="0"/>
              <a:t> </a:t>
            </a:r>
            <a:r>
              <a:rPr lang="ru-RU" spc="10" dirty="0"/>
              <a:t>подразумевает разные виды </a:t>
            </a:r>
            <a:r>
              <a:rPr lang="ru-RU" b="1" spc="10" dirty="0"/>
              <a:t>предварительного</a:t>
            </a:r>
            <a:r>
              <a:rPr lang="ru-RU" spc="10" dirty="0"/>
              <a:t>, </a:t>
            </a:r>
            <a:r>
              <a:rPr lang="ru-RU" b="1" spc="10" dirty="0"/>
              <a:t>текущего</a:t>
            </a:r>
            <a:r>
              <a:rPr lang="ru-RU" spc="10" dirty="0"/>
              <a:t>, </a:t>
            </a:r>
            <a:r>
              <a:rPr lang="ru-RU" b="1" spc="10" dirty="0"/>
              <a:t>периодического</a:t>
            </a:r>
            <a:r>
              <a:rPr lang="ru-RU" spc="10" dirty="0"/>
              <a:t> и </a:t>
            </a:r>
            <a:r>
              <a:rPr lang="ru-RU" b="1" spc="10" dirty="0"/>
              <a:t>итогового</a:t>
            </a:r>
            <a:r>
              <a:rPr lang="ru-RU" spc="10" dirty="0"/>
              <a:t> контроля. </a:t>
            </a:r>
            <a:endParaRPr lang="ru-RU" spc="10" dirty="0" smtClean="0"/>
          </a:p>
          <a:p>
            <a:pPr>
              <a:spcBef>
                <a:spcPts val="1200"/>
              </a:spcBef>
            </a:pPr>
            <a:r>
              <a:rPr lang="ru-RU" dirty="0"/>
              <a:t>Ф</a:t>
            </a:r>
            <a:r>
              <a:rPr lang="ru-RU" dirty="0" smtClean="0"/>
              <a:t>ормы </a:t>
            </a:r>
            <a:r>
              <a:rPr lang="ru-RU" dirty="0"/>
              <a:t>контроля: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Индивидуальные </a:t>
            </a:r>
            <a:r>
              <a:rPr lang="ru-RU" dirty="0"/>
              <a:t>и </a:t>
            </a:r>
            <a:r>
              <a:rPr lang="ru-RU" dirty="0" smtClean="0"/>
              <a:t>фронтальные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Устные </a:t>
            </a:r>
            <a:r>
              <a:rPr lang="ru-RU" dirty="0"/>
              <a:t>и </a:t>
            </a:r>
            <a:r>
              <a:rPr lang="ru-RU" dirty="0" smtClean="0"/>
              <a:t>письменные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Одноязычные </a:t>
            </a:r>
            <a:r>
              <a:rPr lang="ru-RU" dirty="0"/>
              <a:t>и </a:t>
            </a:r>
            <a:r>
              <a:rPr lang="ru-RU" dirty="0" smtClean="0"/>
              <a:t>двуязычные</a:t>
            </a:r>
            <a:endParaRPr lang="ru-RU" dirty="0"/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65253" y="231663"/>
            <a:ext cx="10446818" cy="7762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altLang="ru-RU" sz="3300" b="1" spc="100" dirty="0" smtClean="0">
                <a:solidFill>
                  <a:srgbClr val="489296"/>
                </a:solidFill>
              </a:rPr>
              <a:t>Формы контроля</a:t>
            </a:r>
            <a:endParaRPr lang="ru-RU" altLang="ru-RU" sz="3300" b="1" spc="100" dirty="0">
              <a:solidFill>
                <a:srgbClr val="4892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33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693" y="0"/>
            <a:ext cx="512596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856" y="0"/>
            <a:ext cx="5054407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80" y="705766"/>
            <a:ext cx="1389933" cy="19220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40" y="237206"/>
            <a:ext cx="1389934" cy="192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3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278" y="-11017"/>
            <a:ext cx="4830073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621" y="0"/>
            <a:ext cx="5082424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23" y="545679"/>
            <a:ext cx="1402709" cy="19220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7" y="237206"/>
            <a:ext cx="1395016" cy="192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238" y="0"/>
            <a:ext cx="5155815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2" y="227797"/>
            <a:ext cx="1726857" cy="22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115" y="0"/>
            <a:ext cx="5240806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"/>
          <a:stretch/>
        </p:blipFill>
        <p:spPr>
          <a:xfrm>
            <a:off x="6717929" y="0"/>
            <a:ext cx="5201162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2" y="227797"/>
            <a:ext cx="1726857" cy="22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639" y="0"/>
            <a:ext cx="5216722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2" y="227797"/>
            <a:ext cx="1726857" cy="22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3381</TotalTime>
  <Words>217</Words>
  <Application>Microsoft Office PowerPoint</Application>
  <PresentationFormat>Произвольный</PresentationFormat>
  <Paragraphs>34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Формы мониторинга  и контроля   Марианна Юрьевна Кауфман автор курса «Happy English.ru» Master of Arts in Sociolinguistics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 игр.  «Игра  Дрэгги»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Школа молодого учителя и серия «How to…» </vt:lpstr>
      <vt:lpstr>Презентация PowerPoint</vt:lpstr>
      <vt:lpstr>Презентация PowerPoint</vt:lpstr>
      <vt:lpstr>Как  использовать  пособие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admin</cp:lastModifiedBy>
  <cp:revision>179</cp:revision>
  <dcterms:created xsi:type="dcterms:W3CDTF">2017-12-05T11:31:55Z</dcterms:created>
  <dcterms:modified xsi:type="dcterms:W3CDTF">2018-04-17T06:37:04Z</dcterms:modified>
</cp:coreProperties>
</file>