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59" r:id="rId6"/>
    <p:sldId id="260" r:id="rId7"/>
    <p:sldId id="257" r:id="rId8"/>
    <p:sldId id="258" r:id="rId9"/>
    <p:sldId id="300" r:id="rId10"/>
    <p:sldId id="301" r:id="rId11"/>
    <p:sldId id="302" r:id="rId12"/>
    <p:sldId id="303" r:id="rId13"/>
    <p:sldId id="304" r:id="rId14"/>
    <p:sldId id="305" r:id="rId15"/>
    <p:sldId id="307" r:id="rId16"/>
    <p:sldId id="310" r:id="rId17"/>
    <p:sldId id="311" r:id="rId18"/>
    <p:sldId id="312" r:id="rId19"/>
    <p:sldId id="313" r:id="rId20"/>
    <p:sldId id="314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283" r:id="rId41"/>
    <p:sldId id="284" r:id="rId42"/>
    <p:sldId id="285" r:id="rId43"/>
    <p:sldId id="286" r:id="rId44"/>
    <p:sldId id="287" r:id="rId45"/>
    <p:sldId id="288" r:id="rId46"/>
    <p:sldId id="289" r:id="rId47"/>
    <p:sldId id="290" r:id="rId48"/>
    <p:sldId id="291" r:id="rId49"/>
    <p:sldId id="292" r:id="rId50"/>
    <p:sldId id="293" r:id="rId51"/>
    <p:sldId id="294" r:id="rId52"/>
    <p:sldId id="295" r:id="rId53"/>
    <p:sldId id="296" r:id="rId54"/>
    <p:sldId id="297" r:id="rId55"/>
    <p:sldId id="298" r:id="rId56"/>
    <p:sldId id="299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8" r:id="rId69"/>
    <p:sldId id="326" r:id="rId70"/>
    <p:sldId id="327" r:id="rId7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audio.neteducom.com/books/14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hyperlink" Target="http://www.titul.ru/audio/51" TargetMode="Externa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tul.ru/audio/52" TargetMode="External"/><Relationship Id="rId2" Type="http://schemas.openxmlformats.org/officeDocument/2006/relationships/hyperlink" Target="https://www.englishteachers.ru/shop/ware/65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96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Объект 2"/>
          <p:cNvSpPr>
            <a:spLocks noGrp="1"/>
          </p:cNvSpPr>
          <p:nvPr>
            <p:ph idx="1"/>
          </p:nvPr>
        </p:nvSpPr>
        <p:spPr>
          <a:xfrm>
            <a:off x="5148064" y="5373216"/>
            <a:ext cx="3899099" cy="1484784"/>
          </a:xfrm>
        </p:spPr>
        <p:txBody>
          <a:bodyPr/>
          <a:lstStyle/>
          <a:p>
            <a:pPr algn="r" eaLnBrk="1" hangingPunct="1">
              <a:buFont typeface="Arial" pitchFamily="34" charset="0"/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Буров Илья Михайлович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ведущий методист издательства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«Титул»</a:t>
            </a:r>
            <a:endParaRPr lang="ru-RU" altLang="ru-RU" dirty="0" smtClean="0"/>
          </a:p>
        </p:txBody>
      </p:sp>
      <p:sp>
        <p:nvSpPr>
          <p:cNvPr id="2051" name="Прямоугольник 5"/>
          <p:cNvSpPr>
            <a:spLocks noChangeArrowheads="1"/>
          </p:cNvSpPr>
          <p:nvPr/>
        </p:nvSpPr>
        <p:spPr bwMode="auto">
          <a:xfrm>
            <a:off x="548847" y="2466191"/>
            <a:ext cx="813593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2800" b="1" dirty="0" smtClean="0"/>
              <a:t>Разработка итоговых контрольных работ для учащихся во 2-11 классах по английскому языку</a:t>
            </a:r>
            <a:endParaRPr lang="ru-RU" altLang="ru-RU" sz="28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2052" name="Picture 4" descr="Y:\Delo\ОГР\Буров\TIT_Logo_kvadra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134" y="-387350"/>
            <a:ext cx="25193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4694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4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0688"/>
            <a:ext cx="4535497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8504" y="620688"/>
            <a:ext cx="4535496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4"/>
          <p:cNvSpPr txBox="1">
            <a:spLocks/>
          </p:cNvSpPr>
          <p:nvPr/>
        </p:nvSpPr>
        <p:spPr>
          <a:xfrm>
            <a:off x="1187624" y="116632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508104" y="188640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8679"/>
            <a:ext cx="4487010" cy="630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0841" y="501054"/>
            <a:ext cx="4533159" cy="635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2843808" y="0"/>
            <a:ext cx="2736304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Чтение. Письмо</a:t>
            </a: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115616" y="188640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580112" y="116632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4874943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3" y="1"/>
            <a:ext cx="4355977" cy="3749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3717032"/>
            <a:ext cx="1819469" cy="2502322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1800200" cy="2475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8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0728"/>
            <a:ext cx="4573490" cy="226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5" cstate="print"/>
          <a:srcRect t="37724"/>
          <a:stretch>
            <a:fillRect/>
          </a:stretch>
        </p:blipFill>
        <p:spPr bwMode="auto">
          <a:xfrm>
            <a:off x="179512" y="3501008"/>
            <a:ext cx="4268568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95550" y="620688"/>
            <a:ext cx="4548450" cy="2199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9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3346" y="3212976"/>
            <a:ext cx="4570654" cy="33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4"/>
          <p:cNvSpPr txBox="1">
            <a:spLocks/>
          </p:cNvSpPr>
          <p:nvPr/>
        </p:nvSpPr>
        <p:spPr>
          <a:xfrm>
            <a:off x="2843808" y="0"/>
            <a:ext cx="2736304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Чтение. Письмо</a:t>
            </a: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1115616" y="476672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11" name="Заголовок 4"/>
          <p:cNvSpPr txBox="1">
            <a:spLocks/>
          </p:cNvSpPr>
          <p:nvPr/>
        </p:nvSpPr>
        <p:spPr>
          <a:xfrm>
            <a:off x="5580112" y="188640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427984" cy="626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3" cstate="print"/>
          <a:srcRect b="52279"/>
          <a:stretch>
            <a:fillRect/>
          </a:stretch>
        </p:blipFill>
        <p:spPr bwMode="auto">
          <a:xfrm>
            <a:off x="4302596" y="764704"/>
            <a:ext cx="4841404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3356992"/>
            <a:ext cx="1131963" cy="1556792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72508"/>
            <a:ext cx="1080120" cy="1485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7"/>
            <a:ext cx="5004048" cy="2958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7125" y="3429000"/>
            <a:ext cx="54768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349660"/>
            <a:ext cx="1492003" cy="2051956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924944"/>
            <a:ext cx="1584176" cy="2178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 l="3913" r="1915"/>
          <a:stretch>
            <a:fillRect/>
          </a:stretch>
        </p:blipFill>
        <p:spPr bwMode="auto">
          <a:xfrm>
            <a:off x="0" y="0"/>
            <a:ext cx="4499992" cy="657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 cstate="print"/>
          <a:srcRect l="4725" r="3926"/>
          <a:stretch>
            <a:fillRect/>
          </a:stretch>
        </p:blipFill>
        <p:spPr bwMode="auto">
          <a:xfrm>
            <a:off x="4788024" y="13704"/>
            <a:ext cx="4355976" cy="655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5570573"/>
            <a:ext cx="936104" cy="1287427"/>
          </a:xfrm>
          <a:prstGeom prst="rect">
            <a:avLst/>
          </a:prstGeom>
          <a:noFill/>
        </p:spPr>
      </p:pic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17232"/>
            <a:ext cx="974889" cy="134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92696"/>
            <a:ext cx="4580464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8440" y="692696"/>
            <a:ext cx="456556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3491880" y="0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Говорение</a:t>
            </a: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259632" y="332656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580112" y="260648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54741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7049269" cy="680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Сколько времени вы тратите на подготовку итоговой контрольной работы?</a:t>
            </a:r>
          </a:p>
          <a:p>
            <a:r>
              <a:rPr lang="ru-RU" dirty="0" smtClean="0"/>
              <a:t>Сложно ли вам подготовить контрольную работу/тест для учащихся?</a:t>
            </a:r>
          </a:p>
          <a:p>
            <a:r>
              <a:rPr lang="ru-RU" dirty="0" smtClean="0"/>
              <a:t>Продумываете ли критерии оценивания контрольной работы?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1122" y="0"/>
            <a:ext cx="714944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036216" y="0"/>
            <a:ext cx="5961893" cy="1064281"/>
          </a:xfrm>
        </p:spPr>
        <p:txBody>
          <a:bodyPr/>
          <a:lstStyle/>
          <a:p>
            <a:pPr eaLnBrk="1" hangingPunct="1"/>
            <a:r>
              <a:rPr lang="ru-RU" dirty="0" smtClean="0"/>
              <a:t>Контроль аудирования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23528" y="2780928"/>
            <a:ext cx="3960441" cy="3947201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 задания</a:t>
            </a:r>
          </a:p>
          <a:p>
            <a:pPr>
              <a:defRPr/>
            </a:pPr>
            <a:r>
              <a:rPr lang="ru-RU" dirty="0" smtClean="0"/>
              <a:t>В заданиях части </a:t>
            </a:r>
            <a:r>
              <a:rPr lang="ru-RU" u="sng" dirty="0" smtClean="0"/>
              <a:t>«Аудирование» </a:t>
            </a:r>
            <a:r>
              <a:rPr lang="ru-RU" dirty="0" smtClean="0"/>
              <a:t>(2 текста) проверяются </a:t>
            </a:r>
            <a:r>
              <a:rPr lang="ru-RU" b="1" dirty="0" smtClean="0"/>
              <a:t>умение</a:t>
            </a:r>
            <a:r>
              <a:rPr lang="ru-RU" dirty="0" smtClean="0"/>
              <a:t> </a:t>
            </a:r>
            <a:r>
              <a:rPr lang="ru-RU" b="1" dirty="0" smtClean="0"/>
              <a:t>воспринимать на слух </a:t>
            </a:r>
            <a:r>
              <a:rPr lang="ru-RU" dirty="0" smtClean="0"/>
              <a:t>и </a:t>
            </a:r>
            <a:r>
              <a:rPr lang="ru-RU" b="1" dirty="0" smtClean="0"/>
              <a:t>понимать информацию из текстов, построенных на знакомом языковом материале</a:t>
            </a:r>
            <a:r>
              <a:rPr lang="ru-RU" dirty="0" smtClean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Аудиоприложение можно скачать бесплатно по ссылке </a:t>
            </a:r>
            <a:r>
              <a:rPr lang="en-US" dirty="0" smtClean="0">
                <a:hlinkClick r:id="rId2"/>
              </a:rPr>
              <a:t>http://audio.neteducom.com/books/14/</a:t>
            </a: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Тексты аудиозаписей – в книге</a:t>
            </a:r>
          </a:p>
        </p:txBody>
      </p:sp>
      <p:pic>
        <p:nvPicPr>
          <p:cNvPr id="1843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4806" t="4244" r="8339"/>
          <a:stretch>
            <a:fillRect/>
          </a:stretch>
        </p:blipFill>
        <p:spPr>
          <a:xfrm>
            <a:off x="4302422" y="908720"/>
            <a:ext cx="4225159" cy="5691266"/>
          </a:xfrm>
          <a:noFill/>
        </p:spPr>
      </p:pic>
      <p:pic>
        <p:nvPicPr>
          <p:cNvPr id="7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619672" y="687081"/>
            <a:ext cx="3407478" cy="13255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Контроль чтения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sz="half" idx="1"/>
          </p:nvPr>
        </p:nvSpPr>
        <p:spPr>
          <a:xfrm>
            <a:off x="384284" y="3237187"/>
            <a:ext cx="4030061" cy="3342290"/>
          </a:xfrm>
        </p:spPr>
        <p:txBody>
          <a:bodyPr>
            <a:normAutofit fontScale="70000" lnSpcReduction="20000"/>
          </a:bodyPr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/>
              <a:t>1 задание</a:t>
            </a:r>
          </a:p>
          <a:p>
            <a:pPr eaLnBrk="1" hangingPunct="1"/>
            <a:r>
              <a:rPr lang="ru-RU" dirty="0" smtClean="0"/>
              <a:t>Всего 10 баллов</a:t>
            </a:r>
          </a:p>
          <a:p>
            <a:r>
              <a:rPr lang="ru-RU" dirty="0" smtClean="0"/>
              <a:t>В заданиях части </a:t>
            </a:r>
            <a:r>
              <a:rPr lang="ru-RU" u="sng" dirty="0" smtClean="0"/>
              <a:t>«Чтение» </a:t>
            </a:r>
            <a:r>
              <a:rPr lang="ru-RU" dirty="0" smtClean="0"/>
              <a:t>проверяется умение </a:t>
            </a:r>
            <a:r>
              <a:rPr lang="ru-RU" b="1" dirty="0" smtClean="0"/>
              <a:t>читать про себя </a:t>
            </a:r>
            <a:r>
              <a:rPr lang="ru-RU" dirty="0" smtClean="0"/>
              <a:t>и </a:t>
            </a:r>
            <a:r>
              <a:rPr lang="ru-RU" b="1" dirty="0" smtClean="0"/>
              <a:t>понимать содержание небольшого текста</a:t>
            </a:r>
            <a:r>
              <a:rPr lang="ru-RU" dirty="0" smtClean="0"/>
              <a:t>, построенного в основном на изученном языковом материале, </a:t>
            </a:r>
            <a:r>
              <a:rPr lang="ru-RU" b="1" dirty="0" smtClean="0"/>
              <a:t>находить в тексте необходимую информацию</a:t>
            </a:r>
            <a:r>
              <a:rPr lang="ru-RU" dirty="0" smtClean="0"/>
              <a:t>. </a:t>
            </a:r>
          </a:p>
        </p:txBody>
      </p:sp>
      <p:pic>
        <p:nvPicPr>
          <p:cNvPr id="1946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8390" y="2509212"/>
            <a:ext cx="4619634" cy="1338153"/>
          </a:xfrm>
          <a:noFill/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l="4952" r="4342" b="12749"/>
          <a:stretch/>
        </p:blipFill>
        <p:spPr bwMode="auto">
          <a:xfrm>
            <a:off x="4630239" y="227265"/>
            <a:ext cx="4483743" cy="617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187624" y="5628"/>
            <a:ext cx="7802836" cy="9751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dirty="0" smtClean="0"/>
              <a:t>Контроль </a:t>
            </a:r>
            <a:br>
              <a:rPr lang="ru-RU" sz="3200" dirty="0" smtClean="0"/>
            </a:br>
            <a:r>
              <a:rPr lang="ru-RU" sz="3200" dirty="0" smtClean="0"/>
              <a:t>лексико-грамматических знаний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>
          <a:xfrm>
            <a:off x="155684" y="2924944"/>
            <a:ext cx="3675337" cy="3265648"/>
          </a:xfrm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ru-RU" dirty="0" smtClean="0"/>
              <a:t>По 1 заданию на лексику и на грамматику</a:t>
            </a:r>
            <a:endParaRPr lang="en-US" dirty="0" smtClean="0"/>
          </a:p>
          <a:p>
            <a:r>
              <a:rPr lang="ru-RU" dirty="0" smtClean="0"/>
              <a:t>В заданиях части </a:t>
            </a:r>
            <a:r>
              <a:rPr lang="ru-RU" u="sng" dirty="0" smtClean="0"/>
              <a:t>«Лексика и грамматика» </a:t>
            </a:r>
            <a:r>
              <a:rPr lang="ru-RU" dirty="0" smtClean="0"/>
              <a:t>проверяются умения </a:t>
            </a:r>
            <a:r>
              <a:rPr lang="ru-RU" b="1" dirty="0" smtClean="0"/>
              <a:t>восстановить текст в соответствии с решаемой учебной задачей </a:t>
            </a:r>
            <a:r>
              <a:rPr lang="ru-RU" dirty="0" smtClean="0"/>
              <a:t>и умение </a:t>
            </a:r>
            <a:r>
              <a:rPr lang="ru-RU" b="1" dirty="0" smtClean="0"/>
              <a:t>распознать и употреблять в речи изученные грамматические явления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Всего 10 баллов</a:t>
            </a:r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5591"/>
          <a:stretch>
            <a:fillRect/>
          </a:stretch>
        </p:blipFill>
        <p:spPr>
          <a:xfrm>
            <a:off x="4121478" y="980728"/>
            <a:ext cx="4068636" cy="4309022"/>
          </a:xfrm>
          <a:noFill/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 t="8705"/>
          <a:stretch>
            <a:fillRect/>
          </a:stretch>
        </p:blipFill>
        <p:spPr bwMode="auto">
          <a:xfrm>
            <a:off x="4158426" y="4725144"/>
            <a:ext cx="4031688" cy="1984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455" y="188640"/>
            <a:ext cx="1668575" cy="22860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9247" y="139090"/>
            <a:ext cx="7283450" cy="68937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Контроль умений письменной речи</a:t>
            </a:r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01375" y="1201190"/>
            <a:ext cx="3742625" cy="5503418"/>
          </a:xfrm>
          <a:noFill/>
        </p:spPr>
      </p:pic>
      <p:pic>
        <p:nvPicPr>
          <p:cNvPr id="2355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552" y="2398128"/>
            <a:ext cx="4536504" cy="4433528"/>
          </a:xfrm>
          <a:noFill/>
        </p:spPr>
      </p:pic>
      <p:sp>
        <p:nvSpPr>
          <p:cNvPr id="7" name="Прямоугольник 6"/>
          <p:cNvSpPr/>
          <p:nvPr/>
        </p:nvSpPr>
        <p:spPr>
          <a:xfrm>
            <a:off x="1679247" y="828468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задании части </a:t>
            </a:r>
            <a:r>
              <a:rPr lang="ru-RU" sz="2400" u="sng" dirty="0" smtClean="0"/>
              <a:t>«Письмо» </a:t>
            </a:r>
            <a:r>
              <a:rPr lang="ru-RU" sz="2400" dirty="0" smtClean="0"/>
              <a:t>проверяется </a:t>
            </a:r>
            <a:r>
              <a:rPr lang="ru-RU" sz="2400" b="1" dirty="0" smtClean="0"/>
              <a:t>умение писать по образцу краткое письмо</a:t>
            </a:r>
            <a:r>
              <a:rPr lang="ru-RU" sz="2400" dirty="0" smtClean="0"/>
              <a:t> зарубежному другу. </a:t>
            </a:r>
          </a:p>
        </p:txBody>
      </p:sp>
      <p:pic>
        <p:nvPicPr>
          <p:cNvPr id="8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390" y="171360"/>
            <a:ext cx="1510857" cy="20699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8607" y="692696"/>
            <a:ext cx="6995056" cy="59046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Каждая часть оценивается в </a:t>
            </a:r>
            <a:r>
              <a:rPr lang="ru-RU" b="1" dirty="0"/>
              <a:t>баллах</a:t>
            </a:r>
            <a:r>
              <a:rPr lang="ru-RU" dirty="0"/>
              <a:t> (по одному баллу за каждый верный ответ): </a:t>
            </a:r>
            <a:endParaRPr lang="ru-RU" dirty="0" smtClean="0"/>
          </a:p>
          <a:p>
            <a:r>
              <a:rPr lang="ru-RU" dirty="0" err="1" smtClean="0"/>
              <a:t>аудирование</a:t>
            </a:r>
            <a:r>
              <a:rPr lang="ru-RU" dirty="0" smtClean="0"/>
              <a:t> </a:t>
            </a:r>
            <a:r>
              <a:rPr lang="ru-RU" dirty="0"/>
              <a:t>– максимально </a:t>
            </a:r>
            <a:r>
              <a:rPr lang="ru-RU" b="1" dirty="0"/>
              <a:t>5 баллов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чтение </a:t>
            </a:r>
            <a:r>
              <a:rPr lang="ru-RU" dirty="0"/>
              <a:t>– максимально 5 баллов, </a:t>
            </a:r>
            <a:endParaRPr lang="ru-RU" dirty="0" smtClean="0"/>
          </a:p>
          <a:p>
            <a:r>
              <a:rPr lang="ru-RU" dirty="0" smtClean="0"/>
              <a:t>лексика </a:t>
            </a:r>
            <a:r>
              <a:rPr lang="ru-RU" dirty="0"/>
              <a:t>и грамматика – максимально 10 баллов (по 5 баллов за лексику и 5 баллов за грамматику), </a:t>
            </a:r>
            <a:endParaRPr lang="ru-RU" dirty="0" smtClean="0"/>
          </a:p>
          <a:p>
            <a:r>
              <a:rPr lang="ru-RU" dirty="0" smtClean="0"/>
              <a:t>письмо </a:t>
            </a:r>
            <a:r>
              <a:rPr lang="ru-RU" dirty="0"/>
              <a:t>– максимально 5 баллов, </a:t>
            </a:r>
            <a:endParaRPr lang="ru-RU" dirty="0" smtClean="0"/>
          </a:p>
          <a:p>
            <a:r>
              <a:rPr lang="ru-RU" dirty="0" smtClean="0"/>
              <a:t>говорение </a:t>
            </a:r>
            <a:r>
              <a:rPr lang="ru-RU" dirty="0"/>
              <a:t>– максимально 10 баллов (по 5 баллов за монолог и диалог).</a:t>
            </a:r>
          </a:p>
        </p:txBody>
      </p:sp>
      <p:pic>
        <p:nvPicPr>
          <p:cNvPr id="4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6545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836712"/>
            <a:ext cx="6707088" cy="217948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Общее максимальное количество баллов за тест – </a:t>
            </a:r>
            <a:r>
              <a:rPr lang="ru-RU" b="1" dirty="0"/>
              <a:t>35 баллов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b="1" dirty="0" smtClean="0"/>
              <a:t>Рекомендуемая </a:t>
            </a:r>
            <a:r>
              <a:rPr lang="ru-RU" b="1" dirty="0"/>
              <a:t>шкала выставления школьных отметок при комплексной оценке: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05029632"/>
              </p:ext>
            </p:extLst>
          </p:nvPr>
        </p:nvGraphicFramePr>
        <p:xfrm>
          <a:off x="323528" y="3356992"/>
          <a:ext cx="8568951" cy="26482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9450"/>
                <a:gridCol w="1771800"/>
                <a:gridCol w="1624150"/>
                <a:gridCol w="1697975"/>
                <a:gridCol w="1555576"/>
              </a:tblGrid>
              <a:tr h="1219317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Школьная отметка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</a:tr>
              <a:tr h="1428946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Тестовый балл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35-29 баллов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28-22 балла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21-17 баллов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Менее 17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pic>
        <p:nvPicPr>
          <p:cNvPr id="5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4056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061854"/>
            <a:ext cx="3150350" cy="4328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061854"/>
            <a:ext cx="3056634" cy="4293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98179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b="1" dirty="0" smtClean="0"/>
              <a:t>Итоговая аттестация за курс начальной школы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(Е.Н. Соловова и др.)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3755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251520" y="37769"/>
            <a:ext cx="8496944" cy="576064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b="1" dirty="0" smtClean="0"/>
              <a:t>Разница между заданиями разных уровней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112" t="8587" r="32947" b="52343"/>
          <a:stretch>
            <a:fillRect/>
          </a:stretch>
        </p:blipFill>
        <p:spPr bwMode="auto">
          <a:xfrm>
            <a:off x="26346" y="3567655"/>
            <a:ext cx="4977702" cy="3290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0113" t="8587" r="32682" b="50982"/>
          <a:stretch>
            <a:fillRect/>
          </a:stretch>
        </p:blipFill>
        <p:spPr bwMode="auto">
          <a:xfrm>
            <a:off x="4211960" y="879147"/>
            <a:ext cx="4776604" cy="324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8218" y="4005064"/>
            <a:ext cx="1930346" cy="2650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7444" y="980728"/>
            <a:ext cx="1944216" cy="26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76672"/>
            <a:ext cx="4511400" cy="620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9131" y="263995"/>
            <a:ext cx="4794869" cy="659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107504" y="3212976"/>
            <a:ext cx="4248472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5385257"/>
            <a:ext cx="976201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4499992" y="3573016"/>
            <a:ext cx="4464496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5202" y="5517232"/>
            <a:ext cx="974584" cy="13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542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Возможности для составления контрольной работы/теста: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Создать ее самостоятельно:</a:t>
            </a:r>
          </a:p>
          <a:p>
            <a:pPr>
              <a:buNone/>
            </a:pPr>
            <a:r>
              <a:rPr lang="ru-RU" dirty="0" smtClean="0"/>
              <a:t>- составив контрольные задания самостоятельно;</a:t>
            </a:r>
          </a:p>
          <a:p>
            <a:pPr>
              <a:buFontTx/>
              <a:buChar char="-"/>
            </a:pPr>
            <a:r>
              <a:rPr lang="ru-RU" dirty="0" smtClean="0"/>
              <a:t>в</a:t>
            </a:r>
            <a:r>
              <a:rPr lang="ru-RU" dirty="0" smtClean="0"/>
              <a:t>зяв задания из учебника/контрольных работ в учебнике;</a:t>
            </a:r>
          </a:p>
          <a:p>
            <a:r>
              <a:rPr lang="ru-RU" dirty="0" smtClean="0"/>
              <a:t>Взять готовые итоговые контрольные работы;</a:t>
            </a:r>
          </a:p>
          <a:p>
            <a:r>
              <a:rPr lang="ru-RU" dirty="0" smtClean="0"/>
              <a:t>Составить контрольную работу из заданий предложенных в пособиях для итоговой аттестации.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4944" b="2735"/>
          <a:stretch>
            <a:fillRect/>
          </a:stretch>
        </p:blipFill>
        <p:spPr bwMode="auto">
          <a:xfrm>
            <a:off x="0" y="0"/>
            <a:ext cx="4835586" cy="6804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5572304"/>
            <a:ext cx="936104" cy="128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6251"/>
          <a:stretch>
            <a:fillRect/>
          </a:stretch>
        </p:blipFill>
        <p:spPr bwMode="auto">
          <a:xfrm>
            <a:off x="4572000" y="0"/>
            <a:ext cx="4572000" cy="670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19800"/>
            <a:ext cx="974584" cy="13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5414" t="4075" r="5265" b="2200"/>
          <a:stretch>
            <a:fillRect/>
          </a:stretch>
        </p:blipFill>
        <p:spPr bwMode="auto">
          <a:xfrm>
            <a:off x="0" y="260648"/>
            <a:ext cx="4571901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374504"/>
            <a:ext cx="1080120" cy="148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5020" t="3975" r="3407" b="1372"/>
          <a:stretch>
            <a:fillRect/>
          </a:stretch>
        </p:blipFill>
        <p:spPr bwMode="auto">
          <a:xfrm>
            <a:off x="4502826" y="260648"/>
            <a:ext cx="4641173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8384" y="5519800"/>
            <a:ext cx="974584" cy="13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0112" t="10178" r="31107" b="3908"/>
          <a:stretch>
            <a:fillRect/>
          </a:stretch>
        </p:blipFill>
        <p:spPr bwMode="auto">
          <a:xfrm>
            <a:off x="4535488" y="476984"/>
            <a:ext cx="4608512" cy="638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360040"/>
          </a:xfrm>
        </p:spPr>
        <p:txBody>
          <a:bodyPr>
            <a:noAutofit/>
          </a:bodyPr>
          <a:lstStyle/>
          <a:p>
            <a:r>
              <a:rPr lang="ru-RU" sz="3200" dirty="0" err="1" smtClean="0"/>
              <a:t>Аудирование</a:t>
            </a:r>
            <a:endParaRPr lang="ru-RU" sz="32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1583" t="8587" r="31107" b="8681"/>
          <a:stretch>
            <a:fillRect/>
          </a:stretch>
        </p:blipFill>
        <p:spPr bwMode="auto">
          <a:xfrm>
            <a:off x="0" y="548680"/>
            <a:ext cx="4552478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55575" cy="103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6416" y="1"/>
            <a:ext cx="827584" cy="113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307" t="4286" r="50124" b="2312"/>
          <a:stretch/>
        </p:blipFill>
        <p:spPr bwMode="auto">
          <a:xfrm>
            <a:off x="179512" y="670385"/>
            <a:ext cx="468567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76201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/>
          <a:srcRect l="3343" t="4775" r="2309"/>
          <a:stretch/>
        </p:blipFill>
        <p:spPr>
          <a:xfrm>
            <a:off x="4721175" y="764704"/>
            <a:ext cx="4392488" cy="6093296"/>
          </a:xfrm>
          <a:noFill/>
        </p:spPr>
      </p:pic>
      <p:pic>
        <p:nvPicPr>
          <p:cNvPr id="8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84694" y="-1"/>
            <a:ext cx="1028969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1772816"/>
            <a:ext cx="4572000" cy="43924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1844824"/>
            <a:ext cx="4248472" cy="46805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2393"/>
          <a:stretch/>
        </p:blipFill>
        <p:spPr bwMode="auto">
          <a:xfrm>
            <a:off x="179512" y="0"/>
            <a:ext cx="4520777" cy="65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" y="5517232"/>
            <a:ext cx="976201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4160" t="2890"/>
          <a:stretch/>
        </p:blipFill>
        <p:spPr>
          <a:xfrm>
            <a:off x="4562422" y="0"/>
            <a:ext cx="4561664" cy="6337372"/>
          </a:xfrm>
          <a:prstGeom prst="rect">
            <a:avLst/>
          </a:prstGeom>
          <a:noFill/>
        </p:spPr>
      </p:pic>
      <p:pic>
        <p:nvPicPr>
          <p:cNvPr id="7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3254" y="5445125"/>
            <a:ext cx="1028969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713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112" t="10178" r="31107" b="48278"/>
          <a:stretch>
            <a:fillRect/>
          </a:stretch>
        </p:blipFill>
        <p:spPr bwMode="auto">
          <a:xfrm>
            <a:off x="1187624" y="1124744"/>
            <a:ext cx="7352563" cy="4922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993901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77787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Контроль в 4 классе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972" t="50705" r="31107" b="3908"/>
          <a:stretch>
            <a:fillRect/>
          </a:stretch>
        </p:blipFill>
        <p:spPr bwMode="auto">
          <a:xfrm>
            <a:off x="1475656" y="188640"/>
            <a:ext cx="6984776" cy="522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815048"/>
            <a:ext cx="1993901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 l="34516" t="12066" r="31359" b="73120"/>
          <a:stretch>
            <a:fillRect/>
          </a:stretch>
        </p:blipFill>
        <p:spPr bwMode="auto">
          <a:xfrm>
            <a:off x="2051720" y="4869160"/>
            <a:ext cx="690022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77787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8915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-14288"/>
            <a:ext cx="1509713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59850"/>
          <a:stretch>
            <a:fillRect/>
          </a:stretch>
        </p:blipFill>
        <p:spPr>
          <a:xfrm>
            <a:off x="2049463" y="253433"/>
            <a:ext cx="6966049" cy="3843104"/>
          </a:xfrm>
          <a:noFill/>
        </p:spPr>
      </p:pic>
      <p:pic>
        <p:nvPicPr>
          <p:cNvPr id="38917" name="Picture 2"/>
          <p:cNvPicPr>
            <a:picLocks noChangeAspect="1" noChangeArrowheads="1"/>
          </p:cNvPicPr>
          <p:nvPr/>
        </p:nvPicPr>
        <p:blipFill>
          <a:blip r:embed="rId4" cstate="print"/>
          <a:srcRect b="53732"/>
          <a:stretch>
            <a:fillRect/>
          </a:stretch>
        </p:blipFill>
        <p:spPr bwMode="auto">
          <a:xfrm>
            <a:off x="1609725" y="2636912"/>
            <a:ext cx="715962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Критериальное оценивание</a:t>
            </a:r>
          </a:p>
        </p:txBody>
      </p:sp>
      <p:pic>
        <p:nvPicPr>
          <p:cNvPr id="2457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011238"/>
            <a:ext cx="4248150" cy="5781675"/>
          </a:xfrm>
          <a:noFill/>
        </p:spPr>
      </p:pic>
      <p:pic>
        <p:nvPicPr>
          <p:cNvPr id="24580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996950"/>
            <a:ext cx="4176713" cy="57118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smtClean="0"/>
              <a:t>Критериальное оценивание</a:t>
            </a: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023938"/>
            <a:ext cx="4105275" cy="5413375"/>
          </a:xfrm>
          <a:noFill/>
        </p:spPr>
      </p:pic>
      <p:pic>
        <p:nvPicPr>
          <p:cNvPr id="2560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941388"/>
            <a:ext cx="4321175" cy="56737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можно составить контрольную работу при помощи учебника?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Выбрать упражнения из учебника (не только из последнего раздела);</a:t>
            </a:r>
          </a:p>
          <a:p>
            <a:r>
              <a:rPr lang="ru-RU" dirty="0" smtClean="0"/>
              <a:t>Выбрать по 1-2 упражнения из самостоятельных работ к каждому разделу.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521"/>
            <a:ext cx="4752527" cy="671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5082" t="41136" r="44018" b="8438"/>
          <a:stretch>
            <a:fillRect/>
          </a:stretch>
        </p:blipFill>
        <p:spPr bwMode="auto">
          <a:xfrm>
            <a:off x="179512" y="1484784"/>
            <a:ext cx="25998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557811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8640"/>
            <a:ext cx="4752528" cy="654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5082" t="41136" r="44018" b="8438"/>
          <a:stretch>
            <a:fillRect/>
          </a:stretch>
        </p:blipFill>
        <p:spPr bwMode="auto">
          <a:xfrm>
            <a:off x="395536" y="1484784"/>
            <a:ext cx="25998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160875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8640"/>
            <a:ext cx="4619619" cy="646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5082" t="41136" r="44018" b="8438"/>
          <a:stretch>
            <a:fillRect/>
          </a:stretch>
        </p:blipFill>
        <p:spPr bwMode="auto">
          <a:xfrm>
            <a:off x="179512" y="1484784"/>
            <a:ext cx="25998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807429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0"/>
            <a:ext cx="5016345" cy="657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5082" t="41136" r="44018" b="8438"/>
          <a:stretch>
            <a:fillRect/>
          </a:stretch>
        </p:blipFill>
        <p:spPr bwMode="auto">
          <a:xfrm>
            <a:off x="179512" y="1484784"/>
            <a:ext cx="25998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252450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7464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0"/>
            <a:ext cx="4814940" cy="661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0" y="1412775"/>
            <a:ext cx="2555776" cy="34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373187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373" y="188640"/>
            <a:ext cx="4746286" cy="674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179512" y="1844824"/>
            <a:ext cx="2555776" cy="34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829844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8640"/>
            <a:ext cx="4645938" cy="6483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179512" y="1484784"/>
            <a:ext cx="2555776" cy="34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954418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0"/>
            <a:ext cx="4762350" cy="66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0" y="1412775"/>
            <a:ext cx="2555776" cy="34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898101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Возможности для контроля в 9 классе</a:t>
            </a:r>
            <a:endParaRPr 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 полных тренировочных тестов;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формату заданий и уровню сложности тренировочные тесты соответствуют диагностическим тестам МЦКО;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Также сборник может использоваться для дополнительной подготовки к ОГЭ по английскому языку.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Аудиоприложение</a:t>
            </a:r>
            <a:r>
              <a:rPr lang="ru-RU" dirty="0" smtClean="0"/>
              <a:t> можно скачать бесплатно, </a:t>
            </a:r>
            <a:r>
              <a:rPr lang="ru-RU" dirty="0" err="1" smtClean="0"/>
              <a:t>сосканировав</a:t>
            </a:r>
            <a:r>
              <a:rPr lang="ru-RU" dirty="0" smtClean="0"/>
              <a:t> QR-код с обложки или пройдя по ссылке: </a:t>
            </a:r>
            <a:r>
              <a:rPr lang="ru-RU" dirty="0" err="1" smtClean="0">
                <a:hlinkClick r:id="rId2"/>
              </a:rPr>
              <a:t>www.titul.ru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audio</a:t>
            </a:r>
            <a:r>
              <a:rPr lang="ru-RU" dirty="0" smtClean="0">
                <a:hlinkClick r:id="rId2"/>
              </a:rPr>
              <a:t>/51</a:t>
            </a:r>
            <a:r>
              <a:rPr lang="ru-RU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9220" name="Picture 2" descr="http://www.titul.ru/uploads/images/news/233/283/mediu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3438" y="1600200"/>
            <a:ext cx="3286125" cy="4525963"/>
          </a:xfr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Тренировочные тесты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00338" y="1316038"/>
            <a:ext cx="3816350" cy="5192712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Методика составления и проведения тестов.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6200" dirty="0" smtClean="0"/>
              <a:t>Основными </a:t>
            </a:r>
            <a:r>
              <a:rPr lang="ru-RU" sz="6200" dirty="0"/>
              <a:t>этапами любого тестирования являются:</a:t>
            </a:r>
          </a:p>
          <a:p>
            <a:r>
              <a:rPr lang="ru-RU" sz="6200" dirty="0"/>
              <a:t>Целеполагание </a:t>
            </a:r>
            <a:r>
              <a:rPr lang="ru-RU" sz="6200" dirty="0" err="1"/>
              <a:t>т.е</a:t>
            </a:r>
            <a:r>
              <a:rPr lang="ru-RU" sz="6200" dirty="0"/>
              <a:t> постановка конкретных целей перед тестированием и понятных учащимся.</a:t>
            </a:r>
          </a:p>
          <a:p>
            <a:r>
              <a:rPr lang="ru-RU" sz="6200" dirty="0"/>
              <a:t>Подготовка и сбор информации для составления теста, соответствующей школьной программе, учебникам и пройденному материалу.</a:t>
            </a:r>
          </a:p>
          <a:p>
            <a:r>
              <a:rPr lang="ru-RU" sz="6200" dirty="0"/>
              <a:t>Разработка и конструирование теста, т.е. выбор определенных видов тестовых вопросов и заданий с учетом определенных требований:</a:t>
            </a:r>
            <a:br>
              <a:rPr lang="ru-RU" sz="6200" dirty="0"/>
            </a:br>
            <a:r>
              <a:rPr lang="ru-RU" sz="6200" dirty="0"/>
              <a:t>надежность, точность, лаконичность;</a:t>
            </a:r>
            <a:br>
              <a:rPr lang="ru-RU" sz="6200" dirty="0"/>
            </a:br>
            <a:r>
              <a:rPr lang="ru-RU" sz="6200" dirty="0"/>
              <a:t>недопустимость применения двусмысленных вопросов;</a:t>
            </a:r>
            <a:br>
              <a:rPr lang="ru-RU" sz="6200" dirty="0"/>
            </a:br>
            <a:r>
              <a:rPr lang="ru-RU" sz="6200" dirty="0"/>
              <a:t>использование дополнительной литературы, энциклопедий, справочников для составления тестов и их решения допустимо лишь для специализированных классов и школ, а также для индивидуальной работы с сильными учащимися</a:t>
            </a:r>
            <a:r>
              <a:rPr lang="ru-RU" sz="6200" dirty="0" smtClean="0"/>
              <a:t>.</a:t>
            </a:r>
            <a:endParaRPr lang="ru-RU" sz="6200" dirty="0"/>
          </a:p>
        </p:txBody>
      </p:sp>
    </p:spTree>
    <p:extLst>
      <p:ext uri="{BB962C8B-B14F-4D97-AF65-F5344CB8AC3E}">
        <p14:creationId xmlns:p14="http://schemas.microsoft.com/office/powerpoint/2010/main" xmlns="" val="263745079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/>
              <a:t>Аудирование</a:t>
            </a:r>
            <a:endParaRPr lang="ru-RU" dirty="0" smtClean="0"/>
          </a:p>
        </p:txBody>
      </p:sp>
      <p:pic>
        <p:nvPicPr>
          <p:cNvPr id="16387" name="Picture 2" descr="http://www.titul.ru/uploads/images/news/233/283/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0675" y="0"/>
            <a:ext cx="12033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09725" y="2681288"/>
            <a:ext cx="5924550" cy="2362200"/>
          </a:xfr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Чтение</a:t>
            </a:r>
            <a:endParaRPr lang="ru-RU" dirty="0" smtClean="0"/>
          </a:p>
        </p:txBody>
      </p:sp>
      <p:pic>
        <p:nvPicPr>
          <p:cNvPr id="19459" name="Picture 2" descr="http://www.titul.ru/uploads/images/news/233/283/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0675" y="0"/>
            <a:ext cx="12033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19250" y="1773238"/>
            <a:ext cx="5895975" cy="3752850"/>
          </a:xfrm>
          <a:noFill/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5805488"/>
            <a:ext cx="2600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Чтение</a:t>
            </a:r>
            <a:endParaRPr lang="ru-RU" dirty="0" smtClean="0"/>
          </a:p>
        </p:txBody>
      </p:sp>
      <p:pic>
        <p:nvPicPr>
          <p:cNvPr id="23555" name="Picture 2" descr="http://www.titul.ru/uploads/images/news/233/283/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0675" y="0"/>
            <a:ext cx="12033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32013" y="1600200"/>
            <a:ext cx="4879975" cy="4525963"/>
          </a:xfr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Чтение</a:t>
            </a:r>
            <a:endParaRPr lang="ru-RU" dirty="0" smtClean="0"/>
          </a:p>
        </p:txBody>
      </p:sp>
      <p:pic>
        <p:nvPicPr>
          <p:cNvPr id="26627" name="Picture 2" descr="http://www.titul.ru/uploads/images/news/233/283/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0675" y="0"/>
            <a:ext cx="12033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341438"/>
            <a:ext cx="5438775" cy="3352800"/>
          </a:xfrm>
          <a:noFill/>
        </p:spPr>
      </p:pic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4530725"/>
            <a:ext cx="385127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Лексика </a:t>
            </a:r>
            <a:r>
              <a:rPr lang="ru-RU" dirty="0" smtClean="0"/>
              <a:t>и грамматика</a:t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29699" name="Picture 2" descr="http://www.titul.ru/uploads/images/news/233/283/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0675" y="0"/>
            <a:ext cx="12033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19250" y="1687513"/>
            <a:ext cx="5905500" cy="4352925"/>
          </a:xfr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Лексика </a:t>
            </a:r>
            <a:r>
              <a:rPr lang="ru-RU" dirty="0" smtClean="0"/>
              <a:t>и </a:t>
            </a:r>
            <a:r>
              <a:rPr lang="ru-RU" dirty="0" smtClean="0"/>
              <a:t>грамматика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39939" name="Picture 2" descr="http://www.titul.ru/uploads/images/news/233/283/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0675" y="0"/>
            <a:ext cx="12033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66875" y="1878013"/>
            <a:ext cx="5810250" cy="3971925"/>
          </a:xfr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Устная </a:t>
            </a:r>
            <a:r>
              <a:rPr lang="ru-RU" dirty="0" smtClean="0"/>
              <a:t>часть</a:t>
            </a:r>
            <a:endParaRPr lang="ru-RU" dirty="0" smtClean="0"/>
          </a:p>
        </p:txBody>
      </p:sp>
      <p:pic>
        <p:nvPicPr>
          <p:cNvPr id="44035" name="Picture 2" descr="http://www.titul.ru/uploads/images/news/233/283/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0675" y="0"/>
            <a:ext cx="12033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27125" y="2276475"/>
            <a:ext cx="6569075" cy="3024188"/>
          </a:xfr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0"/>
            <a:ext cx="4834880" cy="92211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НОВИНКА!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5408" y="836712"/>
            <a:ext cx="5328592" cy="554461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Представляем новое пособие для подготовки к ВПР по английскому языку учащихся 11 класса - " ВПР. Письменная и устная части. 11 класс. Тренировочные тесты. Базовый уровень"!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  <a:hlinkClick r:id="rId2"/>
              </a:rPr>
              <a:t>https://www.englishteachers.ru/shop/ware/654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Cоответствует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проекту ВПР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Пособие поможет школьникам подготовиться к Всероссийской проверочной работе базового уровня в 11 классе.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Также сборник может использоваться для дополнительной подготовки к ЕГЭ по английскому языку.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Аудиоприложение можно скачать бесплатно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hlinkClick r:id="rId3"/>
              </a:rPr>
              <a:t>www.titul.ru/audio/52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80728"/>
            <a:ext cx="3502397" cy="4824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0586" r="5000" b="7569"/>
          <a:stretch>
            <a:fillRect/>
          </a:stretch>
        </p:blipFill>
        <p:spPr bwMode="auto">
          <a:xfrm>
            <a:off x="2339752" y="0"/>
            <a:ext cx="659408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6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198593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err="1" smtClean="0"/>
              <a:t>Аудирование</a:t>
            </a:r>
            <a:r>
              <a:rPr lang="ru-RU" dirty="0" smtClean="0"/>
              <a:t> </a:t>
            </a:r>
            <a:r>
              <a:rPr lang="ru-RU" dirty="0" smtClean="0"/>
              <a:t>ВПР</a:t>
            </a:r>
            <a:endParaRPr lang="ru-RU" dirty="0" smtClean="0"/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628800"/>
            <a:ext cx="8399289" cy="4680520"/>
          </a:xfrm>
          <a:noFill/>
        </p:spPr>
      </p:pic>
      <p:pic>
        <p:nvPicPr>
          <p:cNvPr id="11268" name="Picture 4" descr="F:\Solovova_VPR_cover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0"/>
            <a:ext cx="1331912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Методика составления и проведения тестов.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6200" dirty="0" smtClean="0"/>
              <a:t>Основными </a:t>
            </a:r>
            <a:r>
              <a:rPr lang="ru-RU" sz="6200" dirty="0"/>
              <a:t>этапами любого тестирования являются:</a:t>
            </a:r>
          </a:p>
          <a:p>
            <a:r>
              <a:rPr lang="ru-RU" sz="6200" dirty="0"/>
              <a:t>Подготовка участников тестирования заключается в мотивации, настрое и тренинге.</a:t>
            </a:r>
          </a:p>
          <a:p>
            <a:r>
              <a:rPr lang="ru-RU" sz="6200" dirty="0"/>
              <a:t>Непосредственно тестирование должно стать одним из видов учебной деятельности учащихся</a:t>
            </a:r>
            <a:r>
              <a:rPr lang="ru-RU" sz="6200" dirty="0" smtClean="0"/>
              <a:t>.</a:t>
            </a:r>
          </a:p>
          <a:p>
            <a:r>
              <a:rPr lang="ru-RU" sz="6200" dirty="0" smtClean="0"/>
              <a:t>Разработка критериев оценивания.</a:t>
            </a:r>
            <a:endParaRPr lang="ru-RU" sz="6200" dirty="0"/>
          </a:p>
          <a:p>
            <a:r>
              <a:rPr lang="ru-RU" sz="6200" dirty="0"/>
              <a:t>После проведения тестирования наступает обработка теста, т.е. проверка с помощью ключа</a:t>
            </a:r>
          </a:p>
          <a:p>
            <a:r>
              <a:rPr lang="ru-RU" sz="6200" dirty="0"/>
              <a:t>Итогом результатов тестирования должен стать анализ результатов.</a:t>
            </a:r>
          </a:p>
          <a:p>
            <a:r>
              <a:rPr lang="ru-RU" sz="6200" dirty="0"/>
              <a:t>Публикация результатов тестирования. Учащиеся должны быть ознакомлены с результата тестирования, они должны быть допущены к просмотру выполненных работ и имеют право на апелляцию.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46698302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7414" b="12278"/>
          <a:stretch>
            <a:fillRect/>
          </a:stretch>
        </p:blipFill>
        <p:spPr bwMode="auto">
          <a:xfrm>
            <a:off x="2339752" y="0"/>
            <a:ext cx="620964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6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198593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9881128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7233" y="692696"/>
            <a:ext cx="6422788" cy="6165304"/>
          </a:xfrm>
          <a:prstGeom prst="rect">
            <a:avLst/>
          </a:prstGeom>
        </p:spPr>
      </p:pic>
      <p:pic>
        <p:nvPicPr>
          <p:cNvPr id="6" name="Picture 6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4852" y="116632"/>
            <a:ext cx="182914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887796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4852" y="116632"/>
            <a:ext cx="182914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4627" y="0"/>
            <a:ext cx="537041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641733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9119" y="1268760"/>
            <a:ext cx="7494517" cy="5040560"/>
          </a:xfrm>
          <a:prstGeom prst="rect">
            <a:avLst/>
          </a:prstGeom>
        </p:spPr>
      </p:pic>
      <p:pic>
        <p:nvPicPr>
          <p:cNvPr id="6" name="Picture 6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4852" y="116632"/>
            <a:ext cx="182914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114823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Стратегии выполнения</a:t>
            </a:r>
          </a:p>
        </p:txBody>
      </p:sp>
      <p:pic>
        <p:nvPicPr>
          <p:cNvPr id="675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5349" y="1459125"/>
            <a:ext cx="8017191" cy="4897015"/>
          </a:xfrm>
          <a:noFill/>
        </p:spPr>
      </p:pic>
      <p:pic>
        <p:nvPicPr>
          <p:cNvPr id="67588" name="Picture 4" descr="F:\Solovova_VPR_cover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0"/>
            <a:ext cx="1331912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9787782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68" y="1376772"/>
            <a:ext cx="7208001" cy="5148572"/>
          </a:xfrm>
          <a:prstGeom prst="rect">
            <a:avLst/>
          </a:prstGeom>
        </p:spPr>
      </p:pic>
      <p:pic>
        <p:nvPicPr>
          <p:cNvPr id="6" name="Picture 6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4852" y="116632"/>
            <a:ext cx="182914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7920181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Стратегии выполнения. </a:t>
            </a:r>
          </a:p>
        </p:txBody>
      </p:sp>
      <p:pic>
        <p:nvPicPr>
          <p:cNvPr id="716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443" y="1831975"/>
            <a:ext cx="8423357" cy="4099594"/>
          </a:xfrm>
          <a:noFill/>
        </p:spPr>
      </p:pic>
      <p:pic>
        <p:nvPicPr>
          <p:cNvPr id="71684" name="Picture 4" descr="F:\Solovova_VPR_cover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0"/>
            <a:ext cx="1331912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3536942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Контрольные работы/тесты можно составлять самостоятельно, а нужно ли?</a:t>
            </a:r>
          </a:p>
          <a:p>
            <a:r>
              <a:rPr lang="ru-RU" dirty="0" smtClean="0"/>
              <a:t>Сегодня есть достаточное количество методических материалов, чтобы практически в каждом классе проводить итоговый контроль по готовым материалам.</a:t>
            </a:r>
          </a:p>
          <a:p>
            <a:r>
              <a:rPr lang="ru-RU" dirty="0" smtClean="0"/>
              <a:t>Важно при проведении любого теста учитывать факторы </a:t>
            </a:r>
            <a:r>
              <a:rPr lang="ru-RU" dirty="0" err="1" smtClean="0"/>
              <a:t>валидности</a:t>
            </a:r>
            <a:r>
              <a:rPr lang="ru-RU" dirty="0" smtClean="0"/>
              <a:t> </a:t>
            </a:r>
            <a:r>
              <a:rPr lang="ru-RU" dirty="0" smtClean="0"/>
              <a:t>и т.д.</a:t>
            </a:r>
            <a:endParaRPr lang="ru-RU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Новые издания</a:t>
            </a:r>
          </a:p>
        </p:txBody>
      </p:sp>
      <p:pic>
        <p:nvPicPr>
          <p:cNvPr id="38915" name="Содержимое 3" descr="000010050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2298700" cy="3024188"/>
          </a:xfrm>
        </p:spPr>
      </p:pic>
      <p:pic>
        <p:nvPicPr>
          <p:cNvPr id="38916" name="Рисунок 4" descr="Соловова ВПР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1628775"/>
            <a:ext cx="2160588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Рисунок 5" descr="000010133_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628775"/>
            <a:ext cx="2160588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Рисунок 6" descr="000010049_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1628775"/>
            <a:ext cx="2160588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4995" name="Содержимое 6" descr="Banner_Books&amp;gamesFi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992" y="1196752"/>
            <a:ext cx="9073008" cy="453650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Валидность</a:t>
            </a:r>
            <a:r>
              <a:rPr lang="ru-RU" dirty="0" smtClean="0"/>
              <a:t> теста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ВАЛИДНОСТЬ (от лат. </a:t>
            </a:r>
            <a:r>
              <a:rPr lang="ru-RU" dirty="0" err="1"/>
              <a:t>validus</a:t>
            </a:r>
            <a:r>
              <a:rPr lang="ru-RU" dirty="0"/>
              <a:t> – крепкий, здоровый) ТЕСТА.</a:t>
            </a:r>
          </a:p>
          <a:p>
            <a:pPr marL="0" indent="0">
              <a:buNone/>
            </a:pPr>
            <a:r>
              <a:rPr lang="ru-RU" dirty="0"/>
              <a:t>Адекватность и действенность теста. Критерий доброкачественности теста, характеризующий точность измерения исследуемого свойства, характеристики, а также позволяющий оценить, насколько отдельные его составляющие адекватны исследуемой проблеме. В. т. определяется корреляцией его результатов с другими критериями, например, успешностью выполнения речевых действий при решении коммуникативной задачи и др.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Новый словарь методических терминов и понятий (теория и практика обучения языкам). </a:t>
            </a:r>
            <a:r>
              <a:rPr lang="ru-RU" dirty="0" smtClean="0"/>
              <a:t>—Э</a:t>
            </a:r>
            <a:r>
              <a:rPr lang="ru-RU" dirty="0"/>
              <a:t>. Г. Азимов, А. Н. </a:t>
            </a:r>
            <a:r>
              <a:rPr lang="ru-RU" dirty="0" smtClean="0"/>
              <a:t>Щукин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115530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86020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6021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6022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Функции теста: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1. Контролирующую; </a:t>
            </a:r>
            <a:br>
              <a:rPr lang="ru-RU" dirty="0"/>
            </a:br>
            <a:r>
              <a:rPr lang="ru-RU" dirty="0"/>
              <a:t>2. Обучающую;</a:t>
            </a:r>
            <a:br>
              <a:rPr lang="ru-RU" dirty="0"/>
            </a:br>
            <a:r>
              <a:rPr lang="ru-RU" dirty="0"/>
              <a:t>3. Развивающую; </a:t>
            </a:r>
            <a:br>
              <a:rPr lang="ru-RU" dirty="0"/>
            </a:br>
            <a:r>
              <a:rPr lang="ru-RU" dirty="0"/>
              <a:t>4. Воспитывающую;</a:t>
            </a:r>
            <a:br>
              <a:rPr lang="ru-RU" dirty="0"/>
            </a:br>
            <a:r>
              <a:rPr lang="ru-RU" dirty="0"/>
              <a:t>5. Диагностическую;</a:t>
            </a:r>
            <a:br>
              <a:rPr lang="ru-RU" dirty="0"/>
            </a:br>
            <a:r>
              <a:rPr lang="ru-RU" dirty="0"/>
              <a:t>6. Прогностическую.</a:t>
            </a:r>
          </a:p>
        </p:txBody>
      </p:sp>
    </p:spTree>
    <p:extLst>
      <p:ext uri="{BB962C8B-B14F-4D97-AF65-F5344CB8AC3E}">
        <p14:creationId xmlns:p14="http://schemas.microsoft.com/office/powerpoint/2010/main" xmlns="" val="4138599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Готовые тестовые работы</a:t>
            </a:r>
            <a:br>
              <a:rPr lang="ru-RU" dirty="0" smtClean="0"/>
            </a:br>
            <a:r>
              <a:rPr lang="ru-RU" b="1" dirty="0" smtClean="0"/>
              <a:t>3 класс</a:t>
            </a:r>
            <a:endParaRPr lang="ru-RU" b="1" dirty="0"/>
          </a:p>
        </p:txBody>
      </p:sp>
      <p:pic>
        <p:nvPicPr>
          <p:cNvPr id="1026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00808"/>
            <a:ext cx="3573785" cy="4915036"/>
          </a:xfrm>
          <a:prstGeom prst="rect">
            <a:avLst/>
          </a:prstGeom>
          <a:noFill/>
        </p:spPr>
      </p:pic>
      <p:pic>
        <p:nvPicPr>
          <p:cNvPr id="1028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7"/>
            <a:ext cx="3573785" cy="4915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871</Words>
  <Application>Microsoft Office PowerPoint</Application>
  <PresentationFormat>Экран (4:3)</PresentationFormat>
  <Paragraphs>131</Paragraphs>
  <Slides>70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70</vt:i4>
      </vt:variant>
    </vt:vector>
  </HeadingPairs>
  <TitlesOfParts>
    <vt:vector size="71" baseType="lpstr">
      <vt:lpstr>Тема Office</vt:lpstr>
      <vt:lpstr>Слайд 1</vt:lpstr>
      <vt:lpstr>Слайд 2</vt:lpstr>
      <vt:lpstr>Возможности для составления контрольной работы/теста:</vt:lpstr>
      <vt:lpstr>Как можно составить контрольную работу при помощи учебника?</vt:lpstr>
      <vt:lpstr>Методика составления и проведения тестов. </vt:lpstr>
      <vt:lpstr>Методика составления и проведения тестов. </vt:lpstr>
      <vt:lpstr>Валидность теста</vt:lpstr>
      <vt:lpstr>Функции теста:</vt:lpstr>
      <vt:lpstr>Готовые тестовые работы 3 класс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Контроль аудирования</vt:lpstr>
      <vt:lpstr>Контроль чтения</vt:lpstr>
      <vt:lpstr>Контроль  лексико-грамматических знаний</vt:lpstr>
      <vt:lpstr>Контроль умений письменной речи</vt:lpstr>
      <vt:lpstr>Слайд 25</vt:lpstr>
      <vt:lpstr>Слайд 26</vt:lpstr>
      <vt:lpstr>Итоговая аттестация за курс начальной школы (Е.Н. Соловова и др.)</vt:lpstr>
      <vt:lpstr>Разница между заданиями разных уровней</vt:lpstr>
      <vt:lpstr>Слайд 29</vt:lpstr>
      <vt:lpstr>Слайд 30</vt:lpstr>
      <vt:lpstr>Слайд 31</vt:lpstr>
      <vt:lpstr>Аудирование</vt:lpstr>
      <vt:lpstr>Слайд 33</vt:lpstr>
      <vt:lpstr>Слайд 34</vt:lpstr>
      <vt:lpstr>Контроль в 4 классе</vt:lpstr>
      <vt:lpstr>Слайд 36</vt:lpstr>
      <vt:lpstr>Слайд 37</vt:lpstr>
      <vt:lpstr>Критериальное оценивание</vt:lpstr>
      <vt:lpstr>Критериальное оценивание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Возможности для контроля в 9 классе</vt:lpstr>
      <vt:lpstr>Тренировочные тесты</vt:lpstr>
      <vt:lpstr>Аудирование</vt:lpstr>
      <vt:lpstr>Чтение</vt:lpstr>
      <vt:lpstr>Чтение</vt:lpstr>
      <vt:lpstr>Чтение</vt:lpstr>
      <vt:lpstr>Лексика и грамматика </vt:lpstr>
      <vt:lpstr>Лексика и грамматика </vt:lpstr>
      <vt:lpstr>Устная часть</vt:lpstr>
      <vt:lpstr>НОВИНКА!</vt:lpstr>
      <vt:lpstr>Слайд 58</vt:lpstr>
      <vt:lpstr>Аудирование ВПР</vt:lpstr>
      <vt:lpstr>Слайд 60</vt:lpstr>
      <vt:lpstr>Слайд 61</vt:lpstr>
      <vt:lpstr>Слайд 62</vt:lpstr>
      <vt:lpstr>Слайд 63</vt:lpstr>
      <vt:lpstr>Стратегии выполнения</vt:lpstr>
      <vt:lpstr>Слайд 65</vt:lpstr>
      <vt:lpstr>Стратегии выполнения. </vt:lpstr>
      <vt:lpstr>Рефлексия:</vt:lpstr>
      <vt:lpstr>Новые издания</vt:lpstr>
      <vt:lpstr>Слайд 69</vt:lpstr>
      <vt:lpstr>Слайд 70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Ilya</dc:creator>
  <cp:lastModifiedBy>bim</cp:lastModifiedBy>
  <cp:revision>6</cp:revision>
  <dcterms:created xsi:type="dcterms:W3CDTF">2018-03-28T20:14:52Z</dcterms:created>
  <dcterms:modified xsi:type="dcterms:W3CDTF">2018-03-29T06:28:00Z</dcterms:modified>
</cp:coreProperties>
</file>