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343" r:id="rId4"/>
    <p:sldId id="285" r:id="rId5"/>
    <p:sldId id="294" r:id="rId6"/>
    <p:sldId id="295" r:id="rId7"/>
    <p:sldId id="282" r:id="rId8"/>
    <p:sldId id="283" r:id="rId9"/>
    <p:sldId id="316" r:id="rId10"/>
    <p:sldId id="317" r:id="rId11"/>
    <p:sldId id="320" r:id="rId12"/>
    <p:sldId id="321" r:id="rId13"/>
    <p:sldId id="322" r:id="rId14"/>
    <p:sldId id="323" r:id="rId15"/>
    <p:sldId id="327" r:id="rId16"/>
    <p:sldId id="328" r:id="rId17"/>
    <p:sldId id="329" r:id="rId18"/>
    <p:sldId id="330" r:id="rId19"/>
    <p:sldId id="331" r:id="rId20"/>
    <p:sldId id="334" r:id="rId21"/>
    <p:sldId id="335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0" r:id="rId39"/>
    <p:sldId id="361" r:id="rId40"/>
    <p:sldId id="362" r:id="rId41"/>
    <p:sldId id="363" r:id="rId42"/>
    <p:sldId id="364" r:id="rId43"/>
    <p:sldId id="365" r:id="rId44"/>
    <p:sldId id="366" r:id="rId45"/>
    <p:sldId id="367" r:id="rId46"/>
    <p:sldId id="368" r:id="rId47"/>
    <p:sldId id="369" r:id="rId48"/>
    <p:sldId id="370" r:id="rId49"/>
    <p:sldId id="371" r:id="rId50"/>
    <p:sldId id="372" r:id="rId51"/>
    <p:sldId id="373" r:id="rId52"/>
    <p:sldId id="374" r:id="rId53"/>
    <p:sldId id="375" r:id="rId54"/>
    <p:sldId id="376" r:id="rId55"/>
    <p:sldId id="377" r:id="rId56"/>
    <p:sldId id="340" r:id="rId57"/>
    <p:sldId id="378" r:id="rId58"/>
    <p:sldId id="379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2" autoAdjust="0"/>
    <p:restoredTop sz="98569" autoAdjust="0"/>
  </p:normalViewPr>
  <p:slideViewPr>
    <p:cSldViewPr>
      <p:cViewPr>
        <p:scale>
          <a:sx n="70" d="100"/>
          <a:sy n="70" d="100"/>
        </p:scale>
        <p:origin x="-139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43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s://www.englishteachers.ru/shop/category/6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280831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Современные тенденции в преподавании английского языка в общеобразовательной школе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445224"/>
            <a:ext cx="5904656" cy="124854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Буров Илья Михайлович,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ведущий методист издательства «Титул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Picture 5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88642"/>
            <a:ext cx="2160240" cy="1314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Визуальные опоры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Карточки (например, в книгах «Алфавитные карточки», «Стихи и загадки», курсе «12шагов к английскому языку»);</a:t>
            </a:r>
          </a:p>
          <a:p>
            <a:r>
              <a:rPr lang="en-US" altLang="ru-RU" smtClean="0"/>
              <a:t>Cut-out section</a:t>
            </a:r>
            <a:r>
              <a:rPr lang="ru-RU" altLang="ru-RU" smtClean="0"/>
              <a:t> (например, в УМК </a:t>
            </a:r>
            <a:r>
              <a:rPr lang="en-US" altLang="ru-RU" smtClean="0"/>
              <a:t>“Happy English.ru” </a:t>
            </a:r>
            <a:r>
              <a:rPr lang="ru-RU" altLang="ru-RU" smtClean="0"/>
              <a:t>К.И. Кауфман. М. Ю. Кауфман)</a:t>
            </a:r>
            <a:r>
              <a:rPr lang="en-US" altLang="ru-RU" smtClean="0"/>
              <a:t>;</a:t>
            </a:r>
          </a:p>
          <a:p>
            <a:r>
              <a:rPr lang="ru-RU" altLang="ru-RU" smtClean="0"/>
              <a:t>Таблицы, схемы, графики;</a:t>
            </a:r>
          </a:p>
          <a:p>
            <a:r>
              <a:rPr lang="ru-RU" altLang="ru-RU" smtClean="0"/>
              <a:t>Иллюстрации.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949048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77875"/>
          </a:xfrm>
        </p:spPr>
        <p:txBody>
          <a:bodyPr/>
          <a:lstStyle/>
          <a:p>
            <a:r>
              <a:rPr lang="ru-RU" altLang="ru-RU" smtClean="0"/>
              <a:t>Проектные работы. </a:t>
            </a:r>
            <a:r>
              <a:rPr lang="en-US" altLang="ru-RU" smtClean="0"/>
              <a:t>Millie-3.</a:t>
            </a:r>
            <a:endParaRPr lang="ru-RU" altLang="ru-RU" smtClean="0"/>
          </a:p>
        </p:txBody>
      </p:sp>
      <p:pic>
        <p:nvPicPr>
          <p:cNvPr id="18435" name="Picture 3" descr="C:\Documents and Settings\alexeyvk\Рабочий стол\webinar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84440" y="1031876"/>
            <a:ext cx="4175125" cy="5662613"/>
          </a:xfrm>
          <a:noFill/>
        </p:spPr>
      </p:pic>
    </p:spTree>
    <p:extLst>
      <p:ext uri="{BB962C8B-B14F-4D97-AF65-F5344CB8AC3E}">
        <p14:creationId xmlns:p14="http://schemas.microsoft.com/office/powerpoint/2010/main" xmlns="" val="749949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95288" y="115889"/>
            <a:ext cx="8229600" cy="779463"/>
          </a:xfrm>
        </p:spPr>
        <p:txBody>
          <a:bodyPr/>
          <a:lstStyle/>
          <a:p>
            <a:r>
              <a:rPr lang="ru-RU" altLang="ru-RU" sz="2800" smtClean="0"/>
              <a:t>Опора на картинки. </a:t>
            </a:r>
            <a:r>
              <a:rPr lang="en-US" altLang="ru-RU" sz="2800" smtClean="0"/>
              <a:t>NME-6</a:t>
            </a:r>
            <a:endParaRPr lang="ru-RU" altLang="ru-RU" sz="2800" smtClean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308227" y="765175"/>
            <a:ext cx="4640263" cy="5970588"/>
          </a:xfrm>
          <a:noFill/>
        </p:spPr>
      </p:pic>
    </p:spTree>
    <p:extLst>
      <p:ext uri="{BB962C8B-B14F-4D97-AF65-F5344CB8AC3E}">
        <p14:creationId xmlns:p14="http://schemas.microsoft.com/office/powerpoint/2010/main" xmlns="" val="4247321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390" y="115889"/>
            <a:ext cx="8785225" cy="850900"/>
          </a:xfrm>
        </p:spPr>
        <p:txBody>
          <a:bodyPr/>
          <a:lstStyle/>
          <a:p>
            <a:r>
              <a:rPr lang="ru-RU" altLang="ru-RU" sz="3600" smtClean="0"/>
              <a:t>Опоры на бланки. </a:t>
            </a:r>
            <a:r>
              <a:rPr lang="en-US" altLang="ru-RU" sz="3600" smtClean="0"/>
              <a:t>“HE.ru” 5 </a:t>
            </a:r>
            <a:r>
              <a:rPr lang="ru-RU" altLang="ru-RU" sz="3600" smtClean="0"/>
              <a:t>кл.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908051"/>
            <a:ext cx="4248150" cy="5821363"/>
          </a:xfrm>
          <a:noFill/>
        </p:spPr>
      </p:pic>
      <p:pic>
        <p:nvPicPr>
          <p:cNvPr id="2048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43440" y="866776"/>
            <a:ext cx="4249737" cy="5857875"/>
          </a:xfrm>
          <a:noFill/>
        </p:spPr>
      </p:pic>
    </p:spTree>
    <p:extLst>
      <p:ext uri="{BB962C8B-B14F-4D97-AF65-F5344CB8AC3E}">
        <p14:creationId xmlns:p14="http://schemas.microsoft.com/office/powerpoint/2010/main" xmlns="" val="58634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smtClean="0"/>
              <a:t>Использование графических способов представления информации. </a:t>
            </a:r>
            <a:r>
              <a:rPr lang="en-US" altLang="ru-RU" sz="3200" smtClean="0"/>
              <a:t>Read Up</a:t>
            </a:r>
            <a:endParaRPr lang="ru-RU" altLang="ru-RU" sz="3200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b="1" smtClean="0">
                <a:solidFill>
                  <a:srgbClr val="C00000"/>
                </a:solidFill>
              </a:rPr>
              <a:t>Визуальные образы для запоминания лексики</a:t>
            </a:r>
          </a:p>
          <a:p>
            <a:pPr marL="0" indent="0">
              <a:buFont typeface="Arial" charset="0"/>
              <a:buNone/>
            </a:pPr>
            <a:endParaRPr lang="ru-RU" altLang="ru-RU" smtClean="0"/>
          </a:p>
          <a:p>
            <a:pPr marL="0" indent="0">
              <a:buFont typeface="Arial" charset="0"/>
              <a:buNone/>
            </a:pPr>
            <a:endParaRPr lang="ru-RU" altLang="ru-RU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40" y="2133601"/>
            <a:ext cx="3913187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5824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1"/>
            <a:ext cx="7772400" cy="900113"/>
          </a:xfrm>
        </p:spPr>
        <p:txBody>
          <a:bodyPr/>
          <a:lstStyle/>
          <a:p>
            <a:r>
              <a:rPr lang="ru-RU" altLang="ru-RU" sz="3600" smtClean="0"/>
              <a:t>Мультисенсорный подход</a:t>
            </a:r>
            <a:r>
              <a:rPr lang="en-US" altLang="ru-RU" sz="3600" smtClean="0"/>
              <a:t>. Millie 2 </a:t>
            </a:r>
            <a:r>
              <a:rPr lang="ru-RU" altLang="ru-RU" sz="3600" smtClean="0"/>
              <a:t>кл.</a:t>
            </a:r>
            <a:endParaRPr lang="ru-RU" altLang="ru-RU" sz="3600" b="1" smtClean="0">
              <a:solidFill>
                <a:srgbClr val="993366"/>
              </a:solidFill>
              <a:latin typeface="Comic Sans MS" pitchFamily="66" charset="0"/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2"/>
            <a:ext cx="7989888" cy="5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2796905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Слабовидящие дети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Тексты учебников должны быть записаны в </a:t>
            </a:r>
            <a:r>
              <a:rPr lang="ru-RU" dirty="0" err="1" smtClean="0"/>
              <a:t>аудиоприложении</a:t>
            </a:r>
            <a:r>
              <a:rPr lang="ru-RU" dirty="0" smtClean="0"/>
              <a:t> (например </a:t>
            </a:r>
            <a:r>
              <a:rPr lang="en-US" dirty="0" smtClean="0"/>
              <a:t>“Happy English.ru”)</a:t>
            </a:r>
            <a:r>
              <a:rPr lang="ru-RU" dirty="0" smtClean="0"/>
              <a:t> так, чтобы ученики могли слушать в наушниках во время работы с текстами</a:t>
            </a:r>
            <a:r>
              <a:rPr lang="en-US" dirty="0" smtClean="0"/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Использовать белые мелки на доске и жирные линии. Проговаривать то, что пишется на доске.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Сажать детей ближе.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Давать четкие устные инструкции.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 использовать в инструкциях требующие зрительной деятельности слова и выражения, как </a:t>
            </a:r>
            <a:r>
              <a:rPr lang="en-US" dirty="0" smtClean="0"/>
              <a:t>“over there”, “like this one” </a:t>
            </a:r>
            <a:r>
              <a:rPr lang="ru-RU" dirty="0" smtClean="0"/>
              <a:t>и т.д.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Назначать для таких учеников «помощников» из одноклассников, возможно по принципу дежурства</a:t>
            </a:r>
            <a:r>
              <a:rPr lang="en-US" dirty="0" smtClean="0"/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256324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611188" y="-16955"/>
            <a:ext cx="8064500" cy="56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  <p:sp>
        <p:nvSpPr>
          <p:cNvPr id="27651" name="Rectangle 2"/>
          <p:cNvSpPr txBox="1">
            <a:spLocks noChangeArrowheads="1"/>
          </p:cNvSpPr>
          <p:nvPr/>
        </p:nvSpPr>
        <p:spPr bwMode="auto">
          <a:xfrm>
            <a:off x="925515" y="0"/>
            <a:ext cx="6994525" cy="67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400">
                <a:solidFill>
                  <a:schemeClr val="tx2"/>
                </a:solidFill>
              </a:rPr>
              <a:t>Использование песен</a:t>
            </a:r>
            <a:r>
              <a:rPr lang="en-US" altLang="ru-RU" sz="2400">
                <a:solidFill>
                  <a:schemeClr val="tx2"/>
                </a:solidFill>
              </a:rPr>
              <a:t>.</a:t>
            </a:r>
            <a:r>
              <a:rPr lang="ru-RU" altLang="ru-RU" sz="2400">
                <a:solidFill>
                  <a:schemeClr val="tx2"/>
                </a:solidFill>
              </a:rPr>
              <a:t> </a:t>
            </a:r>
            <a:r>
              <a:rPr lang="en-US" altLang="ru-RU" sz="2400">
                <a:solidFill>
                  <a:schemeClr val="tx2"/>
                </a:solidFill>
              </a:rPr>
              <a:t>HE.ru</a:t>
            </a:r>
            <a:r>
              <a:rPr lang="ru-RU" altLang="ru-RU" sz="2400">
                <a:solidFill>
                  <a:schemeClr val="tx2"/>
                </a:solidFill>
              </a:rPr>
              <a:t> </a:t>
            </a:r>
            <a:r>
              <a:rPr lang="en-US" altLang="ru-RU" sz="2400">
                <a:solidFill>
                  <a:schemeClr val="tx2"/>
                </a:solidFill>
              </a:rPr>
              <a:t> </a:t>
            </a:r>
            <a:r>
              <a:rPr lang="ru-RU" altLang="ru-RU" sz="2400">
                <a:solidFill>
                  <a:schemeClr val="tx2"/>
                </a:solidFill>
              </a:rPr>
              <a:t>для </a:t>
            </a:r>
            <a:r>
              <a:rPr lang="en-US" altLang="ru-RU" sz="2400">
                <a:solidFill>
                  <a:schemeClr val="tx2"/>
                </a:solidFill>
              </a:rPr>
              <a:t>4</a:t>
            </a:r>
            <a:r>
              <a:rPr lang="ru-RU" altLang="ru-RU" sz="2400">
                <a:solidFill>
                  <a:schemeClr val="tx2"/>
                </a:solidFill>
              </a:rPr>
              <a:t> класса (1 часть)</a:t>
            </a:r>
          </a:p>
        </p:txBody>
      </p:sp>
      <p:pic>
        <p:nvPicPr>
          <p:cNvPr id="27652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1015" y="-26987"/>
            <a:ext cx="1042987" cy="143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829319" flipH="1">
            <a:off x="6134895" y="3032920"/>
            <a:ext cx="1895475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720389" flipH="1">
            <a:off x="113507" y="3906044"/>
            <a:ext cx="1895475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615949"/>
            <a:ext cx="4535488" cy="624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36613"/>
            <a:ext cx="2305050" cy="23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9166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Дети с нарушениями опорно-двигательного аппарата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Нужен легкий доступ ко всем частям класса.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Использовать демонстрационный стол и плакаты или интерактивные плакаты.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Поощряйте учеников максимально участвовать в выполнении всех заданий.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Организуйте дежурство «помощников»</a:t>
            </a:r>
            <a:r>
              <a:rPr lang="en-US" dirty="0" smtClean="0"/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Фокусируйте внимание на интеллектуальном вкладе в работу, например решение проблем, сбор и организация информации и т.д.  так, чтобы успех не зависел от выполнения физических действий</a:t>
            </a:r>
            <a:r>
              <a:rPr lang="en-US" dirty="0" smtClean="0"/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Помогайте ученикам бороться с разочарованием от того, что они не могут выполнять все задания на одинаковом уровне с детьми без ОВЗ.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773732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Интерактивные плакаты</a:t>
            </a:r>
          </a:p>
        </p:txBody>
      </p:sp>
      <p:pic>
        <p:nvPicPr>
          <p:cNvPr id="29699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12840" y="1447800"/>
            <a:ext cx="7375525" cy="4572000"/>
          </a:xfrm>
          <a:noFill/>
        </p:spPr>
      </p:pic>
    </p:spTree>
    <p:extLst>
      <p:ext uri="{BB962C8B-B14F-4D97-AF65-F5344CB8AC3E}">
        <p14:creationId xmlns:p14="http://schemas.microsoft.com/office/powerpoint/2010/main" xmlns="" val="21968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Проблемные вопросы современного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45432"/>
            <a:ext cx="8507288" cy="5112568"/>
          </a:xfrm>
        </p:spPr>
        <p:txBody>
          <a:bodyPr>
            <a:normAutofit fontScale="85000" lnSpcReduction="10000"/>
          </a:bodyPr>
          <a:lstStyle/>
          <a:p>
            <a:pPr marL="0" indent="0"/>
            <a:r>
              <a:rPr lang="ru-RU" dirty="0" smtClean="0"/>
              <a:t> Обучение пассивных и </a:t>
            </a:r>
            <a:r>
              <a:rPr lang="ru-RU" dirty="0" err="1" smtClean="0"/>
              <a:t>гиперактивных</a:t>
            </a:r>
            <a:r>
              <a:rPr lang="ru-RU" dirty="0" smtClean="0"/>
              <a:t> учащихся;</a:t>
            </a:r>
          </a:p>
          <a:p>
            <a:pPr marL="0" indent="0"/>
            <a:r>
              <a:rPr lang="ru-RU" dirty="0" smtClean="0"/>
              <a:t> Инклюзивное образование и работа с учащимися с ОВЗ;</a:t>
            </a:r>
          </a:p>
          <a:p>
            <a:pPr marL="0" indent="0"/>
            <a:r>
              <a:rPr lang="ru-RU" dirty="0" smtClean="0"/>
              <a:t> </a:t>
            </a:r>
            <a:r>
              <a:rPr lang="ru-RU" dirty="0" err="1" smtClean="0"/>
              <a:t>Буллинга</a:t>
            </a:r>
            <a:r>
              <a:rPr lang="ru-RU" dirty="0" smtClean="0"/>
              <a:t> в школе;</a:t>
            </a:r>
          </a:p>
          <a:p>
            <a:pPr marL="0" indent="0"/>
            <a:r>
              <a:rPr lang="ru-RU" dirty="0" smtClean="0"/>
              <a:t> </a:t>
            </a:r>
            <a:r>
              <a:rPr lang="ru-RU" dirty="0" smtClean="0"/>
              <a:t>Домашние задания и их объем;</a:t>
            </a:r>
          </a:p>
          <a:p>
            <a:pPr marL="0" indent="0"/>
            <a:r>
              <a:rPr lang="ru-RU" dirty="0" smtClean="0"/>
              <a:t> </a:t>
            </a:r>
            <a:r>
              <a:rPr lang="ru-RU" dirty="0" smtClean="0"/>
              <a:t>Мотивация учащихся;</a:t>
            </a:r>
          </a:p>
          <a:p>
            <a:pPr marL="0" indent="0"/>
            <a:r>
              <a:rPr lang="ru-RU" dirty="0" smtClean="0"/>
              <a:t> </a:t>
            </a:r>
            <a:r>
              <a:rPr lang="ru-RU" dirty="0" err="1" smtClean="0"/>
              <a:t>Профориентационная</a:t>
            </a:r>
            <a:r>
              <a:rPr lang="ru-RU" dirty="0" smtClean="0"/>
              <a:t> работа и подготовка учащихся к успешному построению профессиональной карьеры;</a:t>
            </a:r>
          </a:p>
          <a:p>
            <a:pPr marL="0" indent="0"/>
            <a:r>
              <a:rPr lang="ru-RU" dirty="0" smtClean="0"/>
              <a:t>Использование смартфонов и планшетов на уроке;</a:t>
            </a:r>
          </a:p>
          <a:p>
            <a:pPr marL="0" indent="0"/>
            <a:r>
              <a:rPr lang="ru-RU" dirty="0" smtClean="0"/>
              <a:t>Правильные способы общения с родителями, регламент такого общения и т.д.</a:t>
            </a:r>
          </a:p>
          <a:p>
            <a:pPr marL="0" indent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173166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Ученики с проблемами в эмоциональной сфере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Создавайте комфортную ситуацию в классе, в том числе ситуацию успеха.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Наделяйте учеников ответственностью (например, за подготовку проектора, уход а цветами и т.д.). Обязательно хвалите за старание.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Давайте ученикам возможность выбирать упражнения для самостоятельной работы. Предлагайте поделиться итогами такой работы с одноклассниками.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Организуйте пары или </a:t>
            </a:r>
            <a:r>
              <a:rPr lang="ru-RU" sz="6200" dirty="0" err="1" smtClean="0"/>
              <a:t>микрогруппы</a:t>
            </a:r>
            <a:r>
              <a:rPr lang="ru-RU" sz="6200" dirty="0" smtClean="0"/>
              <a:t> с учениками с положительным поведением.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Обсудите правила поведения в классе и часто напоминайте о них.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Начинайте урок с знакомства с тем, что дети будут делать на уроке. Таким ученикам нужна четкая структура!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Сажайте таких учеников подальше от всего, что может их отвлечь (слишком разговорчивый одноклассник, плакат, шкаф с игрушками и т.д.).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Используйте короткие и быстрые упражнения. Сразу по выполнении объявляйте результаты и не забывайте хвалить учеников.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877791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3412"/>
          </a:xfrm>
        </p:spPr>
        <p:txBody>
          <a:bodyPr/>
          <a:lstStyle/>
          <a:p>
            <a:r>
              <a:rPr lang="ru-RU" altLang="ru-RU" sz="3200" smtClean="0"/>
              <a:t>Правила поведения в классе. </a:t>
            </a:r>
            <a:r>
              <a:rPr lang="en-US" altLang="ru-RU" sz="3200" smtClean="0"/>
              <a:t>“NME” </a:t>
            </a:r>
            <a:r>
              <a:rPr lang="ru-RU" altLang="ru-RU" sz="3200" smtClean="0"/>
              <a:t>6 кл.</a:t>
            </a: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762250" y="908050"/>
            <a:ext cx="4224338" cy="5761039"/>
          </a:xfrm>
          <a:noFill/>
        </p:spPr>
      </p:pic>
    </p:spTree>
    <p:extLst>
      <p:ext uri="{BB962C8B-B14F-4D97-AF65-F5344CB8AC3E}">
        <p14:creationId xmlns:p14="http://schemas.microsoft.com/office/powerpoint/2010/main" xmlns="" val="25085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пассивностей: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 «Операционально-техническая» интеллектуальная пассивность, в основе которой лежат: пробелы в знаниях, неумение применять их на новом материале; отсутствие умений и навыков организации учебной работы (неумение усвоить условие задачи, поставить нужные вопросы, работать с учебником); отсутствие привычки самостоятельного выполнения задания. 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«Мотивационной» интеллектуальной пассивности, для которой характерны: выбор преимущественно легких путей достижения цели, не заинтересованность в работе, стремление получить быстрый результат без достаточного осмысливания, дискомфортное эмоциональное состояние в ситуации интеллектуального напряжения.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пассивностей: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/>
              <a:t>«Частичная» или избирательная интеллектуальная пассивность. Представители этой группы интеллектуально пассивны только в отдельных видах работы или в отношении некоторых учебных дисциплин.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Общей интеллектуальная пассивность. Представители этой группы не проявляют обычной любознательности. Они не желают получать новые знания, избегают умственного напряжения, при этом проявления интеллектуальной пассивности выступают в разных учебных и не учебных ситуациях, даже в игре.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Характерные черты: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слабость мотивации учения;</a:t>
            </a:r>
          </a:p>
          <a:p>
            <a:r>
              <a:rPr lang="ru-RU" dirty="0" smtClean="0"/>
              <a:t> «интеллектуальное иждивенчество»; </a:t>
            </a:r>
          </a:p>
          <a:p>
            <a:r>
              <a:rPr lang="ru-RU" dirty="0" smtClean="0"/>
              <a:t>выбор лёгких и простых заданий;</a:t>
            </a:r>
          </a:p>
          <a:p>
            <a:r>
              <a:rPr lang="ru-RU" dirty="0" smtClean="0"/>
              <a:t>большая утомляемость и переживание дискомфорта при умственном напряжении;</a:t>
            </a:r>
          </a:p>
          <a:p>
            <a:r>
              <a:rPr lang="ru-RU" dirty="0" err="1" smtClean="0"/>
              <a:t>несформированность</a:t>
            </a:r>
            <a:r>
              <a:rPr lang="ru-RU" dirty="0" smtClean="0"/>
              <a:t> познавательных интересов; </a:t>
            </a:r>
          </a:p>
          <a:p>
            <a:r>
              <a:rPr lang="ru-RU" dirty="0" smtClean="0"/>
              <a:t>повышенная реакция на новизну;</a:t>
            </a:r>
          </a:p>
          <a:p>
            <a:r>
              <a:rPr lang="ru-RU" dirty="0" err="1" smtClean="0"/>
              <a:t>неоригинальность</a:t>
            </a:r>
            <a:r>
              <a:rPr lang="ru-RU" dirty="0" smtClean="0"/>
              <a:t>, шаблонность воображения.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пассивности: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ru-RU" dirty="0" smtClean="0"/>
              <a:t>недостаток эмоциональной поддержки со стороны родителей;</a:t>
            </a:r>
          </a:p>
          <a:p>
            <a:r>
              <a:rPr lang="ru-RU" dirty="0" smtClean="0"/>
              <a:t>недостаток внимания со стороны учителей;</a:t>
            </a:r>
          </a:p>
          <a:p>
            <a:r>
              <a:rPr lang="ru-RU" dirty="0" smtClean="0"/>
              <a:t>не знают, что им интересно;</a:t>
            </a:r>
          </a:p>
          <a:p>
            <a:r>
              <a:rPr lang="ru-RU" dirty="0" smtClean="0"/>
              <a:t>повторяющийся неуспех.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 следствие, учащийся перестает проявлять инициативу.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964488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Условия для повышения мотивации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24746"/>
            <a:ext cx="799288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Необходимо заботиться о создании общей положительной атмосферы на уроке, постоянно снижать тревожность детей, исключая упреки, выговор, иронию, насмешку, угрозы и т. д., стремясь исключить страх школьника перед риском ошибиться, забыть, смутиться, неверно ответить;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Знайте, чем увлекаются ваши учащиеся. Это хороший инструмент для работы.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Дружественное соперничество еще никогда не было лишним (дискуссия, дебаты, малые группы сотрудничества и т.д.)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Научите учащихся быть критичными к тому, что они сделали, задавать себе вопросы.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Приносите на урок своё хорошее настроение и оптимизм – они передадутся учащимся и помогут сформировать у них мотивацию на успех. 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964488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Условия для повышения мотивации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24745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Задавайте планку, которая будет казаться высокой для учащихся, но вы будете уверены, что она реально достижима.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Наладьте с обучающимися обратную связь. Покажите им, что задавать вопросы и переспрашивать по теме урока – не преступление.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Объединяйте обучающихся в сбалансированные группы. Практикуйте обучение в сотрудничестве.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Поделитесь с учащимися своим энтузиазмом. 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Знайте своих учащихся;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Покажите, что у каждого есть сильные стороны. Давайте установку на успех. 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964488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познавательных интересов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24745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Развивать познавательные интересы, для чего необходимо: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не допускать учебных перегрузок, переутомления и одновременно низкой плотности режима работы (дозировка учебного материала с точки зрения количества и качества должна соответствовать возможностям и способностям учащихся);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стимулировать познавательный интерес многообразием приемов занимательности;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использовать проблемно-поисковые методы обучения.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Полезные приемы: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Инсценирование</a:t>
            </a:r>
            <a:r>
              <a:rPr lang="ru-RU" b="1" dirty="0" smtClean="0"/>
              <a:t> диалогов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При работе с лексическим и грамматическим материалом использовать </a:t>
            </a:r>
            <a:r>
              <a:rPr lang="ru-RU" b="1" dirty="0" smtClean="0"/>
              <a:t>игровые приёмы с мячом и без мяча.</a:t>
            </a:r>
            <a:r>
              <a:rPr lang="ru-RU" dirty="0" smtClean="0"/>
              <a:t> Мяч можно использовать при изучении различных тем, в разных по возрасту классах. Темп игры быстрый, позволяющий охватить достаточно объёмный материал.</a:t>
            </a:r>
          </a:p>
          <a:p>
            <a:r>
              <a:rPr lang="ru-RU" dirty="0" smtClean="0"/>
              <a:t> Активно использовать в своей работе над различными учебными </a:t>
            </a:r>
            <a:r>
              <a:rPr lang="ru-RU" b="1" dirty="0" smtClean="0"/>
              <a:t>темами рифмовки, загадки, пословицы, песни. </a:t>
            </a:r>
            <a:r>
              <a:rPr lang="ru-RU" dirty="0" smtClean="0"/>
              <a:t> </a:t>
            </a:r>
          </a:p>
          <a:p>
            <a:r>
              <a:rPr lang="ru-RU" dirty="0" smtClean="0"/>
              <a:t>Чтобы поддержать интерес к изучению языка использовать на уроке </a:t>
            </a:r>
            <a:r>
              <a:rPr lang="ru-RU" b="1" dirty="0" smtClean="0"/>
              <a:t>наглядность, таблицы, схемы, </a:t>
            </a:r>
            <a:r>
              <a:rPr lang="ru-RU" b="1" dirty="0" err="1" smtClean="0"/>
              <a:t>звуко</a:t>
            </a:r>
            <a:r>
              <a:rPr lang="ru-RU" b="1" dirty="0" smtClean="0"/>
              <a:t> – технические средства обучения, ИКТ.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еще тенденции можно выделить?</a:t>
            </a:r>
          </a:p>
          <a:p>
            <a:r>
              <a:rPr lang="ru-RU" dirty="0" smtClean="0"/>
              <a:t>Все ли из вышеперечисленных тенденций относятся к обучению английскому (иностранным) языкам?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84784"/>
            <a:ext cx="539019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2489" t="5556" b="10744"/>
          <a:stretch>
            <a:fillRect/>
          </a:stretch>
        </p:blipFill>
        <p:spPr bwMode="auto">
          <a:xfrm>
            <a:off x="3995938" y="0"/>
            <a:ext cx="5148065" cy="6741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2348880"/>
            <a:ext cx="30243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Stand up if you are the person who…. </a:t>
            </a:r>
          </a:p>
          <a:p>
            <a:endParaRPr lang="ru-RU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likes wearing stone-washed jeans? (what does it look like?)</a:t>
            </a:r>
          </a:p>
          <a:p>
            <a:endParaRPr lang="ru-RU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knows the difference between baggy jeans and flared jeans?</a:t>
            </a:r>
          </a:p>
          <a:p>
            <a:r>
              <a:rPr lang="en-US" sz="2000" dirty="0" smtClean="0"/>
              <a:t> </a:t>
            </a:r>
          </a:p>
          <a:p>
            <a:pPr>
              <a:buFontTx/>
              <a:buChar char="-"/>
            </a:pPr>
            <a:r>
              <a:rPr lang="en-US" sz="2000" smtClean="0"/>
              <a:t>wants</a:t>
            </a:r>
            <a:r>
              <a:rPr lang="ru-RU" sz="2000" smtClean="0"/>
              <a:t> </a:t>
            </a:r>
            <a:r>
              <a:rPr lang="en-US" sz="2000" dirty="0" smtClean="0"/>
              <a:t>to buy rivets jeans? </a:t>
            </a:r>
            <a:endParaRPr lang="ru-RU" sz="2400" dirty="0"/>
          </a:p>
        </p:txBody>
      </p:sp>
      <p:pic>
        <p:nvPicPr>
          <p:cNvPr id="1028" name="Picture 4" descr="https://www.englishteachers.ru/uploadedfiles/waresimgs/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"/>
            <a:ext cx="1731154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9"/>
            <a:ext cx="69231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«Зашифрованное слово»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060849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Ученик получает зашифрованный список слов, где число обозначает порядковый номер буквы в алфавите. </a:t>
            </a:r>
            <a:r>
              <a:rPr lang="ru-RU" sz="2000" b="1" dirty="0" smtClean="0"/>
              <a:t>Задача</a:t>
            </a:r>
            <a:r>
              <a:rPr lang="ru-RU" sz="2000" dirty="0" smtClean="0"/>
              <a:t> - расшифровать слова быстро и правильно:</a:t>
            </a:r>
          </a:p>
          <a:p>
            <a:pPr>
              <a:buNone/>
            </a:pPr>
            <a:r>
              <a:rPr lang="ru-RU" dirty="0" smtClean="0"/>
              <a:t>11.14.15.23. –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15.18.7.1.14.9.26.5. </a:t>
            </a:r>
            <a:r>
              <a:rPr lang="ru-RU" dirty="0" smtClean="0"/>
              <a:t>–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78286"/>
            <a:ext cx="4104456" cy="5485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5059" t="2886" r="5467" b="63394"/>
          <a:stretch>
            <a:fillRect/>
          </a:stretch>
        </p:blipFill>
        <p:spPr bwMode="auto">
          <a:xfrm>
            <a:off x="4139952" y="1844824"/>
            <a:ext cx="5004048" cy="2452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7" name="Picture 5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12168" cy="1965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6" y="116632"/>
            <a:ext cx="4890325" cy="66247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7"/>
            <a:ext cx="1584176" cy="218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 со стрелкой вправо 7"/>
          <p:cNvSpPr/>
          <p:nvPr/>
        </p:nvSpPr>
        <p:spPr>
          <a:xfrm rot="20319329">
            <a:off x="879617" y="2733591"/>
            <a:ext cx="3068131" cy="864096"/>
          </a:xfrm>
          <a:prstGeom prst="rightArrowCallout">
            <a:avLst>
              <a:gd name="adj1" fmla="val 32218"/>
              <a:gd name="adj2" fmla="val 32142"/>
              <a:gd name="adj3" fmla="val 40137"/>
              <a:gd name="adj4" fmla="val 7338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Творчество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787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79" r="1331"/>
          <a:stretch>
            <a:fillRect/>
          </a:stretch>
        </p:blipFill>
        <p:spPr bwMode="auto">
          <a:xfrm>
            <a:off x="3635896" y="0"/>
            <a:ext cx="4968552" cy="6743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779" r="1331" b="33132"/>
          <a:stretch>
            <a:fillRect/>
          </a:stretch>
        </p:blipFill>
        <p:spPr bwMode="auto">
          <a:xfrm>
            <a:off x="2699792" y="260649"/>
            <a:ext cx="6264696" cy="5685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6" name="Picture 4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260649"/>
            <a:ext cx="1584176" cy="2058732"/>
          </a:xfrm>
          <a:prstGeom prst="rect">
            <a:avLst/>
          </a:prstGeom>
          <a:noFill/>
        </p:spPr>
      </p:pic>
      <p:sp>
        <p:nvSpPr>
          <p:cNvPr id="7" name="Выноска со стрелкой вправо 6"/>
          <p:cNvSpPr/>
          <p:nvPr/>
        </p:nvSpPr>
        <p:spPr>
          <a:xfrm rot="19826197">
            <a:off x="259693" y="2682665"/>
            <a:ext cx="2718645" cy="750488"/>
          </a:xfrm>
          <a:prstGeom prst="rightArrowCallout">
            <a:avLst>
              <a:gd name="adj1" fmla="val 32218"/>
              <a:gd name="adj2" fmla="val 32142"/>
              <a:gd name="adj3" fmla="val 40137"/>
              <a:gd name="adj4" fmla="val 7338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Развлекательная форма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1"/>
            <a:ext cx="2141446" cy="2952328"/>
          </a:xfrm>
          <a:prstGeom prst="rect">
            <a:avLst/>
          </a:prstGeom>
        </p:spPr>
      </p:pic>
      <p:pic>
        <p:nvPicPr>
          <p:cNvPr id="7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4" y="1720707"/>
            <a:ext cx="7369539" cy="5048788"/>
          </a:xfrm>
          <a:prstGeom prst="rect">
            <a:avLst/>
          </a:prstGeom>
        </p:spPr>
      </p:pic>
      <p:sp>
        <p:nvSpPr>
          <p:cNvPr id="10" name="Выноска со стрелкой вниз 9"/>
          <p:cNvSpPr/>
          <p:nvPr/>
        </p:nvSpPr>
        <p:spPr>
          <a:xfrm>
            <a:off x="3540245" y="620688"/>
            <a:ext cx="3528392" cy="1224136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Эстетика оформления</a:t>
            </a:r>
            <a:r>
              <a:rPr lang="en-US" dirty="0" smtClean="0"/>
              <a:t> </a:t>
            </a:r>
            <a:r>
              <a:rPr lang="ru-RU" dirty="0" smtClean="0"/>
              <a:t>и увлекательная форма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2017" y="141381"/>
            <a:ext cx="4724681" cy="6599988"/>
          </a:xfrm>
          <a:prstGeom prst="rect">
            <a:avLst/>
          </a:prstGeom>
        </p:spPr>
      </p:pic>
      <p:sp>
        <p:nvSpPr>
          <p:cNvPr id="5" name="Выноска со стрелкой вправо 4"/>
          <p:cNvSpPr/>
          <p:nvPr/>
        </p:nvSpPr>
        <p:spPr>
          <a:xfrm rot="567355">
            <a:off x="593497" y="3355535"/>
            <a:ext cx="2677747" cy="794199"/>
          </a:xfrm>
          <a:prstGeom prst="rightArrowCallout">
            <a:avLst>
              <a:gd name="adj1" fmla="val 32218"/>
              <a:gd name="adj2" fmla="val 32142"/>
              <a:gd name="adj3" fmla="val 40137"/>
              <a:gd name="adj4" fmla="val 7338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Тематика, содержание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7"/>
            <a:ext cx="1943974" cy="25690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515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V:\pubs_new\happy_english.ru\Webinar\2014\18.06\Heru11_p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1538"/>
            <a:ext cx="4973258" cy="6599831"/>
          </a:xfrm>
          <a:prstGeom prst="rect">
            <a:avLst/>
          </a:prstGeom>
          <a:noFill/>
        </p:spPr>
      </p:pic>
      <p:pic>
        <p:nvPicPr>
          <p:cNvPr id="7" name="Picture 2" descr="http://www.titul.ru/central/pickup.php?s=www_titul_ru&amp;i=k4kyzj0qswa54001i7w1bntmcu4uex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5"/>
            <a:ext cx="1905000" cy="2524127"/>
          </a:xfrm>
          <a:prstGeom prst="rect">
            <a:avLst/>
          </a:prstGeom>
          <a:noFill/>
        </p:spPr>
      </p:pic>
      <p:sp>
        <p:nvSpPr>
          <p:cNvPr id="4" name="Выноска со стрелкой вправо 3"/>
          <p:cNvSpPr/>
          <p:nvPr/>
        </p:nvSpPr>
        <p:spPr>
          <a:xfrm rot="21259092">
            <a:off x="593497" y="3355535"/>
            <a:ext cx="2677747" cy="794199"/>
          </a:xfrm>
          <a:prstGeom prst="rightArrowCallout">
            <a:avLst>
              <a:gd name="adj1" fmla="val 32218"/>
              <a:gd name="adj2" fmla="val 32142"/>
              <a:gd name="adj3" fmla="val 40137"/>
              <a:gd name="adj4" fmla="val 7338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Актуальность темы</a:t>
            </a:r>
          </a:p>
        </p:txBody>
      </p:sp>
    </p:spTree>
    <p:extLst>
      <p:ext uri="{BB962C8B-B14F-4D97-AF65-F5344CB8AC3E}">
        <p14:creationId xmlns="" xmlns:p14="http://schemas.microsoft.com/office/powerpoint/2010/main" val="208984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Предлагайте подготовить проекты: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19256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Идеи:</a:t>
            </a:r>
          </a:p>
          <a:p>
            <a:r>
              <a:rPr lang="ru-RU" dirty="0" err="1" smtClean="0"/>
              <a:t>Селфи-проект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а) как делать </a:t>
            </a:r>
            <a:r>
              <a:rPr lang="ru-RU" dirty="0" err="1" smtClean="0"/>
              <a:t>селфи</a:t>
            </a:r>
            <a:r>
              <a:rPr lang="ru-RU" dirty="0" smtClean="0"/>
              <a:t> безопасно;</a:t>
            </a:r>
            <a:br>
              <a:rPr lang="ru-RU" dirty="0" smtClean="0"/>
            </a:br>
            <a:r>
              <a:rPr lang="ru-RU" dirty="0" smtClean="0"/>
              <a:t>б) любимые места через </a:t>
            </a:r>
            <a:r>
              <a:rPr lang="ru-RU" dirty="0" err="1" smtClean="0"/>
              <a:t>селфи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в) достопримечательность на </a:t>
            </a:r>
            <a:r>
              <a:rPr lang="ru-RU" dirty="0" err="1" smtClean="0"/>
              <a:t>селфи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Дополнительная информация:</a:t>
            </a:r>
            <a:br>
              <a:rPr lang="ru-RU" dirty="0" smtClean="0"/>
            </a:br>
            <a:r>
              <a:rPr lang="ru-RU" dirty="0" smtClean="0"/>
              <a:t>а) Новые раскопки (например раскопки на территории Московского Кремля);</a:t>
            </a:r>
            <a:br>
              <a:rPr lang="ru-RU" dirty="0" smtClean="0"/>
            </a:br>
            <a:r>
              <a:rPr lang="ru-RU" dirty="0" smtClean="0"/>
              <a:t>б) Самые удивительные клады найденные при раскопках за последние 10 лет;</a:t>
            </a:r>
          </a:p>
          <a:p>
            <a:r>
              <a:rPr lang="ru-RU" dirty="0" smtClean="0"/>
              <a:t>История фотографии;</a:t>
            </a:r>
          </a:p>
          <a:p>
            <a:r>
              <a:rPr lang="ru-RU" dirty="0" smtClean="0"/>
              <a:t>Мода определенного времени;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Московский кремль: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xn--80apbncz.xn--p1ai/uploadedfiles/1-042016/images/32e9d00105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1"/>
            <a:ext cx="8352928" cy="5201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История фотографии: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02" name="Picture 2" descr="https://pp.userapi.com/c543107/v543107358/1ee7a/imPVCoBX3rs.jpg"/>
          <p:cNvPicPr>
            <a:picLocks noChangeAspect="1" noChangeArrowheads="1"/>
          </p:cNvPicPr>
          <p:nvPr/>
        </p:nvPicPr>
        <p:blipFill>
          <a:blip r:embed="rId2" cstate="print"/>
          <a:srcRect t="13186"/>
          <a:stretch>
            <a:fillRect/>
          </a:stretch>
        </p:blipFill>
        <p:spPr bwMode="auto">
          <a:xfrm>
            <a:off x="2051720" y="980729"/>
            <a:ext cx="5328592" cy="5696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инклюзивного </a:t>
            </a:r>
            <a:r>
              <a:rPr lang="ru-RU" dirty="0"/>
              <a:t>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 Целью инклюзивного образования  является преодоление социальных, физиологических  и психологических барьеров на пути приобщения ребенка с ОВЗ к общему образованию, введение в его в культуру, приобщение к жизни в социуме.</a:t>
            </a:r>
          </a:p>
        </p:txBody>
      </p:sp>
    </p:spTree>
    <p:extLst>
      <p:ext uri="{BB962C8B-B14F-4D97-AF65-F5344CB8AC3E}">
        <p14:creationId xmlns:p14="http://schemas.microsoft.com/office/powerpoint/2010/main" xmlns="" val="23194797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r>
              <a:rPr lang="ru-RU" smtClean="0"/>
              <a:t>Признаки гиперактивности: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68313" y="1557337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Двигательная расторможенность</a:t>
            </a:r>
            <a:endParaRPr lang="ru-RU" smtClean="0"/>
          </a:p>
          <a:p>
            <a:r>
              <a:rPr lang="ru-RU" smtClean="0"/>
              <a:t>Постоянно ерзает;</a:t>
            </a:r>
          </a:p>
          <a:p>
            <a:r>
              <a:rPr lang="ru-RU" smtClean="0"/>
              <a:t>проявляет признаки беспокойства (барабанит пальцами, двигается в кресле, теребит пальцами волосы, одежду и т.д.);</a:t>
            </a:r>
          </a:p>
          <a:p>
            <a:r>
              <a:rPr lang="ru-RU" smtClean="0"/>
              <a:t>часто совершает резкие движения;</a:t>
            </a:r>
          </a:p>
          <a:p>
            <a:r>
              <a:rPr lang="ru-RU" smtClean="0"/>
              <a:t>очень говорлив;</a:t>
            </a:r>
          </a:p>
          <a:p>
            <a:r>
              <a:rPr lang="ru-RU" smtClean="0"/>
              <a:t>быстрая речь.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r>
              <a:rPr lang="ru-RU" smtClean="0"/>
              <a:t>Признаки гиперактивности: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557337"/>
            <a:ext cx="8229600" cy="4525963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Импульсивность, повышенная нервная возбудимость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Начинает отвечать, не дослушав вопрос;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 способен дождаться своей очереди, часто вмешивается, прерывает;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 может дождаться вознаграждения  (если между действиями и вознаграждением есть пауза);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 выполнении заданий ведет себя по-разному и показывает очень разные результаты (на некоторых занятиях ребенок спокоен, на других - нет, но одних уроках он успешен, на других - нет);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Важно: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341437"/>
            <a:ext cx="8424862" cy="4957763"/>
          </a:xfrm>
        </p:spPr>
        <p:txBody>
          <a:bodyPr/>
          <a:lstStyle/>
          <a:p>
            <a:pPr marL="514350" indent="-514350">
              <a:buFont typeface="Arial" charset="0"/>
              <a:buNone/>
            </a:pPr>
            <a:r>
              <a:rPr lang="ru-RU" smtClean="0"/>
              <a:t>Диагноз «гиперактивность» или «синдром гиперактивности дефицита внимания» (СДВГ) может поставить только врач-невропатолог на основе специальной диагностики и только после заключения других специалистов, поэтому мы их будем называть «непоседами»</a:t>
            </a:r>
          </a:p>
          <a:p>
            <a:pPr marL="514350" indent="-514350">
              <a:buFont typeface="Arial" charset="0"/>
              <a:buNone/>
            </a:pPr>
            <a:r>
              <a:rPr lang="ru-RU" smtClean="0"/>
              <a:t>Проявление гиперактивности можно перепутать просто с активностью, с темпераментностью холерика.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Общение с «неусидчивыми» учениками: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341437"/>
            <a:ext cx="8424862" cy="5327651"/>
          </a:xfrm>
        </p:spPr>
        <p:txBody>
          <a:bodyPr/>
          <a:lstStyle/>
          <a:p>
            <a:pPr marL="514350" indent="-514350">
              <a:buFont typeface="Arial" charset="0"/>
              <a:buNone/>
            </a:pPr>
            <a:r>
              <a:rPr lang="ru-RU" smtClean="0"/>
              <a:t>Важно:</a:t>
            </a:r>
          </a:p>
          <a:p>
            <a:pPr marL="514350" indent="-514350"/>
            <a:r>
              <a:rPr lang="ru-RU" smtClean="0"/>
              <a:t>поддерживать эмоционально-нейтральную атмосферу;</a:t>
            </a:r>
          </a:p>
          <a:p>
            <a:pPr marL="514350" indent="-514350"/>
            <a:r>
              <a:rPr lang="ru-RU" smtClean="0"/>
              <a:t>реагировать на действия ребенка (хвалить, поощрять, останавливать) надо по возможности сразу;</a:t>
            </a:r>
          </a:p>
          <a:p>
            <a:pPr marL="514350" indent="-514350">
              <a:buFont typeface="Arial" charset="0"/>
              <a:buNone/>
            </a:pPr>
            <a:r>
              <a:rPr lang="ru-RU" smtClean="0"/>
              <a:t>Помните: </a:t>
            </a:r>
          </a:p>
          <a:p>
            <a:pPr marL="514350" indent="-514350"/>
            <a:r>
              <a:rPr lang="ru-RU" smtClean="0"/>
              <a:t>если учащийся не выполняет ваших просьб и команд, возможно, он просто не «включился» в данный момент в работу;</a:t>
            </a:r>
          </a:p>
          <a:p>
            <a:pPr marL="514350" indent="-514350"/>
            <a:r>
              <a:rPr lang="ru-RU" smtClean="0"/>
              <a:t>лучше сажать таких учащихся напротив доски.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914400" y="260351"/>
            <a:ext cx="8229600" cy="1143000"/>
          </a:xfrm>
        </p:spPr>
        <p:txBody>
          <a:bodyPr/>
          <a:lstStyle/>
          <a:p>
            <a:r>
              <a:rPr lang="ru-RU" smtClean="0"/>
              <a:t>Использование в работе песен: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2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print"/>
          <a:srcRect b="50432"/>
          <a:stretch>
            <a:fillRect/>
          </a:stretch>
        </p:blipFill>
        <p:spPr bwMode="auto">
          <a:xfrm>
            <a:off x="2124077" y="1557340"/>
            <a:ext cx="6804025" cy="4899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22" name="Picture 2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7" y="1196975"/>
            <a:ext cx="157956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4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4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5" name="Picture 9" descr="HEru3SB1_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"/>
            <a:ext cx="5122862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" descr="https://www.englishteachers.ru/uploadedfiles/waresimgs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20304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Рекомендации опытных педагогов: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8496300" cy="5113339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Повышение учебной мотивации:</a:t>
            </a:r>
            <a:r>
              <a:rPr lang="ru-RU" dirty="0" smtClean="0"/>
              <a:t> применение системы поощрений; использование нетрадиционных форм работы (например, возможность выбора домашнего задания), обучение учащимися более младших школьников, повышение самооценки учащихся (Задание «Я — звезда»).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Организация учебного процесса</a:t>
            </a:r>
            <a:r>
              <a:rPr lang="ru-RU" dirty="0" smtClean="0"/>
              <a:t> с учетом психофизиологических особенностей учащихся: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смена видов деятельности в зависимости от степени утомляемости ученика;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реализация двигательной потребности ученика (выполнение поручений учителя,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требующих двигательной активности: раздать тетради, стереть с доски и т.д.),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снижение требований к аккуратности на первых этапах обучения;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выполнение упражнений на релаксацию и снятие мышечных зажимов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Рекомендации опытных педагогов: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952" y="1341439"/>
            <a:ext cx="8856663" cy="54006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инструкции учителя должны быть четкими и немногословными;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применение </a:t>
            </a:r>
            <a:r>
              <a:rPr lang="ru-RU" dirty="0" err="1" smtClean="0"/>
              <a:t>мультисенсорных</a:t>
            </a:r>
            <a:r>
              <a:rPr lang="ru-RU" dirty="0" smtClean="0"/>
              <a:t> техник обучения;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проверка знаний — в начале урока;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избегание категоричных запретов.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повышение уровня внимательности;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снижение импульсивности (например, вызов к доске того, кто поднял руку последним, задание «Тихий ответ»);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снижение деструктивной двигательной активности (обучение навыкам самоконтроля)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0"/>
            <a:ext cx="4787900" cy="6815139"/>
          </a:xfrm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3367088"/>
            <a:ext cx="4843463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61926"/>
            <a:ext cx="1547812" cy="210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www.englishteachers.ru/uploadedfiles/waresimgs/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1909763" cy="263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5265" y="0"/>
            <a:ext cx="4986337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01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Принципы </a:t>
            </a:r>
            <a:r>
              <a:rPr lang="ru-RU" dirty="0"/>
              <a:t>инклюзивного образования: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5256584"/>
          </a:xfrm>
        </p:spPr>
        <p:txBody>
          <a:bodyPr>
            <a:normAutofit fontScale="47500" lnSpcReduction="20000"/>
          </a:bodyPr>
          <a:lstStyle/>
          <a:p>
            <a:r>
              <a:rPr lang="ru-RU" sz="5500" dirty="0" smtClean="0"/>
              <a:t>Ценность </a:t>
            </a:r>
            <a:r>
              <a:rPr lang="ru-RU" sz="5500" dirty="0"/>
              <a:t>человека не зависит от его способностей и достижений;</a:t>
            </a:r>
          </a:p>
          <a:p>
            <a:r>
              <a:rPr lang="ru-RU" sz="5500" dirty="0"/>
              <a:t>Каждый человек способен чувствовать и думать;</a:t>
            </a:r>
          </a:p>
          <a:p>
            <a:r>
              <a:rPr lang="ru-RU" sz="5500" dirty="0"/>
              <a:t>Каждый человек имеет право на общение и на то, чтобы быть услышанным;</a:t>
            </a:r>
          </a:p>
          <a:p>
            <a:r>
              <a:rPr lang="ru-RU" sz="5500" dirty="0"/>
              <a:t>Все люди нуждаются друг в друге;</a:t>
            </a:r>
          </a:p>
          <a:p>
            <a:r>
              <a:rPr lang="ru-RU" sz="5500" dirty="0"/>
              <a:t>Подлинное образование может осуществляться только в контексте реальных взаимоотношений;</a:t>
            </a:r>
          </a:p>
          <a:p>
            <a:r>
              <a:rPr lang="ru-RU" sz="5500" dirty="0"/>
              <a:t>Все люди нуждаются в поддержке и дружбе ровесников;</a:t>
            </a:r>
          </a:p>
          <a:p>
            <a:r>
              <a:rPr lang="ru-RU" sz="5500" dirty="0"/>
              <a:t>Для всех обучающихся достижение прогресса скорее может быть в том, что они могут делать, чем в том, что не могут</a:t>
            </a:r>
            <a:r>
              <a:rPr lang="ru-RU" sz="5500" dirty="0" smtClean="0"/>
              <a:t>;</a:t>
            </a:r>
            <a:endParaRPr lang="ru-RU" sz="5500" dirty="0"/>
          </a:p>
        </p:txBody>
      </p:sp>
    </p:spTree>
    <p:extLst>
      <p:ext uri="{BB962C8B-B14F-4D97-AF65-F5344CB8AC3E}">
        <p14:creationId xmlns:p14="http://schemas.microsoft.com/office/powerpoint/2010/main" xmlns="" val="70350558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Особенности восприятия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773237"/>
            <a:ext cx="8229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Умственная деятельность неусидчивых учащихся характеризуется цикличностью: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продуктивная работа 5-15 минут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«отдых» от умственной деятельности 3-7 минут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Вторая фаза проявляется чрезмерной активностью, обидчивостью.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Дайте в таком случае им взять паузу.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7" y="549275"/>
            <a:ext cx="85185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ОТКРЫТОЕ ПИСЬМО ГИПЕРАКТИВНЫХ ДЕТЕЙ К УЧИТЕЛЯМ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773237"/>
            <a:ext cx="8229600" cy="4525963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ДОРОГИЕ </a:t>
            </a:r>
            <a:r>
              <a:rPr lang="ru-RU" i="1" dirty="0"/>
              <a:t>УЧИТЕЛЯ!!! </a:t>
            </a:r>
            <a:endParaRPr lang="ru-RU" i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Чтобы </a:t>
            </a:r>
            <a:r>
              <a:rPr lang="ru-RU" i="1" dirty="0"/>
              <a:t>Вам было легче с нами жить, а мы Вас любили: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1.</a:t>
            </a:r>
            <a:r>
              <a:rPr lang="ru-RU" dirty="0"/>
              <a:t>     </a:t>
            </a:r>
            <a:r>
              <a:rPr lang="ru-RU" i="1" dirty="0"/>
              <a:t>Не загружайте нас скучной и нудной работой. Больше жизни! Больше динамики! Мы все можем!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2.</a:t>
            </a:r>
            <a:r>
              <a:rPr lang="ru-RU" dirty="0"/>
              <a:t>     </a:t>
            </a:r>
            <a:r>
              <a:rPr lang="ru-RU" i="1" dirty="0"/>
              <a:t>Не вздумайте давать нам длинных инструкций! На пятнадцатом слове нас больше интересует какого цвета носки у соседа, чем ваша поучительная речь. Говорите конкретно, по делу, не более десяти слов.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3.</a:t>
            </a:r>
            <a:r>
              <a:rPr lang="ru-RU" dirty="0"/>
              <a:t>     </a:t>
            </a:r>
            <a:r>
              <a:rPr lang="ru-RU" i="1" dirty="0"/>
              <a:t>Не требуйте от нас, чтобы мы были одновременно внимательными, аккуратными и усидчивыми. Это выше наших сил!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4.</a:t>
            </a:r>
            <a:r>
              <a:rPr lang="ru-RU" dirty="0"/>
              <a:t>     </a:t>
            </a:r>
            <a:r>
              <a:rPr lang="ru-RU" i="1" dirty="0"/>
              <a:t>А вообще – запомните: похвала и порицание действует на нас сильнее, чем на других. </a:t>
            </a:r>
            <a:endParaRPr lang="ru-RU" dirty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 </a:t>
            </a:r>
            <a:r>
              <a:rPr lang="ru-RU" dirty="0"/>
              <a:t>А.Л. Сиротюк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Профориентационная</a:t>
            </a:r>
            <a:r>
              <a:rPr lang="ru-RU" dirty="0" smtClean="0"/>
              <a:t>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Направить учащихся на осознанный выбор профессии;</a:t>
            </a:r>
          </a:p>
          <a:p>
            <a:r>
              <a:rPr lang="ru-RU" dirty="0" smtClean="0"/>
              <a:t>Начать формировать учащихся, как успешных на рынке труда;</a:t>
            </a:r>
          </a:p>
          <a:p>
            <a:r>
              <a:rPr lang="ru-RU" dirty="0" smtClean="0"/>
              <a:t>Показать им как искать свое место на рынке труда;</a:t>
            </a: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3562"/>
            <a:ext cx="8514214" cy="60244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5330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0538" y="1"/>
            <a:ext cx="49975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9" y="0"/>
            <a:ext cx="7289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74241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780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1957"/>
          <a:stretch>
            <a:fillRect/>
          </a:stretch>
        </p:blipFill>
        <p:spPr bwMode="auto">
          <a:xfrm>
            <a:off x="223637" y="608981"/>
            <a:ext cx="8668845" cy="6249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altLang="ru-RU" dirty="0" smtClean="0"/>
              <a:t>Подводя итоги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 сегодняшний день мы сталкиваемся с </a:t>
            </a:r>
            <a:r>
              <a:rPr lang="ru-RU" dirty="0" smtClean="0"/>
              <a:t>большим количеством новых актуальных тенденций в образовании, которые относятся к нашей работе и как учителя и как классного руководителя.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Очень важно не абстрагироваться от возникающих проблем во время работы и стараться найти оптимальное решение.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5206421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7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/>
              <a:t>Форум </a:t>
            </a:r>
            <a:r>
              <a:rPr lang="en-US" sz="3800" dirty="0" smtClean="0"/>
              <a:t>www.englishteachers.ru</a:t>
            </a:r>
            <a:endParaRPr lang="ru-RU" sz="3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www.englishteachers.ru/forum/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dirty="0" smtClean="0">
                <a:hlinkClick r:id="rId3"/>
              </a:rPr>
              <a:t>https://www.englishteachers.ru/shop</a:t>
            </a:r>
            <a:r>
              <a:rPr lang="en-US" sz="3800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sz="3800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3800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3800" dirty="0" err="1" smtClean="0"/>
              <a:t>ВКонтакте</a:t>
            </a:r>
            <a:r>
              <a:rPr lang="ru-RU" altLang="ru-RU" sz="3800" dirty="0" smtClean="0"/>
              <a:t> - </a:t>
            </a:r>
            <a:r>
              <a:rPr lang="en-US" altLang="ru-RU" sz="3800" dirty="0" smtClean="0">
                <a:hlinkClick r:id="rId4"/>
              </a:rPr>
              <a:t>http://vk.com/titulpublishers</a:t>
            </a:r>
            <a:r>
              <a:rPr lang="ru-RU" altLang="ru-RU" sz="3800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sz="3800" dirty="0" err="1" smtClean="0"/>
              <a:t>Facebook</a:t>
            </a:r>
            <a:r>
              <a:rPr lang="en-US" altLang="ru-RU" sz="3800" dirty="0" smtClean="0"/>
              <a:t> - </a:t>
            </a:r>
            <a:r>
              <a:rPr lang="en-US" altLang="ru-RU" sz="3800" dirty="0" smtClean="0">
                <a:hlinkClick r:id="rId5"/>
              </a:rPr>
              <a:t>https://www.facebook.com/titulpublishers</a:t>
            </a:r>
            <a:endParaRPr lang="ru-RU" altLang="ru-RU" sz="3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sz="3800" dirty="0" err="1" smtClean="0"/>
              <a:t>Instagram</a:t>
            </a:r>
            <a:r>
              <a:rPr lang="en-US" altLang="ru-RU" sz="3800" dirty="0" smtClean="0"/>
              <a:t> - </a:t>
            </a:r>
            <a:r>
              <a:rPr lang="en-US" altLang="ru-RU" sz="3800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sz="3800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b="1" dirty="0" smtClean="0">
                <a:solidFill>
                  <a:srgbClr val="0033CC"/>
                </a:solidFill>
              </a:rPr>
              <a:t>#</a:t>
            </a:r>
            <a:r>
              <a:rPr lang="ru-RU" sz="45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4500" dirty="0" smtClean="0">
                <a:solidFill>
                  <a:srgbClr val="0033CC"/>
                </a:solidFill>
              </a:rPr>
              <a:t> </a:t>
            </a:r>
            <a:r>
              <a:rPr lang="en-US" sz="45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b="1" dirty="0" smtClean="0">
                <a:solidFill>
                  <a:srgbClr val="0033CC"/>
                </a:solidFill>
              </a:rPr>
              <a:t>#</a:t>
            </a:r>
            <a:r>
              <a:rPr lang="en-US" sz="4500" dirty="0" smtClean="0">
                <a:solidFill>
                  <a:srgbClr val="0033CC"/>
                </a:solidFill>
              </a:rPr>
              <a:t>titulpublishers </a:t>
            </a:r>
            <a:endParaRPr lang="ru-RU" sz="45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251520" y="3573016"/>
            <a:ext cx="1872208" cy="1368549"/>
            <a:chOff x="467544" y="3429000"/>
            <a:chExt cx="2161848" cy="1152128"/>
          </a:xfrm>
        </p:grpSpPr>
        <p:pic>
          <p:nvPicPr>
            <p:cNvPr id="5222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29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0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Autofit/>
          </a:bodyPr>
          <a:lstStyle/>
          <a:p>
            <a:r>
              <a:rPr lang="en-US" sz="2800" dirty="0" smtClean="0">
                <a:hlinkClick r:id="rId2"/>
              </a:rPr>
              <a:t>https://www.englishteachers.ru/shop/category/66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5" name="Содержимое 4" descr="03_07_18_1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9144000" cy="566462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01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Принципы </a:t>
            </a:r>
            <a:r>
              <a:rPr lang="ru-RU" dirty="0"/>
              <a:t>инклюзивного образования: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5256584"/>
          </a:xfrm>
        </p:spPr>
        <p:txBody>
          <a:bodyPr>
            <a:normAutofit fontScale="47500" lnSpcReduction="20000"/>
          </a:bodyPr>
          <a:lstStyle/>
          <a:p>
            <a:r>
              <a:rPr lang="ru-RU" sz="5500" dirty="0"/>
              <a:t>Разнообразие усиливает все стороны жизни человека.</a:t>
            </a:r>
          </a:p>
          <a:p>
            <a:r>
              <a:rPr lang="ru-RU" sz="5500" dirty="0"/>
              <a:t>Каждый ребенок имеет основное право на образование и должен иметь возможность получать и поддерживать приемлемый уровень знаний.</a:t>
            </a:r>
          </a:p>
          <a:p>
            <a:r>
              <a:rPr lang="ru-RU" sz="5500" dirty="0"/>
              <a:t>Каждый ребенок имеет уникальные особенности, интересы, способности и учебные потребности.</a:t>
            </a:r>
          </a:p>
          <a:p>
            <a:r>
              <a:rPr lang="ru-RU" sz="5500" dirty="0"/>
              <a:t>Необходимо разрабатывать системы образования и выполнять образовательные программы так, чтобы принимать во внимание широкое разнообразие этих особенностей и потребностей.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411521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Возможности инклюзивного образования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Инклюзивное образование: </a:t>
            </a:r>
          </a:p>
          <a:p>
            <a:r>
              <a:rPr lang="ru-RU" dirty="0" smtClean="0"/>
              <a:t>дает </a:t>
            </a:r>
            <a:r>
              <a:rPr lang="ru-RU" dirty="0"/>
              <a:t>возможность всем учащимся в полном объеме участвовать в жизни коллектива детского сада, школы, </a:t>
            </a:r>
            <a:r>
              <a:rPr lang="ru-RU" dirty="0" smtClean="0"/>
              <a:t>института;</a:t>
            </a:r>
          </a:p>
          <a:p>
            <a:r>
              <a:rPr lang="ru-RU" dirty="0" smtClean="0"/>
              <a:t>обладает </a:t>
            </a:r>
            <a:r>
              <a:rPr lang="ru-RU" dirty="0"/>
              <a:t>ресурсами, направленными на стимуляцию равноправия обучающихся и их участия во всех аспектах жизни </a:t>
            </a:r>
            <a:r>
              <a:rPr lang="ru-RU" dirty="0" smtClean="0"/>
              <a:t>коллектива; </a:t>
            </a:r>
          </a:p>
          <a:p>
            <a:r>
              <a:rPr lang="ru-RU" dirty="0" smtClean="0"/>
              <a:t>направлено </a:t>
            </a:r>
            <a:r>
              <a:rPr lang="ru-RU" dirty="0"/>
              <a:t>на развитие у всех людей способностей, необходимых для общения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развивает чувство толерантности.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Возможные проблемы детей </a:t>
            </a:r>
            <a:r>
              <a:rPr lang="ru-RU" sz="3600" dirty="0"/>
              <a:t>с ограниченными возможностями </a:t>
            </a:r>
            <a:r>
              <a:rPr lang="ru-RU" sz="3600" dirty="0" smtClean="0"/>
              <a:t>здоровья: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ограниченный </a:t>
            </a:r>
            <a:r>
              <a:rPr lang="ru-RU" dirty="0"/>
              <a:t>запас знаний и представлений об окружающем мире к началу школьного </a:t>
            </a:r>
            <a:r>
              <a:rPr lang="ru-RU" dirty="0" smtClean="0"/>
              <a:t>обучения;</a:t>
            </a:r>
          </a:p>
          <a:p>
            <a:r>
              <a:rPr lang="ru-RU" dirty="0" smtClean="0"/>
              <a:t>недостатки </a:t>
            </a:r>
            <a:r>
              <a:rPr lang="ru-RU" dirty="0"/>
              <a:t>в развитии </a:t>
            </a:r>
            <a:r>
              <a:rPr lang="ru-RU" dirty="0" smtClean="0"/>
              <a:t>моторики;</a:t>
            </a:r>
          </a:p>
          <a:p>
            <a:r>
              <a:rPr lang="ru-RU" dirty="0" smtClean="0"/>
              <a:t>низкая познавательная активность;</a:t>
            </a:r>
          </a:p>
          <a:p>
            <a:r>
              <a:rPr lang="ru-RU" dirty="0" smtClean="0"/>
              <a:t>сложности </a:t>
            </a:r>
            <a:r>
              <a:rPr lang="ru-RU" dirty="0"/>
              <a:t>в развитии речи, проявляющиеся по </a:t>
            </a:r>
            <a:r>
              <a:rPr lang="ru-RU" dirty="0" smtClean="0"/>
              <a:t>разному;</a:t>
            </a:r>
          </a:p>
          <a:p>
            <a:r>
              <a:rPr lang="ru-RU" dirty="0" smtClean="0"/>
              <a:t>замедленное </a:t>
            </a:r>
            <a:r>
              <a:rPr lang="ru-RU" dirty="0"/>
              <a:t>восприятие; </a:t>
            </a:r>
          </a:p>
          <a:p>
            <a:r>
              <a:rPr lang="ru-RU" dirty="0" smtClean="0"/>
              <a:t>недостатки </a:t>
            </a:r>
            <a:r>
              <a:rPr lang="ru-RU" dirty="0"/>
              <a:t>в развитии личности, характеризующиеся повышенной зависимостью от окружающих, неадекватной оценкой окружающих и самооценкой, эгоистическими </a:t>
            </a:r>
            <a:r>
              <a:rPr lang="ru-RU" dirty="0" smtClean="0"/>
              <a:t>тенденциями;</a:t>
            </a:r>
          </a:p>
          <a:p>
            <a:r>
              <a:rPr lang="ru-RU" dirty="0" smtClean="0"/>
              <a:t>недостатками </a:t>
            </a:r>
            <a:r>
              <a:rPr lang="ru-RU" dirty="0"/>
              <a:t>в регуляции и </a:t>
            </a:r>
            <a:r>
              <a:rPr lang="ru-RU" dirty="0" err="1"/>
              <a:t>саморегуляции</a:t>
            </a:r>
            <a:r>
              <a:rPr lang="ru-RU" dirty="0"/>
              <a:t> поведения, чувством </a:t>
            </a:r>
            <a:r>
              <a:rPr lang="ru-RU" dirty="0" smtClean="0"/>
              <a:t>неполноценности.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0082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Глухие и слабослышащие дети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Инструкции давать в картинках, в текстах, жестами;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«Разыгрывать» действия для выполнения задания (учитель или другие ученики);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Посадить ребенка впереди так, чтобы он мог хорошо видеть учителя и доску;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Давать больше времени на ответ;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Развивать другие способы восприятия (</a:t>
            </a:r>
            <a:r>
              <a:rPr lang="ru-RU" dirty="0" err="1" smtClean="0"/>
              <a:t>мультисенсорный</a:t>
            </a:r>
            <a:r>
              <a:rPr lang="ru-RU" dirty="0" smtClean="0"/>
              <a:t> подход)</a:t>
            </a:r>
          </a:p>
        </p:txBody>
      </p:sp>
    </p:spTree>
    <p:extLst>
      <p:ext uri="{BB962C8B-B14F-4D97-AF65-F5344CB8AC3E}">
        <p14:creationId xmlns:p14="http://schemas.microsoft.com/office/powerpoint/2010/main" xmlns="" val="34490328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1777</Words>
  <Application>Microsoft Office PowerPoint</Application>
  <PresentationFormat>Экран (4:3)</PresentationFormat>
  <Paragraphs>253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Современные тенденции в преподавании английского языка в общеобразовательной школе </vt:lpstr>
      <vt:lpstr>Проблемные вопросы современного образования</vt:lpstr>
      <vt:lpstr>Слайд 3</vt:lpstr>
      <vt:lpstr>Цель инклюзивного образования</vt:lpstr>
      <vt:lpstr>Принципы инклюзивного образования: </vt:lpstr>
      <vt:lpstr>Принципы инклюзивного образования: </vt:lpstr>
      <vt:lpstr>Возможности инклюзивного образования </vt:lpstr>
      <vt:lpstr>Возможные проблемы детей с ограниченными возможностями здоровья: </vt:lpstr>
      <vt:lpstr>Глухие и слабослышащие дети</vt:lpstr>
      <vt:lpstr>Визуальные опоры</vt:lpstr>
      <vt:lpstr>Проектные работы. Millie-3.</vt:lpstr>
      <vt:lpstr>Опора на картинки. NME-6</vt:lpstr>
      <vt:lpstr>Опоры на бланки. “HE.ru” 5 кл.</vt:lpstr>
      <vt:lpstr>Использование графических способов представления информации. Read Up</vt:lpstr>
      <vt:lpstr>Мультисенсорный подход. Millie 2 кл.</vt:lpstr>
      <vt:lpstr>Слабовидящие дети</vt:lpstr>
      <vt:lpstr>Слайд 17</vt:lpstr>
      <vt:lpstr>Дети с нарушениями опорно-двигательного аппарата</vt:lpstr>
      <vt:lpstr>Интерактивные плакаты</vt:lpstr>
      <vt:lpstr>Ученики с проблемами в эмоциональной сфере</vt:lpstr>
      <vt:lpstr>Правила поведения в классе. “NME” 6 кл.</vt:lpstr>
      <vt:lpstr>Виды пассивностей:</vt:lpstr>
      <vt:lpstr>Виды пассивностей:</vt:lpstr>
      <vt:lpstr>Характерные черты:</vt:lpstr>
      <vt:lpstr>Причины пассивности:</vt:lpstr>
      <vt:lpstr>Условия для повышения мотивации</vt:lpstr>
      <vt:lpstr>Условия для повышения мотивации</vt:lpstr>
      <vt:lpstr>Развитие познавательных интересов</vt:lpstr>
      <vt:lpstr>Полезные приемы:</vt:lpstr>
      <vt:lpstr>Слайд 30</vt:lpstr>
      <vt:lpstr>Игра «Зашифрованное слово»</vt:lpstr>
      <vt:lpstr>Слайд 32</vt:lpstr>
      <vt:lpstr>Слайд 33</vt:lpstr>
      <vt:lpstr>Слайд 34</vt:lpstr>
      <vt:lpstr>Слайд 35</vt:lpstr>
      <vt:lpstr>Слайд 36</vt:lpstr>
      <vt:lpstr>Предлагайте подготовить проекты:</vt:lpstr>
      <vt:lpstr>Московский кремль:</vt:lpstr>
      <vt:lpstr>История фотографии:</vt:lpstr>
      <vt:lpstr>Признаки гиперактивности:</vt:lpstr>
      <vt:lpstr>Признаки гиперактивности:</vt:lpstr>
      <vt:lpstr>Важно:</vt:lpstr>
      <vt:lpstr>Общение с «неусидчивыми» учениками:</vt:lpstr>
      <vt:lpstr>Использование в работе песен:</vt:lpstr>
      <vt:lpstr>Слайд 45</vt:lpstr>
      <vt:lpstr>Рекомендации опытных педагогов:</vt:lpstr>
      <vt:lpstr>Рекомендации опытных педагогов:</vt:lpstr>
      <vt:lpstr>Слайд 48</vt:lpstr>
      <vt:lpstr>Слайд 49</vt:lpstr>
      <vt:lpstr>Особенности восприятия информации:</vt:lpstr>
      <vt:lpstr>ОТКРЫТОЕ ПИСЬМО ГИПЕРАКТИВНЫХ ДЕТЕЙ К УЧИТЕЛЯМ </vt:lpstr>
      <vt:lpstr>Профориентационная работа</vt:lpstr>
      <vt:lpstr>Слайд 53</vt:lpstr>
      <vt:lpstr>Слайд 54</vt:lpstr>
      <vt:lpstr>Слайд 55</vt:lpstr>
      <vt:lpstr>Подводя итоги</vt:lpstr>
      <vt:lpstr>Слайд 57</vt:lpstr>
      <vt:lpstr>https://www.englishteachers.ru/shop/category/66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повышения мотивации на уроках английского языка  (на примерах УМК, учебных пособий и обучающих компьютерных программ издательства «Титул»)</dc:title>
  <dc:creator>titul</dc:creator>
  <cp:lastModifiedBy>user</cp:lastModifiedBy>
  <cp:revision>114</cp:revision>
  <dcterms:modified xsi:type="dcterms:W3CDTF">2018-07-30T23:19:48Z</dcterms:modified>
</cp:coreProperties>
</file>