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91" r:id="rId4"/>
    <p:sldId id="299" r:id="rId5"/>
    <p:sldId id="290" r:id="rId6"/>
    <p:sldId id="294" r:id="rId7"/>
    <p:sldId id="295" r:id="rId8"/>
    <p:sldId id="297" r:id="rId9"/>
    <p:sldId id="296" r:id="rId10"/>
    <p:sldId id="298" r:id="rId11"/>
    <p:sldId id="302" r:id="rId12"/>
    <p:sldId id="257" r:id="rId13"/>
    <p:sldId id="269" r:id="rId14"/>
    <p:sldId id="267" r:id="rId15"/>
    <p:sldId id="258" r:id="rId16"/>
    <p:sldId id="259" r:id="rId17"/>
    <p:sldId id="260" r:id="rId18"/>
    <p:sldId id="286" r:id="rId19"/>
    <p:sldId id="261" r:id="rId20"/>
    <p:sldId id="270" r:id="rId21"/>
    <p:sldId id="271" r:id="rId22"/>
    <p:sldId id="306" r:id="rId23"/>
    <p:sldId id="272" r:id="rId24"/>
    <p:sldId id="265" r:id="rId25"/>
    <p:sldId id="266" r:id="rId26"/>
    <p:sldId id="283" r:id="rId27"/>
    <p:sldId id="284" r:id="rId28"/>
    <p:sldId id="287" r:id="rId29"/>
    <p:sldId id="281" r:id="rId30"/>
    <p:sldId id="273" r:id="rId31"/>
    <p:sldId id="274" r:id="rId32"/>
    <p:sldId id="275" r:id="rId33"/>
    <p:sldId id="288" r:id="rId34"/>
    <p:sldId id="289" r:id="rId35"/>
    <p:sldId id="276" r:id="rId36"/>
    <p:sldId id="277" r:id="rId37"/>
    <p:sldId id="278" r:id="rId38"/>
    <p:sldId id="279" r:id="rId39"/>
    <p:sldId id="280" r:id="rId40"/>
    <p:sldId id="317" r:id="rId41"/>
    <p:sldId id="318" r:id="rId42"/>
    <p:sldId id="319" r:id="rId43"/>
    <p:sldId id="323" r:id="rId44"/>
    <p:sldId id="322" r:id="rId45"/>
    <p:sldId id="325" r:id="rId46"/>
    <p:sldId id="316" r:id="rId47"/>
    <p:sldId id="326" r:id="rId48"/>
    <p:sldId id="327" r:id="rId49"/>
    <p:sldId id="328" r:id="rId50"/>
    <p:sldId id="329" r:id="rId51"/>
    <p:sldId id="330" r:id="rId52"/>
    <p:sldId id="331" r:id="rId53"/>
    <p:sldId id="332" r:id="rId54"/>
    <p:sldId id="333" r:id="rId55"/>
    <p:sldId id="336" r:id="rId56"/>
    <p:sldId id="339" r:id="rId57"/>
    <p:sldId id="334" r:id="rId58"/>
    <p:sldId id="335" r:id="rId59"/>
    <p:sldId id="301" r:id="rId60"/>
    <p:sldId id="307" r:id="rId61"/>
    <p:sldId id="310" r:id="rId62"/>
    <p:sldId id="308" r:id="rId63"/>
    <p:sldId id="268" r:id="rId6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54" autoAdjust="0"/>
  </p:normalViewPr>
  <p:slideViewPr>
    <p:cSldViewPr>
      <p:cViewPr>
        <p:scale>
          <a:sx n="90" d="100"/>
          <a:sy n="90" d="100"/>
        </p:scale>
        <p:origin x="-10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0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hyperlink" Target="https://www.englishteachers.ru/shop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hyperlink" Target="https://www.englishteachers.ru/education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titulpublishers" TargetMode="External"/><Relationship Id="rId7" Type="http://schemas.openxmlformats.org/officeDocument/2006/relationships/image" Target="../media/image72.png"/><Relationship Id="rId2" Type="http://schemas.openxmlformats.org/officeDocument/2006/relationships/hyperlink" Target="https://www.englishteachers.ru/sho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jpeg"/><Relationship Id="rId4" Type="http://schemas.openxmlformats.org/officeDocument/2006/relationships/hyperlink" Target="https://www.facebook.com/titulpublisher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6cool.org.ru/files/u1/SbornikCmsclovoeChtenie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cap="all" dirty="0" smtClean="0"/>
              <a:t>РАЗВИВАЮЩИЕ ПОСОБИЯ </a:t>
            </a:r>
            <a:r>
              <a:rPr lang="en-US" sz="3600" b="1" cap="all" dirty="0" smtClean="0"/>
              <a:t/>
            </a:r>
            <a:br>
              <a:rPr lang="en-US" sz="3600" b="1" cap="all" dirty="0" smtClean="0"/>
            </a:br>
            <a:r>
              <a:rPr lang="ru-RU" sz="3600" b="1" cap="all" dirty="0" smtClean="0"/>
              <a:t>КАК </a:t>
            </a:r>
            <a:r>
              <a:rPr lang="ru-RU" sz="3600" b="1" cap="all" dirty="0" smtClean="0"/>
              <a:t>СРЕДСТВО ФОРМИРОВАНИЯ НАВЫКОВ СМЫСЛОВОГО ЧТЕНИЯ </a:t>
            </a:r>
            <a:r>
              <a:rPr lang="en-US" sz="3600" b="1" cap="all" dirty="0" smtClean="0"/>
              <a:t/>
            </a:r>
            <a:br>
              <a:rPr lang="en-US" sz="3600" b="1" cap="all" dirty="0" smtClean="0"/>
            </a:br>
            <a:r>
              <a:rPr lang="ru-RU" sz="3600" b="1" cap="all" dirty="0" smtClean="0"/>
              <a:t>НА </a:t>
            </a:r>
            <a:r>
              <a:rPr lang="ru-RU" sz="3600" b="1" cap="all" dirty="0" smtClean="0"/>
              <a:t>УРОКАХ АНГЛИЙСКОГО ЯЗЫКА</a:t>
            </a:r>
            <a:endParaRPr lang="ru-RU" sz="3600" b="1" cap="all" dirty="0"/>
          </a:p>
        </p:txBody>
      </p:sp>
      <p:pic>
        <p:nvPicPr>
          <p:cNvPr id="3" name="Рисунок 2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275856" y="0"/>
            <a:ext cx="259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96051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заместитель руководителя Центра образовательных программ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издательства «Титул», автор учебных пособий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552728"/>
          </a:xfrm>
        </p:spPr>
        <p:txBody>
          <a:bodyPr>
            <a:noAutofit/>
          </a:bodyPr>
          <a:lstStyle/>
          <a:p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Один из главных критериев уровня навыка чтения - </a:t>
            </a:r>
            <a:r>
              <a:rPr lang="ru-RU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ПОЛНОТА ПОНИМАНИЯ ТЕКСТА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т.е.:</a:t>
            </a: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5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общая </a:t>
            </a:r>
            <a:r>
              <a:rPr lang="ru-R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ориентация в содержании текста и понимание его целостного смысла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(определение главной темы,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назначения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текста; умение выбрать из текста или придумать к нему заголовок; сформулировать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общий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смысл текста;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сопоставить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основные части графика или таблицы; объяснить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рисунок;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обнаружить соответствие между частью текста и его общей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идеей и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т.д.);</a:t>
            </a:r>
          </a:p>
          <a:p>
            <a:r>
              <a:rPr lang="ru-R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нахождение информации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(умение пробежать текст глазами, определить его основные элементы и заняться поисками необходимой информации, порой в самом тексте выраженной в иной (синонимической) форме, чем в вопросе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131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9036496" cy="6525344"/>
          </a:xfrm>
        </p:spPr>
        <p:txBody>
          <a:bodyPr>
            <a:noAutofit/>
          </a:bodyPr>
          <a:lstStyle/>
          <a:p>
            <a:r>
              <a:rPr lang="ru-RU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интерпретация </a:t>
            </a:r>
            <a:r>
              <a:rPr lang="ru-RU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текста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умение сравнить и противопоставить заключённую в нём информацию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разного характера, обнаружить в нём доводы в подтверждение выдвинутых тезисов, 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сделать выводы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из сформулированных посылок, вывести заключение о намерении автора или главной мысли текста);</a:t>
            </a:r>
          </a:p>
          <a:p>
            <a:r>
              <a:rPr lang="ru-RU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рефлексия содержания текста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умение связать информацию, обнаруженную в тексте, со знаниями из других источников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оценить утверждения, сделанные в тексте, исходя из своих представлений о мире, найти доводы в защиту своей точки зрения, что подразумевает достаточно высокий уровень умственных способностей, нравственного и эстетического развития учащихся);</a:t>
            </a:r>
          </a:p>
          <a:p>
            <a:r>
              <a:rPr lang="ru-RU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рефлексия на форму текста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u="sng" dirty="0">
                <a:latin typeface="Arial" panose="020B0604020202020204" pitchFamily="34" charset="0"/>
                <a:cs typeface="Arial" panose="020B0604020202020204" pitchFamily="34" charset="0"/>
              </a:rPr>
              <a:t>умение оценивать не только содержание текста, но и его форму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а в целом -  мастерство его исполнения, что подразумевает достаточное развитие критичности мышления и самостоятельности эстетических суждений).</a:t>
            </a:r>
          </a:p>
        </p:txBody>
      </p:sp>
    </p:spTree>
    <p:extLst>
      <p:ext uri="{BB962C8B-B14F-4D97-AF65-F5344CB8AC3E}">
        <p14:creationId xmlns:p14="http://schemas.microsoft.com/office/powerpoint/2010/main" xmlns="" val="1670131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76674"/>
            <a:ext cx="2041174" cy="2807910"/>
          </a:xfrm>
          <a:prstGeom prst="rect">
            <a:avLst/>
          </a:prstGeom>
          <a:noFill/>
        </p:spPr>
      </p:pic>
      <p:pic>
        <p:nvPicPr>
          <p:cNvPr id="14340" name="Picture 4" descr="https://www.englishteachers.ru/uploadedfiles/waresimgs/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6674"/>
            <a:ext cx="2056408" cy="2817371"/>
          </a:xfrm>
          <a:prstGeom prst="rect">
            <a:avLst/>
          </a:prstGeom>
          <a:noFill/>
        </p:spPr>
      </p:pic>
      <p:pic>
        <p:nvPicPr>
          <p:cNvPr id="14342" name="Picture 6" descr="https://www.englishteachers.ru/uploadedfiles/waresimgs/5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6674"/>
            <a:ext cx="2056408" cy="2808312"/>
          </a:xfrm>
          <a:prstGeom prst="rect">
            <a:avLst/>
          </a:prstGeom>
          <a:noFill/>
        </p:spPr>
      </p:pic>
      <p:pic>
        <p:nvPicPr>
          <p:cNvPr id="14344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6" y="3573019"/>
            <a:ext cx="2162175" cy="2971801"/>
          </a:xfrm>
          <a:prstGeom prst="rect">
            <a:avLst/>
          </a:prstGeom>
          <a:noFill/>
        </p:spPr>
      </p:pic>
      <p:pic>
        <p:nvPicPr>
          <p:cNvPr id="14346" name="Picture 10" descr="https://www.englishteachers.ru/uploadedfiles/waresimgs/5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3" y="3573017"/>
            <a:ext cx="2162175" cy="2981326"/>
          </a:xfrm>
          <a:prstGeom prst="rect">
            <a:avLst/>
          </a:prstGeom>
          <a:noFill/>
        </p:spPr>
      </p:pic>
      <p:pic>
        <p:nvPicPr>
          <p:cNvPr id="14348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3573017"/>
            <a:ext cx="2160240" cy="2984644"/>
          </a:xfrm>
          <a:prstGeom prst="rect">
            <a:avLst/>
          </a:prstGeom>
          <a:noFill/>
        </p:spPr>
      </p:pic>
      <p:pic>
        <p:nvPicPr>
          <p:cNvPr id="14350" name="Picture 14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3573016"/>
            <a:ext cx="2174392" cy="3004196"/>
          </a:xfrm>
          <a:prstGeom prst="rect">
            <a:avLst/>
          </a:prstGeom>
          <a:noFill/>
        </p:spPr>
      </p:pic>
      <p:pic>
        <p:nvPicPr>
          <p:cNvPr id="14352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3573017"/>
            <a:ext cx="2160240" cy="298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Особенности книг для чтения серии «</a:t>
            </a:r>
            <a:r>
              <a:rPr lang="en-US" dirty="0" smtClean="0"/>
              <a:t>Read up</a:t>
            </a:r>
            <a:r>
              <a:rPr lang="ru-RU" dirty="0" smtClean="0"/>
              <a:t>!» 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u="sng" dirty="0" smtClean="0"/>
              <a:t>Цель: </a:t>
            </a:r>
            <a:r>
              <a:rPr lang="ru-RU" i="1" dirty="0" smtClean="0"/>
              <a:t>способствовать становлению ученика как компетентного читателя</a:t>
            </a:r>
          </a:p>
          <a:p>
            <a:pPr eaLnBrk="1" hangingPunct="1"/>
            <a:r>
              <a:rPr lang="ru-RU" sz="2800" dirty="0" err="1" smtClean="0"/>
              <a:t>Деятельностный</a:t>
            </a:r>
            <a:r>
              <a:rPr lang="ru-RU" sz="2800" dirty="0" smtClean="0"/>
              <a:t> подход к обучению чтению</a:t>
            </a:r>
          </a:p>
          <a:p>
            <a:pPr eaLnBrk="1" hangingPunct="1"/>
            <a:r>
              <a:rPr lang="ru-RU" sz="2800" dirty="0" smtClean="0"/>
              <a:t>Аутентичность текстов и заданий</a:t>
            </a:r>
          </a:p>
          <a:p>
            <a:pPr eaLnBrk="1" hangingPunct="1"/>
            <a:r>
              <a:rPr lang="ru-RU" sz="2800" dirty="0" smtClean="0"/>
              <a:t>Жанровое разнообразие</a:t>
            </a:r>
          </a:p>
          <a:p>
            <a:pPr eaLnBrk="1" hangingPunct="1"/>
            <a:r>
              <a:rPr lang="ru-RU" sz="2800" dirty="0" err="1" smtClean="0"/>
              <a:t>Исследовательско-творческий</a:t>
            </a:r>
            <a:r>
              <a:rPr lang="ru-RU" sz="2800" dirty="0" smtClean="0"/>
              <a:t> характер заданий</a:t>
            </a:r>
          </a:p>
          <a:p>
            <a:pPr eaLnBrk="1" hangingPunct="1"/>
            <a:r>
              <a:rPr lang="ru-RU" sz="2800" dirty="0" smtClean="0"/>
              <a:t>Рефлексивный подход</a:t>
            </a:r>
          </a:p>
          <a:p>
            <a:pPr eaLnBrk="1" hangingPunct="1"/>
            <a:r>
              <a:rPr lang="ru-RU" sz="2800" dirty="0" smtClean="0"/>
              <a:t>Интеграция видов речевой деятельности</a:t>
            </a:r>
          </a:p>
          <a:p>
            <a:pPr eaLnBrk="1" hangingPunct="1"/>
            <a:r>
              <a:rPr lang="ru-RU" sz="2800" dirty="0" smtClean="0"/>
              <a:t>Подготовка к итоговой аттестации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54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Разнообразие жанров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908722"/>
          <a:ext cx="8229600" cy="5805265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543164"/>
                <a:gridCol w="2943236"/>
                <a:gridCol w="2743200"/>
              </a:tblGrid>
              <a:tr h="38369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2-4 классы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5-9 классы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10-11 классы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542156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</a:t>
                      </a:r>
                      <a:r>
                        <a:rPr lang="ru-RU" sz="2400" dirty="0" smtClean="0"/>
                        <a:t>Сказки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Рассказы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Пословицы, поговорки, скороговорки, загадки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Комиксы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Информационные</a:t>
                      </a:r>
                      <a:r>
                        <a:rPr lang="ru-RU" sz="2400" baseline="0" dirty="0" smtClean="0"/>
                        <a:t> тексты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Стихи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Инструкции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Басни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Легенды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Письма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Сказки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Мифы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Легенды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Басни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Объявления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Правила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Инструкции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Расписания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Программы</a:t>
                      </a:r>
                      <a:r>
                        <a:rPr lang="ru-RU" sz="1800" baseline="0" dirty="0" smtClean="0"/>
                        <a:t> мероприятий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Отрывки из художественных произведений (повестей, романов)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Стихи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Научно-популярные</a:t>
                      </a:r>
                      <a:r>
                        <a:rPr lang="ru-RU" sz="1800" baseline="0" dirty="0" smtClean="0"/>
                        <a:t> тексты (энциклопедические, журнальные)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err="1" smtClean="0"/>
                        <a:t>Вебсайты</a:t>
                      </a:r>
                      <a:r>
                        <a:rPr lang="ru-RU" sz="1800" baseline="0" dirty="0" smtClean="0"/>
                        <a:t>/</a:t>
                      </a:r>
                      <a:r>
                        <a:rPr lang="ru-RU" sz="1800" baseline="0" dirty="0" err="1" smtClean="0"/>
                        <a:t>вебстраницы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 Интервью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dirty="0" smtClean="0"/>
                        <a:t>Словарные</a:t>
                      </a:r>
                      <a:r>
                        <a:rPr lang="ru-RU" sz="1800" baseline="0" dirty="0" smtClean="0"/>
                        <a:t> и энциклопедические статьи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Рекламные тексты (буклеты, объявления)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Биографии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Отрывки из исторических произведений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Отрывки из художественных произведений (повестей, романов)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Научно-популярные статьи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err="1" smtClean="0"/>
                        <a:t>Вебсайты</a:t>
                      </a:r>
                      <a:endParaRPr lang="ru-RU" sz="1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Драматургия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aseline="0" dirty="0" smtClean="0"/>
                        <a:t>Мемуары</a:t>
                      </a:r>
                      <a:endParaRPr lang="ru-RU" sz="1800" dirty="0"/>
                    </a:p>
                  </a:txBody>
                  <a:tcPr marT="45716" marB="45716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Смысловое чтение</a:t>
            </a: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844824"/>
            <a:ext cx="3962400" cy="1981200"/>
          </a:xfrm>
        </p:spPr>
      </p:pic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861048"/>
            <a:ext cx="7321550" cy="220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92080" y="1988842"/>
            <a:ext cx="3640292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</a:t>
            </a:r>
            <a:r>
              <a:rPr lang="ru-RU" smtClean="0"/>
              <a:t>мысловое чтение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7" y="1285875"/>
            <a:ext cx="5043487" cy="2660650"/>
          </a:xfrm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2"/>
            <a:ext cx="8694738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8148" y="2420890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611560" y="4581130"/>
            <a:ext cx="266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60" y="-18190"/>
            <a:ext cx="5677669" cy="687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s://www.englishteachers.ru/uploadedfiles/waresimgs/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2056408" cy="2817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166" y="783694"/>
            <a:ext cx="8361834" cy="607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" y="3"/>
            <a:ext cx="1655143" cy="2276872"/>
          </a:xfrm>
          <a:prstGeom prst="rect">
            <a:avLst/>
          </a:prstGeo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16020" y="188642"/>
            <a:ext cx="42028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Смысловое чтение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500190"/>
            <a:ext cx="5199062" cy="3722687"/>
          </a:xfrm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3143252"/>
            <a:ext cx="681831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16220" y="1571627"/>
            <a:ext cx="23878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70C0"/>
                </a:solidFill>
              </a:rPr>
              <a:t>Логика и организация </a:t>
            </a:r>
          </a:p>
          <a:p>
            <a:pPr algn="ctr">
              <a:defRPr/>
            </a:pPr>
            <a:r>
              <a:rPr lang="ru-RU" sz="2400" dirty="0">
                <a:solidFill>
                  <a:srgbClr val="0070C0"/>
                </a:solidFill>
              </a:rPr>
              <a:t>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2132856"/>
            <a:ext cx="8784976" cy="12961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Начальная школа</a:t>
            </a:r>
            <a:br>
              <a:rPr lang="ru-RU" dirty="0" smtClean="0"/>
            </a:br>
            <a:r>
              <a:rPr lang="ru-RU" sz="3600" dirty="0" smtClean="0"/>
              <a:t>Примерная 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89248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 smtClean="0"/>
              <a:t>В процессе изучения курса «Иностранный язык» младшие школьники:</a:t>
            </a:r>
          </a:p>
          <a:p>
            <a:r>
              <a:rPr lang="ru-RU" sz="2100" b="1" dirty="0" smtClean="0"/>
              <a:t>совершенствуют приёмы работы с текстом, опираясь на умения, приобретённые на уроках родного языка (прогнозировать содержание текста по заголовку, данным к тексту рисункам, списывать текст, выписывать отдельные слова и предложения из текста и т. п.);</a:t>
            </a:r>
          </a:p>
          <a:p>
            <a:r>
              <a:rPr lang="ru-RU" sz="2100" dirty="0" smtClean="0"/>
              <a:t>овладевают более разнообразными приёмами раскрытия значения слова, используя словообразовательные элементы; синонимы, антонимы, контекст;</a:t>
            </a:r>
          </a:p>
          <a:p>
            <a:r>
              <a:rPr lang="ru-RU" sz="2100" dirty="0" smtClean="0"/>
              <a:t>Совершенствуют общеречевые коммуникативные умения, например: начинать и завершать разговор, используя речевые клише; поддерживать беседу, задавая вопросы и переспрашивая;</a:t>
            </a:r>
          </a:p>
          <a:p>
            <a:r>
              <a:rPr lang="ru-RU" sz="2100" dirty="0" smtClean="0"/>
              <a:t>учатся осуществлять, самоконтроль, самооценку;</a:t>
            </a:r>
          </a:p>
          <a:p>
            <a:r>
              <a:rPr lang="ru-RU" sz="2100" dirty="0" smtClean="0"/>
              <a:t>учатся самостоятельно выполнять задания с использованием компьютера (при наличии мультимедийного приложения).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7528570" cy="679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696" cy="2525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64288" y="908720"/>
            <a:ext cx="22677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6892"/>
          <a:stretch>
            <a:fillRect/>
          </a:stretch>
        </p:blipFill>
        <p:spPr bwMode="auto">
          <a:xfrm>
            <a:off x="1361778" y="1105274"/>
            <a:ext cx="7782222" cy="575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696" cy="2525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575"/>
            <a:ext cx="51149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188" y="3933824"/>
            <a:ext cx="2665412" cy="1583408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по прочитанному тексту, поисковое чтение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41174" cy="2807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56"/>
            <a:ext cx="5641464" cy="683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https://www.englishteachers.ru/uploadedfiles/waresimgs/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2056408" cy="28083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3" y="3429000"/>
            <a:ext cx="23762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333" r="1" b="1340"/>
          <a:stretch/>
        </p:blipFill>
        <p:spPr>
          <a:xfrm>
            <a:off x="107505" y="864291"/>
            <a:ext cx="8814494" cy="59766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67893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620690"/>
            <a:ext cx="8800672" cy="59046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96356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5139" r="5850" b="3066"/>
          <a:stretch>
            <a:fillRect/>
          </a:stretch>
        </p:blipFill>
        <p:spPr bwMode="auto">
          <a:xfrm>
            <a:off x="1187624" y="894456"/>
            <a:ext cx="7956376" cy="596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619672" cy="22261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2"/>
            <a:ext cx="67687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</a:t>
            </a:r>
            <a:r>
              <a:rPr lang="ru-RU" sz="2800" dirty="0" smtClean="0">
                <a:solidFill>
                  <a:srgbClr val="0070C0"/>
                </a:solidFill>
              </a:rPr>
              <a:t>пониманием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основной </a:t>
            </a:r>
            <a:r>
              <a:rPr lang="ru-RU" sz="2800" dirty="0">
                <a:solidFill>
                  <a:srgbClr val="0070C0"/>
                </a:solidFill>
              </a:rPr>
              <a:t>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9"/>
            <a:ext cx="8532440" cy="619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31842"/>
            <a:ext cx="1619672" cy="22261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" y="3789043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19672" cy="2226158"/>
          </a:xfrm>
          <a:prstGeom prst="rect">
            <a:avLst/>
          </a:prstGeo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3972" y="692698"/>
            <a:ext cx="42028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l="24146" r="3339"/>
          <a:stretch>
            <a:fillRect/>
          </a:stretch>
        </p:blipFill>
        <p:spPr bwMode="auto">
          <a:xfrm>
            <a:off x="2117354" y="188751"/>
            <a:ext cx="7026646" cy="666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s://www.englishteachers.ru/uploadedfiles/waresimgs/5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03500" cy="23488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504" y="2708921"/>
            <a:ext cx="244827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школа</a:t>
            </a:r>
            <a:br>
              <a:rPr lang="ru-RU" dirty="0" smtClean="0"/>
            </a:br>
            <a:r>
              <a:rPr lang="ru-RU" sz="3600" dirty="0" smtClean="0"/>
              <a:t>Примерная 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66997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/>
              <a:t>В чтении:</a:t>
            </a:r>
          </a:p>
          <a:p>
            <a:r>
              <a:rPr lang="ru-RU" sz="3400" dirty="0" smtClean="0"/>
              <a:t>читать аутентичные тексты разных жанров и стилей преимущественно с пониманием основного содержания;</a:t>
            </a:r>
          </a:p>
          <a:p>
            <a:r>
              <a:rPr lang="ru-RU" sz="3400" dirty="0" smtClean="0"/>
              <a:t>читать несложные аутентичные тексты разных жанров и стилей с полным и точным пониманием и с использованием различных приемов;</a:t>
            </a:r>
          </a:p>
          <a:p>
            <a:r>
              <a:rPr lang="ru-RU" sz="3400" dirty="0" smtClean="0"/>
              <a:t>смысловой переработки текста (языковой догадки, выборочного перевода), а также справочных материалов; уметь оценивать полученную информацию;</a:t>
            </a:r>
          </a:p>
          <a:p>
            <a:r>
              <a:rPr lang="ru-RU" sz="3400" dirty="0" smtClean="0"/>
              <a:t>выражать свое мнение;</a:t>
            </a:r>
          </a:p>
          <a:p>
            <a:r>
              <a:rPr lang="ru-RU" sz="3400" dirty="0" smtClean="0"/>
              <a:t>читать аутентичные тексты с выборочным пониманием значимой/нужной/интересующей информации.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430" y="0"/>
            <a:ext cx="7528570" cy="683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763688" cy="24367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077074"/>
            <a:ext cx="233975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6226" r="2631"/>
          <a:stretch>
            <a:fillRect/>
          </a:stretch>
        </p:blipFill>
        <p:spPr bwMode="auto">
          <a:xfrm>
            <a:off x="431032" y="471075"/>
            <a:ext cx="8712968" cy="638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763688" cy="2436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330" y="188642"/>
            <a:ext cx="8710670" cy="608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s://www.englishteachers.ru/uploadedfiles/waresimgs/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2"/>
            <a:ext cx="1763688" cy="24367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4" y="5661251"/>
            <a:ext cx="27263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0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0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 r="7206"/>
          <a:stretch>
            <a:fillRect/>
          </a:stretch>
        </p:blipFill>
        <p:spPr bwMode="auto">
          <a:xfrm>
            <a:off x="1084496" y="548680"/>
            <a:ext cx="8059504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1619672" cy="2237780"/>
          </a:xfrm>
          <a:prstGeom prst="rect">
            <a:avLst/>
          </a:prstGeo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99996" y="188642"/>
            <a:ext cx="42028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 l="6753" r="3117"/>
          <a:stretch>
            <a:fillRect/>
          </a:stretch>
        </p:blipFill>
        <p:spPr bwMode="auto">
          <a:xfrm>
            <a:off x="971601" y="617254"/>
            <a:ext cx="8172400" cy="624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1619672" cy="22377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80116" y="116635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481" y="1126466"/>
            <a:ext cx="8623523" cy="573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700084" cy="23488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0" y="548680"/>
            <a:ext cx="3640292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8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r="6750"/>
          <a:stretch>
            <a:fillRect/>
          </a:stretch>
        </p:blipFill>
        <p:spPr bwMode="auto">
          <a:xfrm>
            <a:off x="971600" y="1033090"/>
            <a:ext cx="8172400" cy="582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24132" y="836714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46" y="836712"/>
            <a:ext cx="9047654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24132" y="188642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t="6614" b="1853"/>
          <a:stretch>
            <a:fillRect/>
          </a:stretch>
        </p:blipFill>
        <p:spPr bwMode="auto">
          <a:xfrm>
            <a:off x="0" y="1097362"/>
            <a:ext cx="91440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92080" y="3"/>
            <a:ext cx="315054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пониманием 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основной идеи 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прочитанного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r="10198" b="10272"/>
          <a:stretch>
            <a:fillRect/>
          </a:stretch>
        </p:blipFill>
        <p:spPr bwMode="auto">
          <a:xfrm>
            <a:off x="899592" y="1787346"/>
            <a:ext cx="8244408" cy="495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"/>
            <a:ext cx="1647966" cy="22768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96138" y="692698"/>
            <a:ext cx="312220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Чтение с извлечением</a:t>
            </a:r>
          </a:p>
          <a:p>
            <a:pPr>
              <a:defRPr/>
            </a:pPr>
            <a:r>
              <a:rPr lang="ru-RU" sz="2400" dirty="0">
                <a:solidFill>
                  <a:srgbClr val="0070C0"/>
                </a:solidFill>
              </a:rPr>
              <a:t>нужной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Что же такое</a:t>
            </a:r>
          </a:p>
          <a:p>
            <a:pPr algn="ctr">
              <a:buNone/>
            </a:pPr>
            <a:r>
              <a:rPr lang="ru-RU" sz="4000" dirty="0" smtClean="0"/>
              <a:t>«</a:t>
            </a:r>
            <a:r>
              <a:rPr lang="ru-RU" sz="4000" b="1" dirty="0" smtClean="0"/>
              <a:t>смысловое чтение»</a:t>
            </a:r>
            <a:r>
              <a:rPr lang="ru-RU" sz="4000" dirty="0" smtClean="0"/>
              <a:t>?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7853237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Содержимое 6" descr="Millrood_tasks_poems_son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549275"/>
            <a:ext cx="4454525" cy="5861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920" y="2132856"/>
            <a:ext cx="5085356" cy="3168352"/>
          </a:xfrm>
          <a:noFill/>
        </p:spPr>
      </p:pic>
      <p:pic>
        <p:nvPicPr>
          <p:cNvPr id="922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504" y="980728"/>
            <a:ext cx="3816424" cy="524620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«Развивающие задания, </a:t>
            </a:r>
            <a:br>
              <a:rPr lang="ru-RU" dirty="0" smtClean="0"/>
            </a:br>
            <a:r>
              <a:rPr lang="ru-RU" dirty="0" smtClean="0"/>
              <a:t>стихи и песни» - это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10 тематических разделов с понятными детям жизненными ситуациями;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Словарь в картинках для расширения лексического запаса;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Упражнения для развития мышления, знакомства с окружающим миром;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Поделки, раскраски;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Стихи и песни;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Игры;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Возрастающий уровень сложности;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Ключи к заданиям.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63599"/>
            <a:ext cx="5207817" cy="679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462519"/>
            <a:ext cx="4824536" cy="6395481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Стихи и песни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синтез</a:t>
            </a:r>
            <a:endParaRPr lang="ru-RU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5482" y="1"/>
            <a:ext cx="53109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52211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619" y="176494"/>
            <a:ext cx="8348276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Серия пособий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(А.Е. Казеичева)</a:t>
            </a:r>
          </a:p>
        </p:txBody>
      </p:sp>
      <p:pic>
        <p:nvPicPr>
          <p:cNvPr id="17412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759" y="2063869"/>
            <a:ext cx="2025372" cy="288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1931" y="2362555"/>
            <a:ext cx="1944357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9587" y="2362555"/>
            <a:ext cx="2025372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58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060848"/>
            <a:ext cx="2038381" cy="2789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1788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746"/>
    </mc:Choice>
    <mc:Fallback>
      <p:transition spd="slow" advTm="5746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/>
              <a:t>Метапредметный портфель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80920" cy="487375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предназначен для мониторинга достижения метапредметных результатов методом портфолио;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содержит </a:t>
            </a:r>
            <a:r>
              <a:rPr lang="ru-RU" u="sng" dirty="0" smtClean="0">
                <a:solidFill>
                  <a:srgbClr val="003399"/>
                </a:solidFill>
              </a:rPr>
              <a:t>метапредметные задания </a:t>
            </a:r>
            <a:r>
              <a:rPr lang="ru-RU" dirty="0" smtClean="0"/>
              <a:t>на английском языке;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тематическому содержанию и языковому наполнению </a:t>
            </a:r>
            <a:r>
              <a:rPr lang="ru-RU" u="sng" dirty="0" smtClean="0">
                <a:solidFill>
                  <a:srgbClr val="003399"/>
                </a:solidFill>
              </a:rPr>
              <a:t>соответствует Примерной программе </a:t>
            </a:r>
            <a:r>
              <a:rPr lang="ru-RU" dirty="0" smtClean="0"/>
              <a:t>по иностранному языку для начальной школы;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включает </a:t>
            </a:r>
            <a:r>
              <a:rPr lang="ru-RU" u="sng" dirty="0" smtClean="0">
                <a:solidFill>
                  <a:srgbClr val="003399"/>
                </a:solidFill>
              </a:rPr>
              <a:t>подробные методические рекомендации </a:t>
            </a:r>
            <a:r>
              <a:rPr lang="ru-RU" dirty="0" smtClean="0"/>
              <a:t>для педагога;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может использоваться </a:t>
            </a:r>
            <a:r>
              <a:rPr lang="ru-RU" u="sng" dirty="0" smtClean="0">
                <a:solidFill>
                  <a:srgbClr val="003399"/>
                </a:solidFill>
              </a:rPr>
              <a:t>с любым учебником </a:t>
            </a:r>
            <a:r>
              <a:rPr lang="ru-RU" dirty="0" smtClean="0"/>
              <a:t>английского языка для начальной школы.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3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0"/>
            <a:ext cx="8804275" cy="6049963"/>
          </a:xfrm>
        </p:spPr>
      </p:pic>
      <p:sp>
        <p:nvSpPr>
          <p:cNvPr id="4" name="Прямоугольник 3"/>
          <p:cNvSpPr/>
          <p:nvPr/>
        </p:nvSpPr>
        <p:spPr>
          <a:xfrm>
            <a:off x="3635375" y="5732464"/>
            <a:ext cx="2376488" cy="98107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  <p:pic>
        <p:nvPicPr>
          <p:cNvPr id="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699033"/>
            <a:ext cx="1547664" cy="2158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5435"/>
            <a:ext cx="8229600" cy="129614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Метапредметные результаты изучения иностранного языка в основной школе: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98978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развитие умения планировать свое речевое и неречевое поведение;</a:t>
            </a:r>
          </a:p>
          <a:p>
            <a:r>
              <a:rPr lang="ru-RU" sz="2000" dirty="0" smtClean="0"/>
              <a:t>развитие коммуникативной компетенции, включая умение взаимодействовать с окружающими, выполняя разные социальные роли;</a:t>
            </a:r>
          </a:p>
          <a:p>
            <a:r>
              <a:rPr lang="ru-RU" sz="2000" dirty="0" smtClean="0"/>
              <a:t>развитие исследовательских учебных действий, включая навыки работы с информацией: поиск и выделение нужной информации, обобщение и фиксация информации;</a:t>
            </a:r>
          </a:p>
          <a:p>
            <a:r>
              <a:rPr lang="ru-RU" sz="2400" dirty="0" smtClean="0"/>
              <a:t>развитие </a:t>
            </a:r>
            <a:r>
              <a:rPr lang="ru-RU" sz="2400" b="1" dirty="0" smtClean="0"/>
              <a:t>смыслового чтения</a:t>
            </a:r>
            <a:r>
              <a:rPr lang="ru-RU" sz="2400" dirty="0" smtClean="0"/>
              <a:t>, включая умение </a:t>
            </a:r>
            <a:r>
              <a:rPr lang="ru-RU" sz="2400" u="sng" dirty="0" smtClean="0"/>
              <a:t>определять тему</a:t>
            </a:r>
            <a:r>
              <a:rPr lang="ru-RU" sz="2400" dirty="0" smtClean="0"/>
              <a:t>, </a:t>
            </a:r>
            <a:r>
              <a:rPr lang="ru-RU" sz="2400" u="sng" dirty="0" smtClean="0"/>
              <a:t>прогнозировать содержание </a:t>
            </a:r>
            <a:r>
              <a:rPr lang="ru-RU" sz="2400" dirty="0" smtClean="0"/>
              <a:t>текста по заголовку/по ключевым словам, </a:t>
            </a:r>
            <a:r>
              <a:rPr lang="ru-RU" sz="2400" u="sng" dirty="0" smtClean="0"/>
              <a:t>выделять основную мысль</a:t>
            </a:r>
            <a:r>
              <a:rPr lang="ru-RU" sz="2400" dirty="0" smtClean="0"/>
              <a:t>, главные факты, опуская второстепенные, </a:t>
            </a:r>
            <a:r>
              <a:rPr lang="ru-RU" sz="2400" u="sng" dirty="0" smtClean="0"/>
              <a:t>устанавливать логическую последовательность </a:t>
            </a:r>
            <a:r>
              <a:rPr lang="ru-RU" sz="2400" dirty="0" smtClean="0"/>
              <a:t>основных фактов;</a:t>
            </a:r>
          </a:p>
          <a:p>
            <a:r>
              <a:rPr lang="ru-RU" sz="2000" dirty="0" smtClean="0"/>
              <a:t>осуществление регулятивных действий самонаблюдения, самоконтроля, самооценки в процессе коммуникативной деятельности на иностранном языке.</a:t>
            </a:r>
            <a:endParaRPr lang="ru-RU" sz="2000" dirty="0"/>
          </a:p>
        </p:txBody>
      </p:sp>
      <p:sp>
        <p:nvSpPr>
          <p:cNvPr id="7" name="Полилиния 6"/>
          <p:cNvSpPr/>
          <p:nvPr/>
        </p:nvSpPr>
        <p:spPr>
          <a:xfrm>
            <a:off x="179512" y="3429000"/>
            <a:ext cx="8640960" cy="2016224"/>
          </a:xfrm>
          <a:custGeom>
            <a:avLst/>
            <a:gdLst>
              <a:gd name="connsiteX0" fmla="*/ 806450 w 9012238"/>
              <a:gd name="connsiteY0" fmla="*/ 155575 h 2273300"/>
              <a:gd name="connsiteX1" fmla="*/ 730250 w 9012238"/>
              <a:gd name="connsiteY1" fmla="*/ 146050 h 2273300"/>
              <a:gd name="connsiteX2" fmla="*/ 168275 w 9012238"/>
              <a:gd name="connsiteY2" fmla="*/ 146050 h 2273300"/>
              <a:gd name="connsiteX3" fmla="*/ 15875 w 9012238"/>
              <a:gd name="connsiteY3" fmla="*/ 546100 h 2273300"/>
              <a:gd name="connsiteX4" fmla="*/ 73025 w 9012238"/>
              <a:gd name="connsiteY4" fmla="*/ 1546225 h 2273300"/>
              <a:gd name="connsiteX5" fmla="*/ 206375 w 9012238"/>
              <a:gd name="connsiteY5" fmla="*/ 2155825 h 2273300"/>
              <a:gd name="connsiteX6" fmla="*/ 1139825 w 9012238"/>
              <a:gd name="connsiteY6" fmla="*/ 2251075 h 2273300"/>
              <a:gd name="connsiteX7" fmla="*/ 4130675 w 9012238"/>
              <a:gd name="connsiteY7" fmla="*/ 2174875 h 2273300"/>
              <a:gd name="connsiteX8" fmla="*/ 6978650 w 9012238"/>
              <a:gd name="connsiteY8" fmla="*/ 2155825 h 2273300"/>
              <a:gd name="connsiteX9" fmla="*/ 8721725 w 9012238"/>
              <a:gd name="connsiteY9" fmla="*/ 2079625 h 2273300"/>
              <a:gd name="connsiteX10" fmla="*/ 8721725 w 9012238"/>
              <a:gd name="connsiteY10" fmla="*/ 1317625 h 2273300"/>
              <a:gd name="connsiteX11" fmla="*/ 8731250 w 9012238"/>
              <a:gd name="connsiteY11" fmla="*/ 498475 h 2273300"/>
              <a:gd name="connsiteX12" fmla="*/ 8550275 w 9012238"/>
              <a:gd name="connsiteY12" fmla="*/ 117475 h 2273300"/>
              <a:gd name="connsiteX13" fmla="*/ 7635875 w 9012238"/>
              <a:gd name="connsiteY13" fmla="*/ 107950 h 2273300"/>
              <a:gd name="connsiteX14" fmla="*/ 6264275 w 9012238"/>
              <a:gd name="connsiteY14" fmla="*/ 3175 h 2273300"/>
              <a:gd name="connsiteX15" fmla="*/ 4826000 w 9012238"/>
              <a:gd name="connsiteY15" fmla="*/ 88900 h 2273300"/>
              <a:gd name="connsiteX16" fmla="*/ 2530475 w 9012238"/>
              <a:gd name="connsiteY16" fmla="*/ 117475 h 2273300"/>
              <a:gd name="connsiteX17" fmla="*/ 1558925 w 9012238"/>
              <a:gd name="connsiteY17" fmla="*/ 146050 h 2273300"/>
              <a:gd name="connsiteX18" fmla="*/ 806450 w 9012238"/>
              <a:gd name="connsiteY18" fmla="*/ 155575 h 227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012238" h="2273300">
                <a:moveTo>
                  <a:pt x="806450" y="155575"/>
                </a:moveTo>
                <a:cubicBezTo>
                  <a:pt x="668338" y="155575"/>
                  <a:pt x="836612" y="147637"/>
                  <a:pt x="730250" y="146050"/>
                </a:cubicBezTo>
                <a:cubicBezTo>
                  <a:pt x="623888" y="144463"/>
                  <a:pt x="287337" y="79375"/>
                  <a:pt x="168275" y="146050"/>
                </a:cubicBezTo>
                <a:cubicBezTo>
                  <a:pt x="49213" y="212725"/>
                  <a:pt x="31750" y="312738"/>
                  <a:pt x="15875" y="546100"/>
                </a:cubicBezTo>
                <a:cubicBezTo>
                  <a:pt x="0" y="779462"/>
                  <a:pt x="41275" y="1277937"/>
                  <a:pt x="73025" y="1546225"/>
                </a:cubicBezTo>
                <a:cubicBezTo>
                  <a:pt x="104775" y="1814513"/>
                  <a:pt x="28575" y="2038350"/>
                  <a:pt x="206375" y="2155825"/>
                </a:cubicBezTo>
                <a:cubicBezTo>
                  <a:pt x="384175" y="2273300"/>
                  <a:pt x="485775" y="2247900"/>
                  <a:pt x="1139825" y="2251075"/>
                </a:cubicBezTo>
                <a:cubicBezTo>
                  <a:pt x="1793875" y="2254250"/>
                  <a:pt x="4130675" y="2174875"/>
                  <a:pt x="4130675" y="2174875"/>
                </a:cubicBezTo>
                <a:lnTo>
                  <a:pt x="6978650" y="2155825"/>
                </a:lnTo>
                <a:cubicBezTo>
                  <a:pt x="7743825" y="2139950"/>
                  <a:pt x="8431213" y="2219325"/>
                  <a:pt x="8721725" y="2079625"/>
                </a:cubicBezTo>
                <a:cubicBezTo>
                  <a:pt x="9012238" y="1939925"/>
                  <a:pt x="8720138" y="1581150"/>
                  <a:pt x="8721725" y="1317625"/>
                </a:cubicBezTo>
                <a:cubicBezTo>
                  <a:pt x="8723313" y="1054100"/>
                  <a:pt x="8759825" y="698500"/>
                  <a:pt x="8731250" y="498475"/>
                </a:cubicBezTo>
                <a:cubicBezTo>
                  <a:pt x="8702675" y="298450"/>
                  <a:pt x="8732837" y="182562"/>
                  <a:pt x="8550275" y="117475"/>
                </a:cubicBezTo>
                <a:cubicBezTo>
                  <a:pt x="8367713" y="52388"/>
                  <a:pt x="8016875" y="127000"/>
                  <a:pt x="7635875" y="107950"/>
                </a:cubicBezTo>
                <a:cubicBezTo>
                  <a:pt x="7254875" y="88900"/>
                  <a:pt x="6732587" y="6350"/>
                  <a:pt x="6264275" y="3175"/>
                </a:cubicBezTo>
                <a:cubicBezTo>
                  <a:pt x="5795963" y="0"/>
                  <a:pt x="5448300" y="69850"/>
                  <a:pt x="4826000" y="88900"/>
                </a:cubicBezTo>
                <a:cubicBezTo>
                  <a:pt x="4203700" y="107950"/>
                  <a:pt x="3074988" y="107950"/>
                  <a:pt x="2530475" y="117475"/>
                </a:cubicBezTo>
                <a:cubicBezTo>
                  <a:pt x="1985963" y="127000"/>
                  <a:pt x="1847850" y="141288"/>
                  <a:pt x="1558925" y="146050"/>
                </a:cubicBezTo>
                <a:lnTo>
                  <a:pt x="806450" y="155575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m--hUebjO9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5500"/>
          <a:stretch>
            <a:fillRect/>
          </a:stretch>
        </p:blipFill>
        <p:spPr bwMode="auto">
          <a:xfrm>
            <a:off x="0" y="0"/>
            <a:ext cx="4321175" cy="628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330756" y="15086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5859" y="5013176"/>
            <a:ext cx="1348141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781" y="809328"/>
            <a:ext cx="880443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0"/>
            <a:ext cx="2376264" cy="578141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8064" y="2996952"/>
            <a:ext cx="3816424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3928" y="908720"/>
            <a:ext cx="1224136" cy="59492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692696"/>
            <a:ext cx="360040" cy="61653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292080" y="3501008"/>
            <a:ext cx="100811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220072" y="3789040"/>
            <a:ext cx="16561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092280" y="3429000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92280" y="3645024"/>
            <a:ext cx="15841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092280" y="3789040"/>
            <a:ext cx="15841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9512" y="3212976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9512" y="4581128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9512" y="6237312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79512" y="6021288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79512" y="5085184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63888" y="0"/>
            <a:ext cx="5580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+ к рубрике </a:t>
            </a:r>
            <a:r>
              <a:rPr lang="en-US" dirty="0" smtClean="0">
                <a:solidFill>
                  <a:srgbClr val="FF0000"/>
                </a:solidFill>
              </a:rPr>
              <a:t>Mind (5 </a:t>
            </a:r>
            <a:r>
              <a:rPr lang="ru-RU" dirty="0" smtClean="0">
                <a:solidFill>
                  <a:srgbClr val="FF0000"/>
                </a:solidFill>
              </a:rPr>
              <a:t>хобби и подсказка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еще легко находятся, по аналогии, 11 хобби в тексте,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заканчивающиеся на </a:t>
            </a:r>
            <a:r>
              <a:rPr lang="en-US" dirty="0" smtClean="0">
                <a:solidFill>
                  <a:srgbClr val="FF0000"/>
                </a:solidFill>
              </a:rPr>
              <a:t>–</a:t>
            </a:r>
            <a:r>
              <a:rPr lang="en-US" dirty="0" err="1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221088"/>
            <a:ext cx="1368152" cy="1908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277" y="1"/>
            <a:ext cx="5002213" cy="6877050"/>
          </a:xfrm>
          <a:ln>
            <a:solidFill>
              <a:srgbClr val="7030A0"/>
            </a:solidFill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2990" y="4292600"/>
            <a:ext cx="2376487" cy="115252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4695825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362" y="4005063"/>
            <a:ext cx="4443637" cy="269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60648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4950" y="744538"/>
            <a:ext cx="8729663" cy="5997575"/>
          </a:xfrm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0"/>
            <a:ext cx="1277938" cy="1789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4125" r="51929"/>
          <a:stretch>
            <a:fillRect/>
          </a:stretch>
        </p:blipFill>
        <p:spPr>
          <a:xfrm>
            <a:off x="4130567" y="-11171"/>
            <a:ext cx="5013434" cy="6869171"/>
          </a:xfrm>
          <a:prstGeom prst="rect">
            <a:avLst/>
          </a:prstGeom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005" y="168165"/>
            <a:ext cx="1912249" cy="2683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51849" t="22810"/>
          <a:stretch>
            <a:fillRect/>
          </a:stretch>
        </p:blipFill>
        <p:spPr>
          <a:xfrm>
            <a:off x="199697" y="2753710"/>
            <a:ext cx="3726528" cy="4104290"/>
          </a:xfrm>
          <a:prstGeom prst="rect">
            <a:avLst/>
          </a:prstGeom>
        </p:spPr>
      </p:pic>
      <p:sp>
        <p:nvSpPr>
          <p:cNvPr id="5" name="Полилиния 4"/>
          <p:cNvSpPr/>
          <p:nvPr/>
        </p:nvSpPr>
        <p:spPr>
          <a:xfrm>
            <a:off x="4254938" y="31531"/>
            <a:ext cx="4868041" cy="306552"/>
          </a:xfrm>
          <a:custGeom>
            <a:avLst/>
            <a:gdLst>
              <a:gd name="connsiteX0" fmla="*/ 464207 w 4868041"/>
              <a:gd name="connsiteY0" fmla="*/ 31531 h 306552"/>
              <a:gd name="connsiteX1" fmla="*/ 22772 w 4868041"/>
              <a:gd name="connsiteY1" fmla="*/ 199697 h 306552"/>
              <a:gd name="connsiteX2" fmla="*/ 600841 w 4868041"/>
              <a:gd name="connsiteY2" fmla="*/ 294290 h 306552"/>
              <a:gd name="connsiteX3" fmla="*/ 1799021 w 4868041"/>
              <a:gd name="connsiteY3" fmla="*/ 273269 h 306552"/>
              <a:gd name="connsiteX4" fmla="*/ 2881586 w 4868041"/>
              <a:gd name="connsiteY4" fmla="*/ 304800 h 306552"/>
              <a:gd name="connsiteX5" fmla="*/ 4321503 w 4868041"/>
              <a:gd name="connsiteY5" fmla="*/ 294290 h 306552"/>
              <a:gd name="connsiteX6" fmla="*/ 4826000 w 4868041"/>
              <a:gd name="connsiteY6" fmla="*/ 199697 h 306552"/>
              <a:gd name="connsiteX7" fmla="*/ 4573752 w 4868041"/>
              <a:gd name="connsiteY7" fmla="*/ 42041 h 306552"/>
              <a:gd name="connsiteX8" fmla="*/ 3249448 w 4868041"/>
              <a:gd name="connsiteY8" fmla="*/ 42041 h 306552"/>
              <a:gd name="connsiteX9" fmla="*/ 1105338 w 4868041"/>
              <a:gd name="connsiteY9" fmla="*/ 0 h 306552"/>
              <a:gd name="connsiteX10" fmla="*/ 390634 w 4868041"/>
              <a:gd name="connsiteY10" fmla="*/ 63062 h 306552"/>
              <a:gd name="connsiteX11" fmla="*/ 380124 w 4868041"/>
              <a:gd name="connsiteY11" fmla="*/ 52552 h 30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8041" h="306552">
                <a:moveTo>
                  <a:pt x="464207" y="31531"/>
                </a:moveTo>
                <a:cubicBezTo>
                  <a:pt x="232103" y="93717"/>
                  <a:pt x="0" y="155904"/>
                  <a:pt x="22772" y="199697"/>
                </a:cubicBezTo>
                <a:cubicBezTo>
                  <a:pt x="45544" y="243490"/>
                  <a:pt x="304800" y="282028"/>
                  <a:pt x="600841" y="294290"/>
                </a:cubicBezTo>
                <a:cubicBezTo>
                  <a:pt x="896882" y="306552"/>
                  <a:pt x="1418897" y="271517"/>
                  <a:pt x="1799021" y="273269"/>
                </a:cubicBezTo>
                <a:cubicBezTo>
                  <a:pt x="2179145" y="275021"/>
                  <a:pt x="2881586" y="304800"/>
                  <a:pt x="2881586" y="304800"/>
                </a:cubicBezTo>
                <a:lnTo>
                  <a:pt x="4321503" y="294290"/>
                </a:lnTo>
                <a:cubicBezTo>
                  <a:pt x="4645572" y="276773"/>
                  <a:pt x="4783959" y="241738"/>
                  <a:pt x="4826000" y="199697"/>
                </a:cubicBezTo>
                <a:cubicBezTo>
                  <a:pt x="4868041" y="157656"/>
                  <a:pt x="4836511" y="68317"/>
                  <a:pt x="4573752" y="42041"/>
                </a:cubicBezTo>
                <a:cubicBezTo>
                  <a:pt x="4310993" y="15765"/>
                  <a:pt x="3249448" y="42041"/>
                  <a:pt x="3249448" y="42041"/>
                </a:cubicBezTo>
                <a:lnTo>
                  <a:pt x="1105338" y="0"/>
                </a:lnTo>
                <a:cubicBezTo>
                  <a:pt x="628869" y="3503"/>
                  <a:pt x="511503" y="54303"/>
                  <a:pt x="390634" y="63062"/>
                </a:cubicBezTo>
                <a:cubicBezTo>
                  <a:pt x="269765" y="71821"/>
                  <a:pt x="324944" y="62186"/>
                  <a:pt x="380124" y="52552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605632">
            <a:off x="2480440" y="482073"/>
            <a:ext cx="2349601" cy="1019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9" name="Picture 1" descr="C:\Documents and Settings\bae\Рабочий стол\для веб алёна М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898747" cy="5832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1412776"/>
            <a:ext cx="230425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3933056"/>
            <a:ext cx="5760640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87624" y="13407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4005064"/>
            <a:ext cx="37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898" name="Picture 2" descr="C:\Documents and Settings\bae\Рабочий стол\для веб алёна МП2.jpg"/>
          <p:cNvPicPr>
            <a:picLocks noChangeAspect="1" noChangeArrowheads="1"/>
          </p:cNvPicPr>
          <p:nvPr/>
        </p:nvPicPr>
        <p:blipFill>
          <a:blip r:embed="rId2" cstate="print"/>
          <a:srcRect l="3768"/>
          <a:stretch>
            <a:fillRect/>
          </a:stretch>
        </p:blipFill>
        <p:spPr bwMode="auto">
          <a:xfrm>
            <a:off x="0" y="188640"/>
            <a:ext cx="4584160" cy="6669360"/>
          </a:xfrm>
          <a:prstGeom prst="rect">
            <a:avLst/>
          </a:prstGeom>
          <a:noFill/>
        </p:spPr>
      </p:pic>
      <p:pic>
        <p:nvPicPr>
          <p:cNvPr id="80899" name="Picture 3" descr="C:\Documents and Settings\bae\Рабочий стол\для веб алёна М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592" y="476672"/>
            <a:ext cx="4533408" cy="61926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8144" y="2348880"/>
            <a:ext cx="2535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ru-RU" sz="105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2348880"/>
            <a:ext cx="1440160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2636912"/>
            <a:ext cx="144016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764704"/>
            <a:ext cx="172819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869160"/>
            <a:ext cx="3816424" cy="10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3573016"/>
            <a:ext cx="158417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4221088"/>
            <a:ext cx="381642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2636912"/>
            <a:ext cx="158417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548680"/>
            <a:ext cx="151216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1772816"/>
            <a:ext cx="345638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3284984"/>
            <a:ext cx="172819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1916832"/>
            <a:ext cx="2160240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79512" y="53012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692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35010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404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25649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1520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512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17008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228184" y="2636912"/>
            <a:ext cx="1008112" cy="720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6156176" y="2492896"/>
            <a:ext cx="1080120" cy="43204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4860032" y="4005064"/>
            <a:ext cx="3312368" cy="360040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80526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Смысловое </a:t>
            </a:r>
            <a:r>
              <a:rPr lang="ru-RU" dirty="0" smtClean="0"/>
              <a:t>чтение — осмысленное извлечение и преобразование информации, содержащейся в тексте.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Смысловое чтение не может существовать без познавательной деятельности. Ведь для того, чтобы чтение было смысловым,  учащимся необходимо точно и полно понимать содержание текста, составлять свою систему образов, осмысливать информацию, т.е. осуществлять познавательную деятельность</a:t>
            </a:r>
            <a:r>
              <a:rPr lang="ru-RU" dirty="0" smtClean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Развивающие пособия позволяют формировать смыслово</a:t>
            </a:r>
            <a:r>
              <a:rPr lang="ru-RU" dirty="0" smtClean="0"/>
              <a:t>е чтение за счет разнообразных заданий на работу с текстами.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424936" cy="475252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Смысловое чтение </a:t>
            </a:r>
            <a:r>
              <a:rPr lang="ru-RU" dirty="0"/>
              <a:t>— </a:t>
            </a:r>
            <a:r>
              <a:rPr lang="ru-RU" dirty="0" smtClean="0"/>
              <a:t>осмысленное извлечение и преобразование </a:t>
            </a:r>
            <a:r>
              <a:rPr lang="ru-RU" dirty="0"/>
              <a:t>информации, содержащейся в тексте.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УУД </a:t>
            </a:r>
            <a:r>
              <a:rPr lang="ru-RU" dirty="0"/>
              <a:t>в процессе смыслового чтения направлены на выполнение </a:t>
            </a:r>
            <a:r>
              <a:rPr lang="ru-RU" dirty="0" smtClean="0"/>
              <a:t>соответствующего </a:t>
            </a:r>
            <a:r>
              <a:rPr lang="ru-RU" dirty="0"/>
              <a:t>учебного задания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    (Р.П. Мильруд Универсальные учебные действия как сверхзадача обучения // Научный диалог. 2016. №1 (49) С.272-284 )</a:t>
            </a:r>
            <a:endParaRPr lang="ru-RU" sz="20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ИНТЕРНЕТ-МАГАЗИН</a:t>
            </a: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https://www.englishteachers.ru/shop</a:t>
            </a: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Рисунок 3" descr="26_07_18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43498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864096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https://www.englishteachers.ru/education#seminar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6" name="Содержимое 5" descr="seminar_2018_11_3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9144000" cy="4572000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188640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ОЧНЫЙ КУРС ПОВЫШЕНИЯ КВАЛИФИКАЦИИ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Приглашаем </a:t>
            </a:r>
            <a:br>
              <a:rPr lang="ru-RU" b="1" dirty="0" smtClean="0"/>
            </a:br>
            <a:r>
              <a:rPr lang="ru-RU" b="1" dirty="0" smtClean="0"/>
              <a:t>на дистанционные курсы!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ru-RU" dirty="0" smtClean="0"/>
              <a:t>Курсы повышения квалификации с выдачей удостоверения установленного образца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2466" name="Picture 2" descr="Картинки по запросу сертификат о повышении квалифик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8880"/>
            <a:ext cx="6259536" cy="4394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0"/>
            <a:ext cx="7488832" cy="62646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>
              <a:buNone/>
            </a:pPr>
            <a:r>
              <a:rPr lang="en-US" altLang="ru-RU" dirty="0" smtClean="0">
                <a:hlinkClick r:id="rId3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>
              <a:buNone/>
            </a:pPr>
            <a:r>
              <a:rPr lang="en-US" altLang="ru-RU" dirty="0" smtClean="0">
                <a:hlinkClick r:id="rId4"/>
              </a:rPr>
              <a:t>https://www.facebook.com/titulpublishers</a:t>
            </a:r>
            <a:endParaRPr lang="ru-RU" altLang="ru-RU" dirty="0" smtClean="0"/>
          </a:p>
          <a:p>
            <a:pPr marL="0" indent="0">
              <a:buNone/>
            </a:pP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539552" y="2852936"/>
            <a:ext cx="457747" cy="1647183"/>
            <a:chOff x="539552" y="2852936"/>
            <a:chExt cx="457747" cy="1647183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9552" y="4005064"/>
              <a:ext cx="457747" cy="495055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9552" y="2852936"/>
              <a:ext cx="455711" cy="495055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7" cstate="print"/>
            <a:srcRect l="21396" r="21548"/>
            <a:stretch>
              <a:fillRect/>
            </a:stretch>
          </p:blipFill>
          <p:spPr bwMode="auto">
            <a:xfrm>
              <a:off x="539552" y="3429000"/>
              <a:ext cx="455711" cy="491134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/>
              <a:t>Смысловое чтение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35280" cy="5256584"/>
          </a:xfrm>
        </p:spPr>
        <p:txBody>
          <a:bodyPr>
            <a:normAutofit fontScale="77500" lnSpcReduction="20000"/>
          </a:bodyPr>
          <a:lstStyle/>
          <a:p>
            <a:r>
              <a:rPr lang="ru-RU" sz="3800" u="sng" dirty="0"/>
              <a:t>Смысловое чтение</a:t>
            </a:r>
            <a:r>
              <a:rPr lang="ru-RU" sz="3800" dirty="0"/>
              <a:t>, направленное на постижение читателем </a:t>
            </a:r>
            <a:r>
              <a:rPr lang="ru-RU" sz="3800" dirty="0" smtClean="0"/>
              <a:t>ценностно-смыслового </a:t>
            </a:r>
            <a:r>
              <a:rPr lang="ru-RU" sz="3800" dirty="0"/>
              <a:t>содержания текста, заданного целью </a:t>
            </a:r>
            <a:r>
              <a:rPr lang="ru-RU" sz="3800" dirty="0" smtClean="0"/>
              <a:t>чтения, </a:t>
            </a:r>
            <a:r>
              <a:rPr lang="ru-RU" sz="3800" u="sng" dirty="0"/>
              <a:t>превращает школьника </a:t>
            </a:r>
            <a:r>
              <a:rPr lang="ru-RU" sz="3800" u="sng" dirty="0" smtClean="0"/>
              <a:t>в субъекта </a:t>
            </a:r>
            <a:r>
              <a:rPr lang="ru-RU" sz="3800" u="sng" dirty="0"/>
              <a:t>учебной деятельности, повышая его активность и самостоятельность </a:t>
            </a:r>
            <a:r>
              <a:rPr lang="ru-RU" sz="3800" u="sng" dirty="0" smtClean="0"/>
              <a:t>на любой </a:t>
            </a:r>
            <a:r>
              <a:rPr lang="ru-RU" sz="3800" u="sng" dirty="0"/>
              <a:t>ступени </a:t>
            </a:r>
            <a:r>
              <a:rPr lang="ru-RU" sz="3800" u="sng" dirty="0" smtClean="0"/>
              <a:t>образования</a:t>
            </a:r>
            <a:r>
              <a:rPr lang="ru-RU" sz="3800" dirty="0" smtClean="0"/>
              <a:t>. </a:t>
            </a:r>
          </a:p>
          <a:p>
            <a:r>
              <a:rPr lang="ru-RU" sz="3800" dirty="0" smtClean="0"/>
              <a:t>Цель</a:t>
            </a:r>
            <a:r>
              <a:rPr lang="ru-RU" sz="3800" dirty="0"/>
              <a:t>, которую ставит перед собой читатель</a:t>
            </a:r>
            <a:r>
              <a:rPr lang="ru-RU" sz="3800" dirty="0" smtClean="0"/>
              <a:t>, обусловливает </a:t>
            </a:r>
            <a:r>
              <a:rPr lang="ru-RU" sz="3800" dirty="0"/>
              <a:t>как </a:t>
            </a:r>
            <a:r>
              <a:rPr lang="ru-RU" sz="3800" u="sng" dirty="0"/>
              <a:t>способ чтения </a:t>
            </a:r>
            <a:r>
              <a:rPr lang="ru-RU" sz="3800" dirty="0"/>
              <a:t>(вслух или про себя), так и </a:t>
            </a:r>
            <a:r>
              <a:rPr lang="ru-RU" sz="3800" u="sng" dirty="0"/>
              <a:t>вид </a:t>
            </a:r>
            <a:r>
              <a:rPr lang="ru-RU" sz="3800" u="sng" dirty="0" smtClean="0"/>
              <a:t>чтения </a:t>
            </a:r>
            <a:r>
              <a:rPr lang="ru-RU" sz="3800" dirty="0" smtClean="0"/>
              <a:t>(с полным пониманием, с извлечением необходимой информации, с пониманием основной идеи прочитанного).</a:t>
            </a:r>
          </a:p>
          <a:p>
            <a:endParaRPr lang="ru-RU" dirty="0"/>
          </a:p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6cool.org.ru/files/u1/SbornikCmsclovoeChtenie.pdf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02107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чтения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/>
              <a:t>ознакомительное </a:t>
            </a:r>
            <a:r>
              <a:rPr lang="ru-RU" u="sng" dirty="0"/>
              <a:t>чтение</a:t>
            </a:r>
            <a:r>
              <a:rPr lang="ru-RU" dirty="0"/>
              <a:t>, направленное на извлечение основной информации или выделение основного содержания текста; </a:t>
            </a:r>
            <a:endParaRPr lang="ru-RU" dirty="0" smtClean="0"/>
          </a:p>
          <a:p>
            <a:r>
              <a:rPr lang="ru-RU" u="sng" dirty="0" smtClean="0"/>
              <a:t>изучающее </a:t>
            </a:r>
            <a:r>
              <a:rPr lang="ru-RU" u="sng" dirty="0"/>
              <a:t>чтение</a:t>
            </a:r>
            <a:r>
              <a:rPr lang="ru-RU" dirty="0"/>
              <a:t>, имеющее целью </a:t>
            </a:r>
            <a:r>
              <a:rPr lang="ru-RU" dirty="0" smtClean="0"/>
              <a:t>извлечение полной </a:t>
            </a:r>
            <a:r>
              <a:rPr lang="ru-RU" dirty="0"/>
              <a:t>и точной информации с последующей интерпретацией содержания текста; </a:t>
            </a:r>
            <a:endParaRPr lang="ru-RU" dirty="0" smtClean="0"/>
          </a:p>
          <a:p>
            <a:r>
              <a:rPr lang="ru-RU" u="sng" dirty="0" smtClean="0"/>
              <a:t>поисковое/просмотровое</a:t>
            </a:r>
            <a:r>
              <a:rPr lang="ru-RU" dirty="0" smtClean="0"/>
              <a:t> </a:t>
            </a:r>
            <a:r>
              <a:rPr lang="ru-RU" dirty="0"/>
              <a:t>чтение, направленное на нахождение конкретной информации, конкретного факта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210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Смысловое чтение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концепции универсальных учебных действий (</a:t>
            </a:r>
            <a:r>
              <a:rPr lang="ru-RU" dirty="0" err="1"/>
              <a:t>Асмолов</a:t>
            </a:r>
            <a:r>
              <a:rPr lang="ru-RU" dirty="0"/>
              <a:t> А.Г., </a:t>
            </a:r>
            <a:r>
              <a:rPr lang="ru-RU" dirty="0" err="1"/>
              <a:t>Бурменская</a:t>
            </a:r>
            <a:r>
              <a:rPr lang="ru-RU" dirty="0"/>
              <a:t> Г.В., Володарская И.А. и др.) выделены действия смыслового чтения, связанные с:</a:t>
            </a:r>
          </a:p>
          <a:p>
            <a:r>
              <a:rPr lang="ru-RU" u="sng" dirty="0"/>
              <a:t>осмыслением цели и выбором вида чтения </a:t>
            </a:r>
            <a:r>
              <a:rPr lang="ru-RU" dirty="0"/>
              <a:t>в зависимости от коммуникативной задачи;</a:t>
            </a:r>
          </a:p>
          <a:p>
            <a:r>
              <a:rPr lang="ru-RU" dirty="0"/>
              <a:t>определением </a:t>
            </a:r>
            <a:r>
              <a:rPr lang="ru-RU" u="sng" dirty="0"/>
              <a:t>основной и второстепенной </a:t>
            </a:r>
            <a:r>
              <a:rPr lang="ru-RU" dirty="0"/>
              <a:t>информации;</a:t>
            </a:r>
          </a:p>
          <a:p>
            <a:r>
              <a:rPr lang="ru-RU" u="sng" dirty="0"/>
              <a:t>формулированием проблемы и главной идеи </a:t>
            </a:r>
            <a:r>
              <a:rPr lang="ru-RU" dirty="0"/>
              <a:t>текста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3373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1252</Words>
  <Application>Microsoft Office PowerPoint</Application>
  <PresentationFormat>Экран (4:3)</PresentationFormat>
  <Paragraphs>206</Paragraphs>
  <Slides>63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4" baseType="lpstr">
      <vt:lpstr>Тема Office</vt:lpstr>
      <vt:lpstr>РАЗВИВАЮЩИЕ ПОСОБИЯ  КАК СРЕДСТВО ФОРМИРОВАНИЯ НАВЫКОВ СМЫСЛОВОГО ЧТЕНИЯ  НА УРОКАХ АНГЛИЙСКОГО ЯЗЫКА</vt:lpstr>
      <vt:lpstr>Начальная школа Примерная программа</vt:lpstr>
      <vt:lpstr>Основная школа Примерная программа</vt:lpstr>
      <vt:lpstr>Слайд 4</vt:lpstr>
      <vt:lpstr>Метапредметные результаты изучения иностранного языка в основной школе:</vt:lpstr>
      <vt:lpstr>Слайд 6</vt:lpstr>
      <vt:lpstr>Смысловое чтение</vt:lpstr>
      <vt:lpstr>Виды чтения</vt:lpstr>
      <vt:lpstr>Смысловое чтение</vt:lpstr>
      <vt:lpstr>Слайд 10</vt:lpstr>
      <vt:lpstr>Слайд 11</vt:lpstr>
      <vt:lpstr>Слайд 12</vt:lpstr>
      <vt:lpstr>Особенности книг для чтения серии «Read up!» </vt:lpstr>
      <vt:lpstr>Разнообразие жанров</vt:lpstr>
      <vt:lpstr>Смысловое чтение</vt:lpstr>
      <vt:lpstr>Cмысловое чтение</vt:lpstr>
      <vt:lpstr>Слайд 17</vt:lpstr>
      <vt:lpstr>Слайд 18</vt:lpstr>
      <vt:lpstr>Смысловое чтение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«Развивающие задания,  стихи и песни» - это</vt:lpstr>
      <vt:lpstr>Слайд 43</vt:lpstr>
      <vt:lpstr>Стихи и песни</vt:lpstr>
      <vt:lpstr>Анализ, синтез</vt:lpstr>
      <vt:lpstr>Слайд 46</vt:lpstr>
      <vt:lpstr>Серия пособий “Метапредметный портфель”  (А.Е. Казеичева)</vt:lpstr>
      <vt:lpstr>Метапредметный портфель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Выводы</vt:lpstr>
      <vt:lpstr>ИНТЕРНЕТ-МАГАЗИН https://www.englishteachers.ru/shop  </vt:lpstr>
      <vt:lpstr>https://www.englishteachers.ru/education#seminar </vt:lpstr>
      <vt:lpstr>Приглашаем  на дистанционные курсы!</vt:lpstr>
      <vt:lpstr>Слайд 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смыслового чтения как метапредметного умения с помощью серии книг для чтения "Read Up!" / "Почитай!"  для 2-11 классов</dc:title>
  <dc:creator>Алена Казеичева</dc:creator>
  <cp:lastModifiedBy>bae</cp:lastModifiedBy>
  <cp:revision>113</cp:revision>
  <dcterms:modified xsi:type="dcterms:W3CDTF">2018-11-21T12:17:05Z</dcterms:modified>
</cp:coreProperties>
</file>