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391" r:id="rId7"/>
    <p:sldId id="292" r:id="rId8"/>
    <p:sldId id="393" r:id="rId9"/>
    <p:sldId id="394" r:id="rId10"/>
    <p:sldId id="395" r:id="rId11"/>
    <p:sldId id="396" r:id="rId12"/>
    <p:sldId id="407" r:id="rId13"/>
    <p:sldId id="417" r:id="rId14"/>
    <p:sldId id="406" r:id="rId15"/>
    <p:sldId id="404" r:id="rId16"/>
    <p:sldId id="398" r:id="rId17"/>
    <p:sldId id="399" r:id="rId18"/>
    <p:sldId id="400" r:id="rId19"/>
    <p:sldId id="405" r:id="rId20"/>
    <p:sldId id="401" r:id="rId21"/>
    <p:sldId id="397" r:id="rId22"/>
    <p:sldId id="402" r:id="rId23"/>
    <p:sldId id="403" r:id="rId24"/>
    <p:sldId id="408" r:id="rId25"/>
    <p:sldId id="409" r:id="rId26"/>
    <p:sldId id="410" r:id="rId27"/>
    <p:sldId id="411" r:id="rId28"/>
    <p:sldId id="412" r:id="rId29"/>
    <p:sldId id="413" r:id="rId30"/>
    <p:sldId id="414" r:id="rId31"/>
    <p:sldId id="415" r:id="rId32"/>
    <p:sldId id="416" r:id="rId33"/>
    <p:sldId id="392" r:id="rId34"/>
    <p:sldId id="364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6636" autoAdjust="0"/>
  </p:normalViewPr>
  <p:slideViewPr>
    <p:cSldViewPr>
      <p:cViewPr>
        <p:scale>
          <a:sx n="100" d="100"/>
          <a:sy n="100" d="100"/>
        </p:scale>
        <p:origin x="-1788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E306737-A8A7-40A7-A48E-2E4F155DD68E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6E1077-9627-4C04-9F48-5B9F7DEC2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23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B9EBAB-D760-45ED-85B2-21B6A9D488AB}" type="slidenum">
              <a:rPr lang="ru-RU" altLang="ru-RU" smtClean="0">
                <a:cs typeface="Arial" charset="0"/>
              </a:rPr>
              <a:pPr/>
              <a:t>34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17C0C-4F70-4DC8-954A-D76997899096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6B98-8928-44C3-A59E-9B3B2B6D4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944B4-569E-42BC-BD19-9E8AAF566741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7F60F-3AC9-4EF9-91A9-EBF3C1481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CF99A-B9CD-4A60-BA67-5FF0AA167B9A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F0283-DF7E-4F0D-80E3-7A61A822D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53FC1-B124-466B-B259-97BD5F935ED1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981D2-5540-41DC-9D1D-85C6281E9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0B701-7DAF-4AD5-970D-016AE8C7A284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24854-A2D7-495B-9DAF-98C7509A3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534F-2A44-4EA7-8971-988A5E713A09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50839-A67D-491F-8AEF-78AF1BA21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C181E-4FB1-4B94-B740-2C31722DC3DC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3443-782B-4714-BE04-FCB767F00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12A11-08DE-48AE-B70E-3B6C4C32E91D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8A70-F62D-4354-B1ED-1E5403005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2B9CA-2B3A-42E0-ADCD-7287D2A8A586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6F6B3-05AF-4BC8-9455-5A571E751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1ADBC-7D6B-4681-A8D7-9A8E7D03CD22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A3DAC-641A-46F1-9B80-3FFBE16B4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DAB95-DCDE-4627-A8B7-C8E0E6FEF5DE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52123-C11A-4B2F-BB81-B3CF92E53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CA3812-A267-4061-986F-7DE8C5CA1052}" type="datetimeFigureOut">
              <a:rPr lang="ru-RU"/>
              <a:pPr>
                <a:defRPr/>
              </a:pPr>
              <a:t>09.07.2018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E9B1A-C3A7-48F4-9B09-5877CFD24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797152"/>
            <a:ext cx="6459537" cy="1752600"/>
          </a:xfrm>
        </p:spPr>
        <p:txBody>
          <a:bodyPr rtlCol="0">
            <a:noAutofit/>
          </a:bodyPr>
          <a:lstStyle/>
          <a:p>
            <a:pPr algn="r" eaLnBrk="1" hangingPunct="1"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Буров Илья Михайлович</a:t>
            </a:r>
          </a:p>
          <a:p>
            <a:pPr algn="r" eaLnBrk="1" hangingPunct="1"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методист издательства «Титул», </a:t>
            </a:r>
          </a:p>
          <a:p>
            <a:pPr algn="r" eaLnBrk="1" hangingPunct="1"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 жюри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части окружного этапа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Всероссийской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школьников 2014 года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68760"/>
            <a:ext cx="8316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Обучение </a:t>
            </a:r>
            <a:r>
              <a:rPr lang="ru-RU" sz="2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полилогическому</a:t>
            </a: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 общению на старшей ступени обучения как эффективный способ развития коммуникативных навыков </a:t>
            </a:r>
          </a:p>
        </p:txBody>
      </p:sp>
      <p:pic>
        <p:nvPicPr>
          <p:cNvPr id="14" name="Рисунок 1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059832" y="2636912"/>
            <a:ext cx="2756792" cy="167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90488" y="1052513"/>
            <a:ext cx="8135937" cy="51133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Критерии оценивания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1269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908050"/>
          <a:ext cx="7920880" cy="5564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710"/>
                <a:gridCol w="6322170"/>
              </a:tblGrid>
              <a:tr h="77899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оценка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критерии</a:t>
                      </a:r>
                      <a:endParaRPr lang="ru-RU" sz="2800" dirty="0"/>
                    </a:p>
                  </a:txBody>
                  <a:tcPr/>
                </a:tc>
              </a:tr>
              <a:tr h="426156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3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baseline="0" dirty="0" smtClean="0"/>
                        <a:t>Учащийся демонстрирует общее понимание обращенных к нему вопросов и желание участвовать в разговоре. Способность выхода из затруднений, возникающих в процессе общения выражена недостаточно. Он может определить необходимость в той или иной информации и выразить свое мнение, используя простейшие языковые формы. Он часто нуждается в повторении и объяснении вопросов, возникающих входе общения. Его ответы не отличаются разнообразием используемых единиц языка и структурно однообразны. В процессе общения учащийся часто делает неоправданные паузы. Не логичен, говорит выученным текстом.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90488" y="1052513"/>
            <a:ext cx="8135937" cy="51133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Критерии оценивания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908050"/>
          <a:ext cx="792088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710"/>
                <a:gridCol w="6322170"/>
              </a:tblGrid>
              <a:tr h="77899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оценка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критерии</a:t>
                      </a:r>
                      <a:endParaRPr lang="ru-RU" sz="2800" dirty="0"/>
                    </a:p>
                  </a:txBody>
                  <a:tcPr/>
                </a:tc>
              </a:tr>
              <a:tr h="426156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Учащийся</a:t>
                      </a:r>
                      <a:r>
                        <a:rPr lang="ru-RU" sz="2200" baseline="0" dirty="0" smtClean="0"/>
                        <a:t>  испытывает трудности в понимании обращенной к нему речи и участии в общении. Он часто просит повторить вопрос  и говорить медленнее. Его ответы состоят из коротких фраз с использованием ограниченного набора речевых единиц и моделей языка. Не умеет адекватно реагировать на речь участников общения. Высказывание может содержать лексико-грамматические ошибки, затрудняющие понимание высказывания и даже делающего его невозможным.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Предтекстовые</a:t>
            </a:r>
            <a:r>
              <a:rPr lang="ru-RU" dirty="0" smtClean="0"/>
              <a:t> задания</a:t>
            </a:r>
          </a:p>
        </p:txBody>
      </p:sp>
      <p:pic>
        <p:nvPicPr>
          <p:cNvPr id="368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1412776"/>
            <a:ext cx="8229600" cy="4306887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s://ozon-st.cdn.ngenix.net/multimedia/1014158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388106" cy="1916832"/>
          </a:xfrm>
          <a:prstGeom prst="rect">
            <a:avLst/>
          </a:prstGeom>
          <a:noFill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988840"/>
            <a:ext cx="8280920" cy="441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9700" name="Picture 6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0656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43608" b="66426"/>
          <a:stretch>
            <a:fillRect/>
          </a:stretch>
        </p:blipFill>
        <p:spPr bwMode="auto">
          <a:xfrm>
            <a:off x="2590800" y="209550"/>
            <a:ext cx="57261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29243" r="17711" b="33698"/>
          <a:stretch>
            <a:fillRect/>
          </a:stretch>
        </p:blipFill>
        <p:spPr bwMode="auto">
          <a:xfrm>
            <a:off x="0" y="2781300"/>
            <a:ext cx="88280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1777"/>
          <a:stretch>
            <a:fillRect/>
          </a:stretch>
        </p:blipFill>
        <p:spPr bwMode="auto">
          <a:xfrm>
            <a:off x="107504" y="116632"/>
            <a:ext cx="4210817" cy="5760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2502" r="16591" b="34994"/>
          <a:stretch>
            <a:fillRect/>
          </a:stretch>
        </p:blipFill>
        <p:spPr bwMode="auto">
          <a:xfrm>
            <a:off x="1" y="1124744"/>
            <a:ext cx="7538094" cy="516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0511" y="0"/>
            <a:ext cx="1503489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45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Дискуссии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Правила ведения дискуссии</a:t>
            </a:r>
          </a:p>
          <a:p>
            <a:pPr algn="ctr">
              <a:buNone/>
            </a:pPr>
            <a:endParaRPr lang="en-US" dirty="0" smtClean="0"/>
          </a:p>
          <a:p>
            <a:r>
              <a:rPr lang="ru-RU" b="1" dirty="0" smtClean="0"/>
              <a:t>Дискуссия</a:t>
            </a:r>
            <a:r>
              <a:rPr lang="ru-RU" dirty="0" smtClean="0"/>
              <a:t> – это деловой обмен мнениями, требующий </a:t>
            </a:r>
            <a:r>
              <a:rPr lang="ru-RU" i="1" dirty="0" smtClean="0"/>
              <a:t>объективного подхода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Каждое высказывание должно быть </a:t>
            </a:r>
            <a:r>
              <a:rPr lang="ru-RU" i="1" dirty="0" smtClean="0"/>
              <a:t>подкреплено фактами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 обсуждении </a:t>
            </a:r>
            <a:r>
              <a:rPr lang="ru-RU" i="1" dirty="0" smtClean="0"/>
              <a:t>следует предоставить </a:t>
            </a:r>
            <a:r>
              <a:rPr lang="ru-RU" dirty="0" smtClean="0"/>
              <a:t>каждому участнику </a:t>
            </a:r>
            <a:r>
              <a:rPr lang="ru-RU" i="1" dirty="0" smtClean="0"/>
              <a:t>возможность высказаться</a:t>
            </a:r>
            <a:r>
              <a:rPr lang="ru-RU" dirty="0" smtClean="0"/>
              <a:t>;</a:t>
            </a:r>
          </a:p>
          <a:p>
            <a:r>
              <a:rPr lang="ru-RU" i="1" dirty="0" smtClean="0"/>
              <a:t>Каждое высказывание</a:t>
            </a:r>
            <a:r>
              <a:rPr lang="ru-RU" dirty="0" smtClean="0"/>
              <a:t>, позиция должны быть </a:t>
            </a:r>
            <a:r>
              <a:rPr lang="ru-RU" i="1" dirty="0" smtClean="0"/>
              <a:t>внимательно рассмотрены</a:t>
            </a:r>
            <a:r>
              <a:rPr lang="ru-RU" dirty="0" smtClean="0"/>
              <a:t> всеми участниками дискуссии.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Дискуссия</a:t>
            </a:r>
            <a:endParaRPr lang="ru-RU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546" t="32880" r="10543" b="45274"/>
          <a:stretch>
            <a:fillRect/>
          </a:stretch>
        </p:blipFill>
        <p:spPr bwMode="auto">
          <a:xfrm>
            <a:off x="611560" y="1772816"/>
            <a:ext cx="77562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Дискуссии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endParaRPr lang="ru-RU" sz="2400" dirty="0"/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8281988" cy="463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Дискуссия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765175"/>
            <a:ext cx="5738813" cy="609282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6988" y="2997200"/>
            <a:ext cx="9144001" cy="3408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5888"/>
            <a:ext cx="1827213" cy="259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143875" cy="4680520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5400" dirty="0" err="1" smtClean="0"/>
              <a:t>Полилог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3200" dirty="0" smtClean="0"/>
              <a:t>(от </a:t>
            </a:r>
            <a:r>
              <a:rPr lang="ru-RU" altLang="ru-RU" sz="3200" u="sng" dirty="0" smtClean="0"/>
              <a:t>греч.</a:t>
            </a:r>
            <a:r>
              <a:rPr lang="ru-RU" altLang="ru-RU" sz="3200" dirty="0" smtClean="0"/>
              <a:t> </a:t>
            </a:r>
            <a:r>
              <a:rPr lang="ru-RU" altLang="ru-RU" sz="3200" dirty="0" err="1" smtClean="0"/>
              <a:t>polys</a:t>
            </a:r>
            <a:r>
              <a:rPr lang="ru-RU" altLang="ru-RU" sz="3200" dirty="0" smtClean="0"/>
              <a:t> — многочисленный и </a:t>
            </a:r>
            <a:r>
              <a:rPr lang="ru-RU" altLang="ru-RU" sz="3200" dirty="0" err="1" smtClean="0"/>
              <a:t>logos</a:t>
            </a:r>
            <a:r>
              <a:rPr lang="ru-RU" altLang="ru-RU" sz="3200" dirty="0" smtClean="0"/>
              <a:t> — здесь разговор) — разновидность речи, в которой несколько участников и все они активны в речевом отношении.</a:t>
            </a:r>
            <a:br>
              <a:rPr lang="ru-RU" altLang="ru-RU" sz="3200" dirty="0" smtClean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>
                <a:latin typeface="Candara" pitchFamily="34" charset="0"/>
              </a:rPr>
              <a:t/>
            </a:r>
            <a:br>
              <a:rPr lang="ru-RU" altLang="ru-RU" sz="3200" dirty="0" smtClean="0">
                <a:latin typeface="Candara" pitchFamily="34" charset="0"/>
              </a:rPr>
            </a:br>
            <a:endParaRPr lang="ru-RU" altLang="ru-RU" sz="3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Дискуссии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 smtClean="0"/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https://www.englishteachers.ru/uploadedfiles/waresimgs/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25"/>
            <a:ext cx="11874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1376" r="21376" b="34137"/>
          <a:stretch>
            <a:fillRect/>
          </a:stretch>
        </p:blipFill>
        <p:spPr bwMode="auto">
          <a:xfrm>
            <a:off x="1187450" y="820640"/>
            <a:ext cx="7956550" cy="603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Ролевые игры проблемной направленности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dirty="0" smtClean="0"/>
              <a:t>В отличие от дискуссии, учащиеся </a:t>
            </a:r>
            <a:r>
              <a:rPr lang="ru-RU" sz="4400" b="1" dirty="0" smtClean="0"/>
              <a:t>«проживают» ситуацию</a:t>
            </a:r>
            <a:r>
              <a:rPr lang="ru-RU" sz="4400" dirty="0" smtClean="0"/>
              <a:t>, принимая на себя </a:t>
            </a:r>
            <a:r>
              <a:rPr lang="ru-RU" sz="4400" b="1" dirty="0" smtClean="0"/>
              <a:t>роли </a:t>
            </a:r>
            <a:r>
              <a:rPr lang="ru-RU" sz="4400" dirty="0" smtClean="0"/>
              <a:t>персонажей, попавших в эту ситуацию.</a:t>
            </a:r>
          </a:p>
          <a:p>
            <a:endParaRPr lang="ru-RU" sz="3600" dirty="0" smtClean="0"/>
          </a:p>
          <a:p>
            <a:pPr>
              <a:buNone/>
            </a:pPr>
            <a:r>
              <a:rPr lang="ru-RU" sz="4400" b="1" dirty="0" smtClean="0"/>
              <a:t>В задании должны присутствовать:</a:t>
            </a:r>
          </a:p>
          <a:p>
            <a:endParaRPr lang="ru-RU" sz="3600" dirty="0" smtClean="0"/>
          </a:p>
          <a:p>
            <a:r>
              <a:rPr lang="ru-RU" sz="3600" dirty="0" smtClean="0"/>
              <a:t>Проблемная ситуация;</a:t>
            </a:r>
          </a:p>
          <a:p>
            <a:endParaRPr lang="ru-RU" sz="3600" dirty="0" smtClean="0"/>
          </a:p>
          <a:p>
            <a:r>
              <a:rPr lang="ru-RU" sz="3600" dirty="0" smtClean="0"/>
              <a:t>Наличие и распределение ролей (легенды ролей);</a:t>
            </a:r>
          </a:p>
          <a:p>
            <a:endParaRPr lang="ru-RU" sz="3600" dirty="0" smtClean="0"/>
          </a:p>
          <a:p>
            <a:r>
              <a:rPr lang="ru-RU" sz="3600" dirty="0" smtClean="0"/>
              <a:t>Сюжет ролевой игры;</a:t>
            </a:r>
          </a:p>
          <a:p>
            <a:endParaRPr lang="ru-RU" sz="3600" dirty="0" smtClean="0"/>
          </a:p>
          <a:p>
            <a:r>
              <a:rPr lang="ru-RU" sz="3600" dirty="0" smtClean="0"/>
              <a:t>Наличие общей цели у группы;</a:t>
            </a:r>
          </a:p>
          <a:p>
            <a:endParaRPr lang="ru-RU" sz="3600" dirty="0" smtClean="0"/>
          </a:p>
          <a:p>
            <a:r>
              <a:rPr lang="ru-RU" sz="3600" dirty="0" err="1" smtClean="0"/>
              <a:t>Многоальтернативность</a:t>
            </a:r>
            <a:r>
              <a:rPr lang="ru-RU" sz="3600" dirty="0" smtClean="0"/>
              <a:t> решений.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Ролевые игры </a:t>
            </a:r>
            <a:r>
              <a:rPr lang="en-US" sz="3200" b="1" dirty="0" smtClean="0">
                <a:solidFill>
                  <a:schemeClr val="bg1"/>
                </a:solidFill>
              </a:rPr>
              <a:t/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проблемной направленности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340768"/>
            <a:ext cx="7921625" cy="5328320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7504" y="476672"/>
            <a:ext cx="8064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отличие от дискуссии, учащиеся </a:t>
            </a:r>
            <a:r>
              <a:rPr lang="ru-RU" sz="2400" b="1" dirty="0" smtClean="0"/>
              <a:t>«проживают» ситуацию</a:t>
            </a:r>
            <a:r>
              <a:rPr lang="ru-RU" sz="2400" dirty="0" smtClean="0"/>
              <a:t>, принимая на себя </a:t>
            </a:r>
            <a:r>
              <a:rPr lang="ru-RU" sz="2400" b="1" dirty="0" smtClean="0"/>
              <a:t>роли </a:t>
            </a:r>
            <a:r>
              <a:rPr lang="ru-RU" sz="2400" dirty="0" smtClean="0"/>
              <a:t>персонажей, попавших в эту ситуацию.</a:t>
            </a:r>
          </a:p>
          <a:p>
            <a:endParaRPr lang="ru-RU" dirty="0" smtClean="0"/>
          </a:p>
          <a:p>
            <a:r>
              <a:rPr lang="ru-RU" sz="2000" b="1" dirty="0" smtClean="0"/>
              <a:t>В задании должны присутствовать: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проблемная ситуация;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наличие и распределение ролей (легенды ролей);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сюжет ролевой игры;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наличие общей цели у группы;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многоальтернативность</a:t>
            </a:r>
            <a:r>
              <a:rPr lang="ru-RU" dirty="0" smtClean="0"/>
              <a:t> решений.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72008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Ролевые игры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проблемной направленности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11188" y="1340768"/>
            <a:ext cx="7921625" cy="5328320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9" name="Picture 3" descr="C:\Documents and Settings\alexeyvk\Рабочий стол\webinar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13" y="981075"/>
            <a:ext cx="88550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s://www.englishteachers.ru/uploadedfiles/waresimgs/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8888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sp>
        <p:nvSpPr>
          <p:cNvPr id="38915" name="Объект 2"/>
          <p:cNvSpPr>
            <a:spLocks noGrp="1"/>
          </p:cNvSpPr>
          <p:nvPr>
            <p:ph idx="1"/>
          </p:nvPr>
        </p:nvSpPr>
        <p:spPr>
          <a:xfrm>
            <a:off x="5795963" y="6069013"/>
            <a:ext cx="3348037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altLang="ru-RU" smtClean="0"/>
              <a:t>©Буров И.М.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1268413"/>
            <a:ext cx="83343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>
          <a:xfrm>
            <a:off x="0" y="5013325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altLang="ru-RU" smtClean="0"/>
              <a:t>©Буров И.М.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4542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3937000"/>
            <a:ext cx="412115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>
          <a:xfrm>
            <a:off x="5651500" y="5816600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altLang="ru-RU" smtClean="0"/>
              <a:t>©Буров И.М.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4542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5"/>
            <a:ext cx="8524875" cy="604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sp>
        <p:nvSpPr>
          <p:cNvPr id="41987" name="Объект 2"/>
          <p:cNvSpPr>
            <a:spLocks noGrp="1"/>
          </p:cNvSpPr>
          <p:nvPr>
            <p:ph idx="1"/>
          </p:nvPr>
        </p:nvSpPr>
        <p:spPr>
          <a:xfrm>
            <a:off x="5940425" y="0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altLang="ru-RU" smtClean="0"/>
              <a:t>©Буров И.М.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0"/>
            <a:ext cx="73088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sp>
        <p:nvSpPr>
          <p:cNvPr id="43011" name="Объект 2"/>
          <p:cNvSpPr>
            <a:spLocks noGrp="1"/>
          </p:cNvSpPr>
          <p:nvPr>
            <p:ph idx="1"/>
          </p:nvPr>
        </p:nvSpPr>
        <p:spPr>
          <a:xfrm>
            <a:off x="6588125" y="5754688"/>
            <a:ext cx="3348038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endParaRPr lang="ru-RU" altLang="ru-RU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77724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Система упражнений</a:t>
            </a: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7524750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373688"/>
            <a:ext cx="92376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71463" y="1989138"/>
            <a:ext cx="8116887" cy="2952750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800" smtClean="0"/>
              <a:t>Полилог является коллективным речевым продуктом общения, обладающий рядом особенностей:</a:t>
            </a:r>
            <a:br>
              <a:rPr lang="ru-RU" altLang="ru-RU" sz="2800" smtClean="0"/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1. Наличие общего для группы участников предмета и продукта деятельности.</a:t>
            </a:r>
            <a:br>
              <a:rPr lang="ru-RU" altLang="ru-RU" sz="2800" smtClean="0"/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2. Распределение функциональных мест между членами группы.</a:t>
            </a:r>
            <a:br>
              <a:rPr lang="ru-RU" altLang="ru-RU" sz="2800" smtClean="0"/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3. Совокупность активных взаимодействий между участниками.</a:t>
            </a:r>
            <a:br>
              <a:rPr lang="ru-RU" altLang="ru-RU" sz="2800" smtClean="0"/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endParaRPr lang="ru-RU" altLang="ru-RU" sz="24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0648"/>
            <a:ext cx="8316416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70C0"/>
                </a:solidFill>
                <a:latin typeface="Arial Black" panose="020B0A04020102020204" pitchFamily="34" charset="0"/>
              </a:rPr>
              <a:t>Особенности </a:t>
            </a:r>
            <a:r>
              <a:rPr lang="ru-RU" sz="4400" b="1" dirty="0" err="1">
                <a:solidFill>
                  <a:srgbClr val="0070C0"/>
                </a:solidFill>
                <a:latin typeface="Arial Black" panose="020B0A04020102020204" pitchFamily="34" charset="0"/>
              </a:rPr>
              <a:t>полилога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 cstate="print"/>
          <a:srcRect r="-1550" b="62135"/>
          <a:stretch>
            <a:fillRect/>
          </a:stretch>
        </p:blipFill>
        <p:spPr bwMode="auto">
          <a:xfrm>
            <a:off x="0" y="0"/>
            <a:ext cx="809148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150" y="3141663"/>
            <a:ext cx="654685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476250"/>
            <a:ext cx="8866188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-1588"/>
            <a:ext cx="7416800" cy="6888163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8585200" cy="5113337"/>
          </a:xfrm>
        </p:spPr>
        <p:txBody>
          <a:bodyPr/>
          <a:lstStyle/>
          <a:p>
            <a:pPr algn="l" eaLnBrk="1" hangingPunct="1">
              <a:spcBef>
                <a:spcPct val="20000"/>
              </a:spcBef>
              <a:defRPr/>
            </a:pPr>
            <a:r>
              <a:rPr lang="ru-RU" altLang="ru-RU" sz="1600" dirty="0" smtClean="0">
                <a:latin typeface="+mn-lt"/>
              </a:rPr>
              <a:t/>
            </a:r>
            <a:br>
              <a:rPr lang="ru-RU" altLang="ru-RU" sz="1600" dirty="0" smtClean="0">
                <a:latin typeface="+mn-lt"/>
              </a:rPr>
            </a:br>
            <a:r>
              <a:rPr lang="ru-RU" altLang="ru-RU" sz="1600" dirty="0">
                <a:latin typeface="+mn-lt"/>
              </a:rPr>
              <a:t/>
            </a:r>
            <a:br>
              <a:rPr lang="ru-RU" altLang="ru-RU" sz="1600" dirty="0">
                <a:latin typeface="+mn-lt"/>
              </a:rPr>
            </a:br>
            <a:r>
              <a:rPr lang="ru-RU" altLang="ru-RU" sz="1600" dirty="0" smtClean="0">
                <a:latin typeface="+mn-lt"/>
              </a:rPr>
              <a:t> </a:t>
            </a:r>
            <a:br>
              <a:rPr lang="ru-RU" altLang="ru-RU" sz="1600" dirty="0" smtClean="0">
                <a:latin typeface="+mn-lt"/>
              </a:rPr>
            </a:br>
            <a:r>
              <a:rPr lang="ru-RU" altLang="ru-RU" sz="1600" dirty="0" smtClean="0">
                <a:latin typeface="+mn-lt"/>
              </a:rPr>
              <a:t/>
            </a:r>
            <a:br>
              <a:rPr lang="ru-RU" altLang="ru-RU" sz="16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- на говорение как вид речевой деятельности отводится  </a:t>
            </a:r>
            <a:r>
              <a:rPr lang="ru-RU" altLang="ru-RU" sz="2000" u="sng" dirty="0" smtClean="0">
                <a:latin typeface="+mn-lt"/>
              </a:rPr>
              <a:t>мало </a:t>
            </a:r>
            <a:r>
              <a:rPr lang="ru-RU" altLang="ru-RU" sz="2000" dirty="0" smtClean="0">
                <a:latin typeface="+mn-lt"/>
              </a:rPr>
              <a:t>времени;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- не выделяются этапы обучения говорению – языковой, речевой (формирование речевых навыков), коммуникативный (развитие речевых умений);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 - на коммуникативный этап отводится недостаточно времени;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 - говорением нельзя считать воспроизведение выученного  наизусть текста, либо его чтение;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 - </a:t>
            </a:r>
            <a:r>
              <a:rPr lang="ru-RU" altLang="ru-RU" sz="2000" dirty="0">
                <a:latin typeface="+mn-lt"/>
              </a:rPr>
              <a:t>учащиеся </a:t>
            </a:r>
            <a:r>
              <a:rPr lang="ru-RU" altLang="ru-RU" sz="2000" dirty="0" smtClean="0">
                <a:latin typeface="+mn-lt"/>
              </a:rPr>
              <a:t>превращаются </a:t>
            </a:r>
            <a:r>
              <a:rPr lang="ru-RU" altLang="ru-RU" sz="2000" dirty="0">
                <a:latin typeface="+mn-lt"/>
              </a:rPr>
              <a:t>в  пассивных </a:t>
            </a:r>
            <a:r>
              <a:rPr lang="ru-RU" altLang="ru-RU" sz="2000" dirty="0" smtClean="0">
                <a:latin typeface="+mn-lt"/>
              </a:rPr>
              <a:t>слушателей (в этом случае педагогу нужно уменьшить количество своего общения на языке и больше давать возможности говорить ученикам);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> - недостаточно используются аудиовизуальные средства в качестве источника формирования  устной речи.</a:t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2000" dirty="0" smtClean="0">
                <a:latin typeface="+mn-lt"/>
              </a:rPr>
              <a:t/>
            </a:r>
            <a:br>
              <a:rPr lang="ru-RU" altLang="ru-RU" sz="2000" dirty="0" smtClean="0">
                <a:latin typeface="+mn-lt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endParaRPr lang="ru-RU" altLang="ru-RU" sz="1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179512" y="0"/>
            <a:ext cx="8676456" cy="9541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Проблемы в работе преподавателей </a:t>
            </a:r>
          </a:p>
          <a:p>
            <a:pPr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по обучению говорению: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40965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>
          <a:xfrm>
            <a:off x="147638" y="3357563"/>
            <a:ext cx="2220912" cy="849312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50" y="1555750"/>
            <a:ext cx="8208963" cy="4537075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/>
                </a:solidFill>
              </a:rPr>
              <a:t>Используемые ресурсы: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b="1" i="1" dirty="0" smtClean="0">
                <a:solidFill>
                  <a:schemeClr val="tx1"/>
                </a:solidFill>
              </a:rPr>
              <a:t>Методика обучения иностранным языкам: традиции и современность, под редакцией: А.А. Миролюбова, Обнинск, «Титул», 2012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b="1" i="1" dirty="0" smtClean="0">
                <a:solidFill>
                  <a:schemeClr val="tx1"/>
                </a:solidFill>
              </a:rPr>
              <a:t>Методика обучения речевому общению на иностранном языке, автор: А.Н. Щукин, Москва, «Икар», 2011</a:t>
            </a:r>
          </a:p>
          <a:p>
            <a:pPr marL="457200" indent="-4572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Винокур Т.Г. </a:t>
            </a:r>
            <a:r>
              <a:rPr lang="ru-RU" sz="2000" b="1" i="1" dirty="0" err="1">
                <a:solidFill>
                  <a:schemeClr val="tx1"/>
                </a:solidFill>
              </a:rPr>
              <a:t>Полилог</a:t>
            </a:r>
            <a:r>
              <a:rPr lang="ru-RU" sz="2000" b="1" i="1" dirty="0">
                <a:solidFill>
                  <a:schemeClr val="tx1"/>
                </a:solidFill>
              </a:rPr>
              <a:t> // ЛЭС. — М., 1990</a:t>
            </a:r>
            <a:endParaRPr lang="ru-RU" sz="2000" b="1" i="1" dirty="0" smtClean="0">
              <a:solidFill>
                <a:schemeClr val="tx1"/>
              </a:solidFill>
            </a:endParaRPr>
          </a:p>
          <a:p>
            <a:pPr marL="457200" indent="-4572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41988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0" y="1217613"/>
            <a:ext cx="8316913" cy="4083050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  <a:defRPr/>
            </a:pPr>
            <a:r>
              <a:rPr lang="ru-RU" altLang="ru-RU" sz="2800" dirty="0" smtClean="0">
                <a:latin typeface="+mn-lt"/>
              </a:rPr>
              <a:t>   4. В плане интеллектуальных операций в </a:t>
            </a:r>
            <a:r>
              <a:rPr lang="ru-RU" altLang="ru-RU" sz="2800" dirty="0" err="1" smtClean="0">
                <a:latin typeface="+mn-lt"/>
              </a:rPr>
              <a:t>полилоге</a:t>
            </a:r>
            <a:r>
              <a:rPr lang="ru-RU" altLang="ru-RU" sz="2800" dirty="0" smtClean="0">
                <a:latin typeface="+mn-lt"/>
              </a:rPr>
              <a:t> большая роль принадлежит сопоставлению и быстроте принятия смыслового решения.</a:t>
            </a: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2800" dirty="0" smtClean="0">
                <a:latin typeface="+mn-lt"/>
              </a:rPr>
              <a:t>5.  Участие в </a:t>
            </a:r>
            <a:r>
              <a:rPr lang="ru-RU" altLang="ru-RU" sz="2800" dirty="0" err="1" smtClean="0">
                <a:latin typeface="+mn-lt"/>
              </a:rPr>
              <a:t>полилоге</a:t>
            </a:r>
            <a:r>
              <a:rPr lang="ru-RU" altLang="ru-RU" sz="2800" dirty="0" smtClean="0">
                <a:latin typeface="+mn-lt"/>
              </a:rPr>
              <a:t> требует дополнительной подготовленности в организационном плане.</a:t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endParaRPr lang="ru-RU" altLang="ru-RU" sz="1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76944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4400" b="1" dirty="0">
                <a:solidFill>
                  <a:srgbClr val="0070C0"/>
                </a:solidFill>
                <a:latin typeface="Arial Black" panose="020B0A04020102020204" pitchFamily="34" charset="0"/>
              </a:rPr>
              <a:t>Особенности </a:t>
            </a:r>
            <a:r>
              <a:rPr lang="ru-RU" sz="4400" b="1" dirty="0" err="1">
                <a:solidFill>
                  <a:srgbClr val="0070C0"/>
                </a:solidFill>
                <a:latin typeface="Arial Black" panose="020B0A04020102020204" pitchFamily="34" charset="0"/>
              </a:rPr>
              <a:t>полилога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125" name="Rectangle 1"/>
          <p:cNvSpPr>
            <a:spLocks noChangeArrowheads="1"/>
          </p:cNvSpPr>
          <p:nvPr/>
        </p:nvSpPr>
        <p:spPr bwMode="auto">
          <a:xfrm>
            <a:off x="1331913" y="1217613"/>
            <a:ext cx="2143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107950" y="1052513"/>
            <a:ext cx="8208963" cy="4897437"/>
          </a:xfrm>
        </p:spPr>
        <p:txBody>
          <a:bodyPr/>
          <a:lstStyle/>
          <a:p>
            <a:pPr algn="l" eaLnBrk="1" hangingPunct="1">
              <a:spcBef>
                <a:spcPct val="20000"/>
              </a:spcBef>
              <a:defRPr/>
            </a:pPr>
            <a:r>
              <a:rPr lang="ru-RU" altLang="ru-RU" sz="2800" b="1" dirty="0" smtClean="0">
                <a:latin typeface="+mn-lt"/>
              </a:rPr>
              <a:t>Развиваются следующие умения:</a:t>
            </a: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>
                <a:latin typeface="+mn-lt"/>
              </a:rPr>
              <a:t/>
            </a:r>
            <a:br>
              <a:rPr lang="ru-RU" altLang="ru-RU" sz="2800" dirty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 - умение понимать высказывания партнера; </a:t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 - быстро и адекватно реагировать на них в определенной ситуации общения;</a:t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 - подчинять речевую деятельность неречевым задачам;</a:t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- учитывать социальный статус собеседника.</a:t>
            </a:r>
            <a:endParaRPr lang="ru-RU" altLang="ru-RU" sz="28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Роль </a:t>
            </a:r>
            <a:r>
              <a:rPr lang="ru-RU" sz="28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полилога</a:t>
            </a:r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в обучении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107950" y="1052513"/>
            <a:ext cx="8208963" cy="48974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  <a:defRPr/>
            </a:pPr>
            <a:r>
              <a:rPr lang="ru-RU" altLang="ru-RU" sz="3600" dirty="0" smtClean="0">
                <a:latin typeface="+mn-lt"/>
              </a:rPr>
              <a:t>При обучении собственно диалогу восприятие диалога на слух является средством обучения, а при обучении </a:t>
            </a:r>
            <a:r>
              <a:rPr lang="ru-RU" altLang="ru-RU" sz="3600" b="1" dirty="0" err="1" smtClean="0">
                <a:latin typeface="+mn-lt"/>
              </a:rPr>
              <a:t>полилогу</a:t>
            </a:r>
            <a:r>
              <a:rPr lang="ru-RU" altLang="ru-RU" sz="3600" dirty="0" smtClean="0">
                <a:latin typeface="+mn-lt"/>
              </a:rPr>
              <a:t> – и </a:t>
            </a:r>
            <a:r>
              <a:rPr lang="ru-RU" altLang="ru-RU" sz="3600" b="1" u="sng" dirty="0" smtClean="0">
                <a:latin typeface="+mn-lt"/>
              </a:rPr>
              <a:t>средством</a:t>
            </a:r>
            <a:r>
              <a:rPr lang="ru-RU" altLang="ru-RU" sz="3600" dirty="0" smtClean="0">
                <a:latin typeface="+mn-lt"/>
              </a:rPr>
              <a:t>, и </a:t>
            </a:r>
            <a:r>
              <a:rPr lang="ru-RU" altLang="ru-RU" sz="3600" b="1" u="sng" dirty="0" smtClean="0">
                <a:latin typeface="+mn-lt"/>
              </a:rPr>
              <a:t>целью</a:t>
            </a:r>
            <a:r>
              <a:rPr lang="ru-RU" altLang="ru-RU" sz="3600" dirty="0" smtClean="0">
                <a:latin typeface="+mn-lt"/>
              </a:rPr>
              <a:t>, поскольку участник </a:t>
            </a:r>
            <a:r>
              <a:rPr lang="ru-RU" altLang="ru-RU" sz="3600" dirty="0" err="1" smtClean="0">
                <a:latin typeface="+mn-lt"/>
              </a:rPr>
              <a:t>полилога</a:t>
            </a:r>
            <a:r>
              <a:rPr lang="ru-RU" altLang="ru-RU" sz="3600" dirty="0" smtClean="0">
                <a:latin typeface="+mn-lt"/>
              </a:rPr>
              <a:t> часто вступает в беседу других лиц.</a:t>
            </a: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endParaRPr lang="ru-RU" altLang="ru-RU" sz="1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Роль </a:t>
            </a:r>
            <a:r>
              <a:rPr lang="ru-RU" sz="28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полилога</a:t>
            </a:r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в обучении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90488" y="1052513"/>
            <a:ext cx="8135937" cy="51133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  <a:defRPr/>
            </a:pP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2800" dirty="0" smtClean="0">
                <a:latin typeface="+mn-lt"/>
              </a:rPr>
              <a:t>1.Чтобы научиться разговорной речи, нужно больше говорить на изучаемом языке.</a:t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>
                <a:latin typeface="+mn-lt"/>
              </a:rPr>
              <a:t/>
            </a:r>
            <a:br>
              <a:rPr lang="ru-RU" altLang="ru-RU" sz="2800" dirty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2. </a:t>
            </a:r>
            <a:r>
              <a:rPr lang="ru-RU" altLang="ru-RU" sz="2800" u="sng" dirty="0">
                <a:latin typeface="+mn-lt"/>
              </a:rPr>
              <a:t>Н</a:t>
            </a:r>
            <a:r>
              <a:rPr lang="ru-RU" altLang="ru-RU" sz="2800" u="sng" dirty="0" smtClean="0">
                <a:latin typeface="+mn-lt"/>
              </a:rPr>
              <a:t>е воспроизводить выученные тексты и стандартные фразы.</a:t>
            </a:r>
            <a:r>
              <a:rPr lang="ru-RU" altLang="ru-RU" sz="1600" u="sng" dirty="0" smtClean="0">
                <a:latin typeface="Candara" pitchFamily="34" charset="0"/>
              </a:rPr>
              <a:t/>
            </a:r>
            <a:br>
              <a:rPr lang="ru-RU" altLang="ru-RU" sz="1600" u="sng" dirty="0" smtClean="0">
                <a:latin typeface="Candara" pitchFamily="34" charset="0"/>
              </a:rPr>
            </a:br>
            <a:r>
              <a:rPr lang="ru-RU" altLang="ru-RU" sz="1600" u="sng" dirty="0" smtClean="0">
                <a:latin typeface="Candara" pitchFamily="34" charset="0"/>
              </a:rPr>
              <a:t/>
            </a:r>
            <a:br>
              <a:rPr lang="ru-RU" altLang="ru-RU" sz="1600" u="sng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2800" dirty="0" smtClean="0">
                <a:solidFill>
                  <a:prstClr val="black"/>
                </a:solidFill>
              </a:rPr>
              <a:t>3. Направить обучение на умение выражать свои мысли при опоре на сформированные навыки</a:t>
            </a: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r>
              <a:rPr lang="ru-RU" altLang="ru-RU" sz="1600" dirty="0" smtClean="0">
                <a:latin typeface="Candara" pitchFamily="34" charset="0"/>
              </a:rPr>
              <a:t/>
            </a:r>
            <a:br>
              <a:rPr lang="ru-RU" altLang="ru-RU" sz="1600" dirty="0" smtClean="0">
                <a:latin typeface="Candara" pitchFamily="34" charset="0"/>
              </a:rPr>
            </a:br>
            <a:endParaRPr lang="ru-RU" altLang="ru-RU" sz="1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Рекомендации преподавателям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90488" y="1052513"/>
            <a:ext cx="8135937" cy="51133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Критерии оценивания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9221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125538"/>
          <a:ext cx="792088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710"/>
                <a:gridCol w="6322170"/>
              </a:tblGrid>
              <a:tr h="77899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оценка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критерии</a:t>
                      </a:r>
                      <a:endParaRPr lang="ru-RU" sz="2800" dirty="0"/>
                    </a:p>
                  </a:txBody>
                  <a:tcPr/>
                </a:tc>
              </a:tr>
              <a:tr h="426156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5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У учащихся</a:t>
                      </a:r>
                      <a:r>
                        <a:rPr lang="ru-RU" sz="2200" baseline="0" dirty="0" smtClean="0"/>
                        <a:t> почти нет проблем с пониманием вопросов по теме общения. Он способен вести беседу с соблюдением норм языка (грамматические, лексические и фонетические), используя, как фактическую информацию по теме, так и свои комментарии по обсуждаемой проблеме. Может начать и закончить разговор, расспросить, побудить собеседника к действию, выразить свое мнение, участвовать в обсуждении обсуждаемой проблемы и делать выводы). Владеет умение спонтанно реагировать на изменение речевого поведения партнера.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90488" y="1052513"/>
            <a:ext cx="8135937" cy="5113337"/>
          </a:xfrm>
        </p:spPr>
        <p:txBody>
          <a:bodyPr/>
          <a:lstStyle/>
          <a:p>
            <a:pPr marL="273050" indent="-273050" algn="l" eaLnBrk="1" hangingPunct="1">
              <a:spcBef>
                <a:spcPct val="20000"/>
              </a:spcBef>
            </a:pP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r>
              <a:rPr lang="ru-RU" altLang="ru-RU" sz="1600" smtClean="0">
                <a:latin typeface="Candara" pitchFamily="34" charset="0"/>
              </a:rPr>
              <a:t/>
            </a:r>
            <a:br>
              <a:rPr lang="ru-RU" altLang="ru-RU" sz="1600" smtClean="0">
                <a:latin typeface="Candara" pitchFamily="34" charset="0"/>
              </a:rPr>
            </a:br>
            <a:endParaRPr lang="ru-RU" altLang="ru-RU" sz="1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863" y="6072188"/>
            <a:ext cx="6400800" cy="46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0" y="260350"/>
            <a:ext cx="8316913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Критерии оценивания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1331913" y="1525588"/>
            <a:ext cx="212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000">
                <a:solidFill>
                  <a:srgbClr val="0D1216"/>
                </a:solidFill>
                <a:cs typeface="Times New Roman" pitchFamily="18" charset="0"/>
              </a:rPr>
              <a:t> </a:t>
            </a:r>
            <a:endParaRPr lang="ru-RU" alt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125538"/>
          <a:ext cx="792088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8710"/>
                <a:gridCol w="6322170"/>
              </a:tblGrid>
              <a:tr h="77899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оценка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критерии</a:t>
                      </a:r>
                      <a:endParaRPr lang="ru-RU" sz="2800" dirty="0"/>
                    </a:p>
                  </a:txBody>
                  <a:tcPr/>
                </a:tc>
              </a:tr>
              <a:tr h="426156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4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Учащийся</a:t>
                      </a:r>
                      <a:r>
                        <a:rPr lang="ru-RU" sz="2200" baseline="0" dirty="0" smtClean="0"/>
                        <a:t> показывает хороший уровень понимания задания, однако приходится повторить вопрос. Он достаточно свободно ведет беседу, излагая не только факты, но и свое личное мнение по теме общения. Владеет техникой участия в беседе, но ему не всегда удается спонтанно отреагировать на изменения речевого поведения партнера. Владеет компенсаторными умениями, хотя их арсенал недостаточно разнообразен. В речи встречаются лексические и грамматические ошибки, но они не препятствуют общению.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4612</TotalTime>
  <Words>679</Words>
  <Application>Microsoft Office PowerPoint</Application>
  <PresentationFormat>Экран (4:3)</PresentationFormat>
  <Paragraphs>109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Полилог (от греч. polys — многочисленный и logos — здесь разговор) — разновидность речи, в которой несколько участников и все они активны в речевом отношении.    </vt:lpstr>
      <vt:lpstr>    Полилог является коллективным речевым продуктом общения, обладающий рядом особенностей:  1. Наличие общего для группы участников предмета и продукта деятельности.  2. Распределение функциональных мест между членами группы.  3. Совокупность активных взаимодействий между участниками.   </vt:lpstr>
      <vt:lpstr>   4. В плане интеллектуальных операций в полилоге большая роль принадлежит сопоставлению и быстроте принятия смыслового решения.   5.  Участие в полилоге требует дополнительной подготовленности в организационном плане.  </vt:lpstr>
      <vt:lpstr>Развиваются следующие умения:   - умение понимать высказывания партнера;    - быстро и адекватно реагировать на них в определенной ситуации общения;   - подчинять речевую деятельность неречевым задачам;  - учитывать социальный статус собеседника.</vt:lpstr>
      <vt:lpstr>При обучении собственно диалогу восприятие диалога на слух является средством обучения, а при обучении полилогу – и средством, и целью, поскольку участник полилога часто вступает в беседу других лиц.     </vt:lpstr>
      <vt:lpstr> 1.Чтобы научиться разговорной речи, нужно больше говорить на изучаемом языке.  2. Не воспроизводить выученные тексты и стандартные фразы.   3. Направить обучение на умение выражать свои мысли при опоре на сформированные навыки  </vt:lpstr>
      <vt:lpstr>   </vt:lpstr>
      <vt:lpstr>   </vt:lpstr>
      <vt:lpstr>   </vt:lpstr>
      <vt:lpstr>   </vt:lpstr>
      <vt:lpstr>Предтекстовые задания</vt:lpstr>
      <vt:lpstr>Презентация PowerPoint</vt:lpstr>
      <vt:lpstr>Презентация PowerPoint</vt:lpstr>
      <vt:lpstr>Презентация PowerPoint</vt:lpstr>
      <vt:lpstr>Дискуссии</vt:lpstr>
      <vt:lpstr>Дискуссия</vt:lpstr>
      <vt:lpstr>Дискуссии</vt:lpstr>
      <vt:lpstr>Дискуссия</vt:lpstr>
      <vt:lpstr>Дискуссии</vt:lpstr>
      <vt:lpstr>Ролевые игры проблемной направленности</vt:lpstr>
      <vt:lpstr>Ролевые игры  проблемной направленности</vt:lpstr>
      <vt:lpstr>Ролевые игры  проблемной направленности</vt:lpstr>
      <vt:lpstr>Система упражнений</vt:lpstr>
      <vt:lpstr>Система упражнений</vt:lpstr>
      <vt:lpstr>Система упражнений</vt:lpstr>
      <vt:lpstr>Система упражнений</vt:lpstr>
      <vt:lpstr>Система упражнений</vt:lpstr>
      <vt:lpstr>Система упражнений</vt:lpstr>
      <vt:lpstr>Презентация PowerPoint</vt:lpstr>
      <vt:lpstr>Презентация PowerPoint</vt:lpstr>
      <vt:lpstr>Презентация PowerPoint</vt:lpstr>
      <vt:lpstr>     - на говорение как вид речевой деятельности отводится  мало времени;  - не выделяются этапы обучения говорению – языковой, речевой (формирование речевых навыков), коммуникативный (развитие речевых умений);   - на коммуникативный этап отводится недостаточно времени;   - говорением нельзя считать воспроизведение выученного  наизусть текста, либо его чтение;   - учащиеся превращаются в  пассивных слушателей (в этом случае педагогу нужно уменьшить количество своего общения на языке и больше давать возможности говорить ученикам);   - недостаточно используются аудиовизуальные средства в качестве источника формирования  устной речи.   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 Буров</dc:creator>
  <cp:lastModifiedBy>admin</cp:lastModifiedBy>
  <cp:revision>106</cp:revision>
  <dcterms:created xsi:type="dcterms:W3CDTF">2012-05-30T10:17:08Z</dcterms:created>
  <dcterms:modified xsi:type="dcterms:W3CDTF">2018-07-09T13:56:11Z</dcterms:modified>
</cp:coreProperties>
</file>