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71" r:id="rId2"/>
    <p:sldId id="276" r:id="rId3"/>
    <p:sldId id="309" r:id="rId4"/>
    <p:sldId id="311" r:id="rId5"/>
    <p:sldId id="277" r:id="rId6"/>
    <p:sldId id="305" r:id="rId7"/>
    <p:sldId id="307" r:id="rId8"/>
    <p:sldId id="308" r:id="rId9"/>
    <p:sldId id="306" r:id="rId10"/>
    <p:sldId id="310" r:id="rId11"/>
    <p:sldId id="320" r:id="rId12"/>
    <p:sldId id="321" r:id="rId13"/>
    <p:sldId id="318" r:id="rId14"/>
    <p:sldId id="317" r:id="rId15"/>
    <p:sldId id="314" r:id="rId16"/>
    <p:sldId id="312" r:id="rId17"/>
    <p:sldId id="313" r:id="rId18"/>
    <p:sldId id="315" r:id="rId19"/>
    <p:sldId id="319" r:id="rId20"/>
    <p:sldId id="282" r:id="rId21"/>
    <p:sldId id="283" r:id="rId22"/>
    <p:sldId id="284" r:id="rId23"/>
    <p:sldId id="295"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Раздел по умолчанию" id="{8CB77C6B-06BF-B84F-87C8-9FCCA248065D}">
          <p14:sldIdLst>
            <p14:sldId id="271"/>
            <p14:sldId id="276"/>
            <p14:sldId id="309"/>
            <p14:sldId id="311"/>
            <p14:sldId id="277"/>
            <p14:sldId id="305"/>
            <p14:sldId id="307"/>
            <p14:sldId id="308"/>
            <p14:sldId id="306"/>
            <p14:sldId id="310"/>
            <p14:sldId id="320"/>
            <p14:sldId id="321"/>
            <p14:sldId id="318"/>
            <p14:sldId id="317"/>
            <p14:sldId id="314"/>
            <p14:sldId id="312"/>
            <p14:sldId id="313"/>
            <p14:sldId id="315"/>
            <p14:sldId id="319"/>
            <p14:sldId id="282"/>
            <p14:sldId id="283"/>
            <p14:sldId id="284"/>
            <p14:sldId id="29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89296"/>
    <a:srgbClr val="71B7BB"/>
    <a:srgbClr val="2CC0C4"/>
    <a:srgbClr val="D4ECBA"/>
    <a:srgbClr val="E6DED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8" autoAdjust="0"/>
    <p:restoredTop sz="94726" autoAdjust="0"/>
  </p:normalViewPr>
  <p:slideViewPr>
    <p:cSldViewPr snapToGrid="0" snapToObjects="1">
      <p:cViewPr varScale="1">
        <p:scale>
          <a:sx n="116" d="100"/>
          <a:sy n="116" d="100"/>
        </p:scale>
        <p:origin x="-120" y="-29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DFED5-773F-DA44-BAAE-4C06B4D14792}" type="datetimeFigureOut">
              <a:rPr lang="ru-RU" smtClean="0"/>
              <a:pPr/>
              <a:t>21.02.2018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5CDDC-F56B-0548-8463-D00997E6BC2A}" type="slidenum">
              <a:rPr lang="ru-RU" smtClean="0"/>
              <a:pPr/>
              <a:t>‹#›</a:t>
            </a:fld>
            <a:endParaRPr lang="ru-RU"/>
          </a:p>
        </p:txBody>
      </p:sp>
    </p:spTree>
    <p:extLst>
      <p:ext uri="{BB962C8B-B14F-4D97-AF65-F5344CB8AC3E}">
        <p14:creationId xmlns:p14="http://schemas.microsoft.com/office/powerpoint/2010/main" xmlns="" val="114271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Образ слайда 1"/>
          <p:cNvSpPr>
            <a:spLocks noGrp="1" noRot="1" noChangeAspect="1" noTextEdit="1"/>
          </p:cNvSpPr>
          <p:nvPr>
            <p:ph type="sldImg"/>
          </p:nvPr>
        </p:nvSpPr>
        <p:spPr bwMode="auto">
          <a:noFill/>
          <a:ln>
            <a:solidFill>
              <a:srgbClr val="000000"/>
            </a:solidFill>
            <a:miter lim="800000"/>
            <a:headEnd/>
            <a:tailEnd/>
          </a:ln>
        </p:spPr>
      </p:sp>
      <p:sp>
        <p:nvSpPr>
          <p:cNvPr id="9219" name="Заметки 2"/>
          <p:cNvSpPr>
            <a:spLocks noGrp="1"/>
          </p:cNvSpPr>
          <p:nvPr>
            <p:ph type="body" idx="1"/>
          </p:nvPr>
        </p:nvSpPr>
        <p:spPr bwMode="auto">
          <a:noFill/>
        </p:spPr>
        <p:txBody>
          <a:bodyPr/>
          <a:lstStyle/>
          <a:p>
            <a:endParaRPr lang="ru-RU" altLang="ru-RU" smtClean="0"/>
          </a:p>
        </p:txBody>
      </p:sp>
      <p:sp>
        <p:nvSpPr>
          <p:cNvPr id="9220" name="Номер слайда 3"/>
          <p:cNvSpPr>
            <a:spLocks noGrp="1"/>
          </p:cNvSpPr>
          <p:nvPr>
            <p:ph type="sldNum" sz="quarter" idx="5"/>
          </p:nvPr>
        </p:nvSpPr>
        <p:spPr bwMode="auto">
          <a:noFill/>
          <a:ln>
            <a:miter lim="800000"/>
            <a:headEnd/>
            <a:tailEnd/>
          </a:ln>
        </p:spPr>
        <p:txBody>
          <a:bodyPr/>
          <a:lstStyle/>
          <a:p>
            <a:fld id="{4A1AE387-B5AC-4F60-AFCD-935BFD610515}" type="slidenum">
              <a:rPr lang="ru-RU" altLang="ru-RU"/>
              <a:pPr/>
              <a:t>1</a:t>
            </a:fld>
            <a:endParaRPr lang="ru-RU" altLang="ru-RU"/>
          </a:p>
        </p:txBody>
      </p:sp>
    </p:spTree>
    <p:extLst>
      <p:ext uri="{BB962C8B-B14F-4D97-AF65-F5344CB8AC3E}">
        <p14:creationId xmlns:p14="http://schemas.microsoft.com/office/powerpoint/2010/main" xmlns="" val="1739591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Дата 15"/>
          <p:cNvSpPr>
            <a:spLocks noGrp="1"/>
          </p:cNvSpPr>
          <p:nvPr>
            <p:ph type="dt" sz="half" idx="10"/>
          </p:nvPr>
        </p:nvSpPr>
        <p:spPr/>
        <p:txBody>
          <a:bodyPr/>
          <a:lstStyle/>
          <a:p>
            <a:fld id="{905C7C29-1F75-3749-9778-0E90C09842F8}" type="datetimeFigureOut">
              <a:rPr lang="ru-RU" smtClean="0"/>
              <a:pPr/>
              <a:t>21.02.2018</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
        <p:nvSpPr>
          <p:cNvPr id="6" name="Заголовок 5"/>
          <p:cNvSpPr>
            <a:spLocks noGrp="1"/>
          </p:cNvSpPr>
          <p:nvPr>
            <p:ph type="title"/>
          </p:nvPr>
        </p:nvSpPr>
        <p:spPr>
          <a:xfrm>
            <a:off x="1647825" y="365126"/>
            <a:ext cx="10972800" cy="1143000"/>
          </a:xfrm>
          <a:prstGeom prst="rect">
            <a:avLst/>
          </a:prstGeom>
          <a:effectLst/>
        </p:spPr>
        <p:txBody>
          <a:bodyPr/>
          <a:lstStyle>
            <a:lvl1pPr>
              <a:defRPr kumimoji="0" lang="ru-RU" sz="3600" kern="1200" cap="all" baseline="0" dirty="0" smtClean="0">
                <a:solidFill>
                  <a:srgbClr val="489296"/>
                </a:solidFill>
                <a:effectLst>
                  <a:reflection blurRad="12700" stA="48000" endA="300" endPos="55000" dir="5400000" sy="-90000" algn="bl" rotWithShape="0"/>
                </a:effectLst>
                <a:latin typeface="+mj-lt"/>
                <a:ea typeface="+mj-ea"/>
                <a:cs typeface="+mj-cs"/>
              </a:defRPr>
            </a:lvl1pPr>
          </a:lstStyle>
          <a:p>
            <a:r>
              <a:rPr lang="ru-RU" dirty="0" smtClean="0"/>
              <a:t>Образец заголовка</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Заголовок и вертикальный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Вертикальный заголовок и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25" name="Дата 24"/>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Дата 18"/>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8FCD51D-059B-2147-932A-9D4C6FF30A8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21" name="Дата 20"/>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10" name="Нижний колонтитул 9"/>
          <p:cNvSpPr>
            <a:spLocks noGrp="1"/>
          </p:cNvSpPr>
          <p:nvPr>
            <p:ph type="ftr" sz="quarter" idx="11"/>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0" name="Дата 9"/>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08FCD51D-059B-2147-932A-9D4C6FF30A81}"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12" name="Дата 11"/>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Дата 24"/>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7" name="Дата 6"/>
          <p:cNvSpPr>
            <a:spLocks noGrp="1"/>
          </p:cNvSpPr>
          <p:nvPr>
            <p:ph type="dt" sz="half" idx="10"/>
          </p:nvPr>
        </p:nvSpPr>
        <p:spPr/>
        <p:txBody>
          <a:bodyPr/>
          <a:lstStyle/>
          <a:p>
            <a:fld id="{905C7C29-1F75-3749-9778-0E90C09842F8}"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11000"/>
          </a:schemeClr>
        </a:solid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97675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905C7C29-1F75-3749-9778-0E90C09842F8}" type="datetimeFigureOut">
              <a:rPr lang="ru-RU" smtClean="0"/>
              <a:pPr/>
              <a:t>21.02.2018</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8FCD51D-059B-2147-932A-9D4C6FF30A81}" type="slidenum">
              <a:rPr lang="ru-RU" smtClean="0"/>
              <a:pPr/>
              <a:t>‹#›</a:t>
            </a:fld>
            <a:endParaRPr lang="ru-RU"/>
          </a:p>
        </p:txBody>
      </p:sp>
      <p:sp>
        <p:nvSpPr>
          <p:cNvPr id="9" name="Прямая соединительная линия 8"/>
          <p:cNvSpPr>
            <a:spLocks noChangeShapeType="1"/>
          </p:cNvSpPr>
          <p:nvPr/>
        </p:nvSpPr>
        <p:spPr bwMode="auto">
          <a:xfrm>
            <a:off x="685800" y="96851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457200" y="916781"/>
            <a:ext cx="12649200" cy="0"/>
          </a:xfrm>
          <a:prstGeom prst="line">
            <a:avLst/>
          </a:prstGeom>
          <a:noFill/>
          <a:ln w="38100" cap="flat" cmpd="sng" algn="ctr">
            <a:gradFill flip="none" rotWithShape="1">
              <a:gsLst>
                <a:gs pos="1500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nvGrpSpPr>
          <p:cNvPr id="22" name="Группа 21"/>
          <p:cNvGrpSpPr/>
          <p:nvPr userDrawn="1"/>
        </p:nvGrpSpPr>
        <p:grpSpPr>
          <a:xfrm>
            <a:off x="1" y="0"/>
            <a:ext cx="1247774" cy="1209678"/>
            <a:chOff x="1" y="0"/>
            <a:chExt cx="1247774" cy="1209678"/>
          </a:xfrm>
        </p:grpSpPr>
        <p:sp>
          <p:nvSpPr>
            <p:cNvPr id="18" name="Прямоугольный треугольник 17"/>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ый треугольник 20"/>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3" name="Группа 22"/>
          <p:cNvGrpSpPr/>
          <p:nvPr userDrawn="1"/>
        </p:nvGrpSpPr>
        <p:grpSpPr>
          <a:xfrm rot="10800000">
            <a:off x="10944226" y="5648322"/>
            <a:ext cx="1247774" cy="1209678"/>
            <a:chOff x="1" y="0"/>
            <a:chExt cx="1247774" cy="1209678"/>
          </a:xfrm>
        </p:grpSpPr>
        <p:sp>
          <p:nvSpPr>
            <p:cNvPr id="35" name="Прямоугольный треугольник 34"/>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ый треугольник 35"/>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rgbClr val="7030A0"/>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Z:\коллаж\6.jpg"/>
          <p:cNvPicPr>
            <a:picLocks noChangeAspect="1" noChangeArrowheads="1"/>
          </p:cNvPicPr>
          <p:nvPr/>
        </p:nvPicPr>
        <p:blipFill>
          <a:blip r:embed="rId3" cstate="print"/>
          <a:srcRect/>
          <a:stretch>
            <a:fillRect/>
          </a:stretch>
        </p:blipFill>
        <p:spPr bwMode="auto">
          <a:xfrm>
            <a:off x="5947397" y="1108459"/>
            <a:ext cx="1732929"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4" name="Picture 8" descr="Z:\коллаж\5.jpg"/>
          <p:cNvPicPr>
            <a:picLocks noChangeAspect="1" noChangeArrowheads="1"/>
          </p:cNvPicPr>
          <p:nvPr/>
        </p:nvPicPr>
        <p:blipFill>
          <a:blip r:embed="rId4" cstate="print"/>
          <a:srcRect/>
          <a:stretch>
            <a:fillRect/>
          </a:stretch>
        </p:blipFill>
        <p:spPr bwMode="auto">
          <a:xfrm>
            <a:off x="5145880" y="2554299"/>
            <a:ext cx="1731170"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Заголовок 1"/>
          <p:cNvSpPr>
            <a:spLocks noGrp="1"/>
          </p:cNvSpPr>
          <p:nvPr>
            <p:ph type="ctrTitle" idx="4294967295"/>
          </p:nvPr>
        </p:nvSpPr>
        <p:spPr>
          <a:xfrm>
            <a:off x="1165253" y="231663"/>
            <a:ext cx="10446818" cy="77628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p>
            <a:pPr algn="ctr">
              <a:defRPr/>
            </a:pPr>
            <a:r>
              <a:rPr lang="ru-RU" altLang="ru-RU" sz="3300" b="1" spc="100" dirty="0">
                <a:solidFill>
                  <a:srgbClr val="489296"/>
                </a:solidFill>
              </a:rPr>
              <a:t>Школа молодого учителя и </a:t>
            </a:r>
            <a:r>
              <a:rPr lang="ru-RU" altLang="ru-RU" sz="3300" b="1" spc="100" dirty="0" smtClean="0">
                <a:solidFill>
                  <a:srgbClr val="489296"/>
                </a:solidFill>
              </a:rPr>
              <a:t>серия «</a:t>
            </a:r>
            <a:r>
              <a:rPr lang="en-US" altLang="ru-RU" sz="3300" b="1" spc="100" dirty="0">
                <a:solidFill>
                  <a:srgbClr val="489296"/>
                </a:solidFill>
              </a:rPr>
              <a:t>How to…</a:t>
            </a:r>
            <a:r>
              <a:rPr lang="ru-RU" altLang="ru-RU" sz="3300" b="1" spc="100" dirty="0">
                <a:solidFill>
                  <a:srgbClr val="489296"/>
                </a:solidFill>
              </a:rPr>
              <a:t>»</a:t>
            </a:r>
            <a:r>
              <a:rPr lang="en-US" altLang="ru-RU" sz="3300" b="1" spc="100" dirty="0">
                <a:solidFill>
                  <a:srgbClr val="489296"/>
                </a:solidFill>
              </a:rPr>
              <a:t> </a:t>
            </a:r>
            <a:endParaRPr lang="ru-RU" altLang="ru-RU" sz="3300" b="1" spc="100" dirty="0">
              <a:solidFill>
                <a:srgbClr val="489296"/>
              </a:solidFill>
            </a:endParaRPr>
          </a:p>
        </p:txBody>
      </p:sp>
      <p:pic>
        <p:nvPicPr>
          <p:cNvPr id="30" name="Picture 4" descr="Z:\коллаж\1.jpg"/>
          <p:cNvPicPr>
            <a:picLocks noChangeAspect="1" noChangeArrowheads="1"/>
          </p:cNvPicPr>
          <p:nvPr/>
        </p:nvPicPr>
        <p:blipFill>
          <a:blip r:embed="rId5" cstate="print"/>
          <a:srcRect/>
          <a:stretch>
            <a:fillRect/>
          </a:stretch>
        </p:blipFill>
        <p:spPr bwMode="auto">
          <a:xfrm>
            <a:off x="9095960" y="1115916"/>
            <a:ext cx="1732614" cy="2313084"/>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3" name="Picture 7" descr="Z:\коллаж\4.jpg"/>
          <p:cNvPicPr>
            <a:picLocks noChangeAspect="1" noChangeArrowheads="1"/>
          </p:cNvPicPr>
          <p:nvPr/>
        </p:nvPicPr>
        <p:blipFill>
          <a:blip r:embed="rId6" cstate="print"/>
          <a:srcRect/>
          <a:stretch>
            <a:fillRect/>
          </a:stretch>
        </p:blipFill>
        <p:spPr bwMode="auto">
          <a:xfrm>
            <a:off x="2665771" y="1115916"/>
            <a:ext cx="1830477" cy="2451199"/>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1" name="Picture 5" descr="Z:\коллаж\2.jpg"/>
          <p:cNvPicPr>
            <a:picLocks noChangeAspect="1" noChangeArrowheads="1"/>
          </p:cNvPicPr>
          <p:nvPr/>
        </p:nvPicPr>
        <p:blipFill>
          <a:blip r:embed="rId7" cstate="print"/>
          <a:srcRect/>
          <a:stretch>
            <a:fillRect/>
          </a:stretch>
        </p:blipFill>
        <p:spPr bwMode="auto">
          <a:xfrm>
            <a:off x="8391110" y="2555779"/>
            <a:ext cx="1755482" cy="231308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2" name="Picture 6" descr="Z:\коллаж\3.jpg"/>
          <p:cNvPicPr>
            <a:picLocks noChangeAspect="1" noChangeArrowheads="1"/>
          </p:cNvPicPr>
          <p:nvPr/>
        </p:nvPicPr>
        <p:blipFill>
          <a:blip r:embed="rId8" cstate="print"/>
          <a:srcRect/>
          <a:stretch>
            <a:fillRect/>
          </a:stretch>
        </p:blipFill>
        <p:spPr bwMode="auto">
          <a:xfrm>
            <a:off x="7471947" y="4132647"/>
            <a:ext cx="1736134" cy="2328916"/>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6" name="Picture 10" descr="Z:\коллаж\7.jpg"/>
          <p:cNvPicPr>
            <a:picLocks noChangeAspect="1" noChangeArrowheads="1"/>
          </p:cNvPicPr>
          <p:nvPr/>
        </p:nvPicPr>
        <p:blipFill>
          <a:blip r:embed="rId9" cstate="print"/>
          <a:srcRect/>
          <a:stretch>
            <a:fillRect/>
          </a:stretch>
        </p:blipFill>
        <p:spPr bwMode="auto">
          <a:xfrm>
            <a:off x="1677318" y="2554299"/>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11" descr="Z:\коллаж\8.jpg"/>
          <p:cNvPicPr>
            <a:picLocks noChangeAspect="1" noChangeArrowheads="1"/>
          </p:cNvPicPr>
          <p:nvPr/>
        </p:nvPicPr>
        <p:blipFill>
          <a:blip r:embed="rId10" cstate="print"/>
          <a:srcRect/>
          <a:stretch>
            <a:fillRect/>
          </a:stretch>
        </p:blipFill>
        <p:spPr bwMode="auto">
          <a:xfrm>
            <a:off x="936625" y="3994534"/>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8" name="Picture 12" descr="Z:\коллаж\9.jpg"/>
          <p:cNvPicPr>
            <a:picLocks noChangeAspect="1" noChangeArrowheads="1"/>
          </p:cNvPicPr>
          <p:nvPr/>
        </p:nvPicPr>
        <p:blipFill>
          <a:blip r:embed="rId11" cstate="print"/>
          <a:srcRect/>
          <a:stretch>
            <a:fillRect/>
          </a:stretch>
        </p:blipFill>
        <p:spPr bwMode="auto">
          <a:xfrm>
            <a:off x="4185628" y="4132647"/>
            <a:ext cx="1766356" cy="2320542"/>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296179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7960" y="177554"/>
            <a:ext cx="7853219" cy="707886"/>
          </a:xfrm>
          <a:prstGeom prst="rect">
            <a:avLst/>
          </a:prstGeom>
          <a:noFill/>
        </p:spPr>
        <p:txBody>
          <a:bodyPr wrap="square" rtlCol="0">
            <a:spAutoFit/>
          </a:bodyPr>
          <a:lstStyle/>
          <a:p>
            <a:r>
              <a:rPr lang="ru-RU" sz="2000" b="1" dirty="0" smtClean="0">
                <a:latin typeface="Arial" pitchFamily="34" charset="0"/>
                <a:cs typeface="Arial" pitchFamily="34" charset="0"/>
              </a:rPr>
              <a:t>Средства для успешного развития навыков </a:t>
            </a:r>
            <a:r>
              <a:rPr lang="ru-RU" sz="2000" b="1" dirty="0" err="1" smtClean="0">
                <a:latin typeface="Arial" pitchFamily="34" charset="0"/>
                <a:cs typeface="Arial" pitchFamily="34" charset="0"/>
              </a:rPr>
              <a:t>аудирования</a:t>
            </a:r>
            <a:r>
              <a:rPr lang="ru-RU" sz="2000" b="1" dirty="0" smtClean="0">
                <a:latin typeface="Arial" pitchFamily="34" charset="0"/>
                <a:cs typeface="Arial" pitchFamily="34" charset="0"/>
              </a:rPr>
              <a:t>, </a:t>
            </a:r>
          </a:p>
          <a:p>
            <a:r>
              <a:rPr lang="ru-RU" sz="2000" b="1" dirty="0" smtClean="0">
                <a:latin typeface="Arial" pitchFamily="34" charset="0"/>
                <a:cs typeface="Arial" pitchFamily="34" charset="0"/>
              </a:rPr>
              <a:t>заложенные в эффективном учебном пособии</a:t>
            </a:r>
            <a:endParaRPr lang="ru-RU" sz="2000" b="1" dirty="0">
              <a:latin typeface="Arial" pitchFamily="34" charset="0"/>
              <a:cs typeface="Arial" pitchFamily="34" charset="0"/>
            </a:endParaRPr>
          </a:p>
        </p:txBody>
      </p:sp>
      <p:sp>
        <p:nvSpPr>
          <p:cNvPr id="3" name="TextBox 2"/>
          <p:cNvSpPr txBox="1"/>
          <p:nvPr/>
        </p:nvSpPr>
        <p:spPr>
          <a:xfrm>
            <a:off x="1779373" y="1235676"/>
            <a:ext cx="9341708" cy="5078313"/>
          </a:xfrm>
          <a:prstGeom prst="rect">
            <a:avLst/>
          </a:prstGeom>
          <a:noFill/>
        </p:spPr>
        <p:txBody>
          <a:bodyPr wrap="square" rtlCol="0">
            <a:spAutoFit/>
          </a:bodyPr>
          <a:lstStyle/>
          <a:p>
            <a:pPr marL="342900" indent="-342900">
              <a:buAutoNum type="arabicPeriod"/>
            </a:pPr>
            <a:r>
              <a:rPr lang="ru-RU" dirty="0" smtClean="0">
                <a:latin typeface="Arial" pitchFamily="34" charset="0"/>
                <a:cs typeface="Arial" pitchFamily="34" charset="0"/>
              </a:rPr>
              <a:t>Поэтапное возрастание сложности и посильность предлагаемого для прослушивания учебного материала.</a:t>
            </a:r>
          </a:p>
          <a:p>
            <a:pPr marL="342900" indent="-342900">
              <a:buAutoNum type="arabicPeriod"/>
            </a:pPr>
            <a:r>
              <a:rPr lang="ru-RU" dirty="0" smtClean="0">
                <a:latin typeface="Arial" pitchFamily="34" charset="0"/>
                <a:cs typeface="Arial" pitchFamily="34" charset="0"/>
              </a:rPr>
              <a:t>Качество предлагаемых аудиоматериалов.</a:t>
            </a:r>
          </a:p>
          <a:p>
            <a:pPr marL="342900" indent="-342900">
              <a:buAutoNum type="arabicPeriod"/>
            </a:pPr>
            <a:r>
              <a:rPr lang="ru-RU" dirty="0" smtClean="0">
                <a:latin typeface="Arial" pitchFamily="34" charset="0"/>
                <a:cs typeface="Arial" pitchFamily="34" charset="0"/>
              </a:rPr>
              <a:t>Темп речи аудиозаписей. (Скорость предъявления замедляется за счет наличия пауз)</a:t>
            </a:r>
          </a:p>
          <a:p>
            <a:pPr marL="342900" indent="-342900">
              <a:buAutoNum type="arabicPeriod"/>
            </a:pPr>
            <a:r>
              <a:rPr lang="ru-RU" dirty="0" smtClean="0">
                <a:latin typeface="Arial" pitchFamily="34" charset="0"/>
                <a:cs typeface="Arial" pitchFamily="34" charset="0"/>
              </a:rPr>
              <a:t>Вариативность акцентов.</a:t>
            </a:r>
          </a:p>
          <a:p>
            <a:pPr marL="342900" indent="-342900">
              <a:buAutoNum type="arabicPeriod"/>
            </a:pPr>
            <a:r>
              <a:rPr lang="ru-RU" dirty="0" smtClean="0">
                <a:latin typeface="Arial" pitchFamily="34" charset="0"/>
                <a:cs typeface="Arial" pitchFamily="34" charset="0"/>
              </a:rPr>
              <a:t>Количество предъявлений (по </a:t>
            </a:r>
            <a:r>
              <a:rPr lang="ru-RU" dirty="0">
                <a:latin typeface="Arial" pitchFamily="34" charset="0"/>
                <a:cs typeface="Arial" pitchFamily="34" charset="0"/>
              </a:rPr>
              <a:t>данным </a:t>
            </a:r>
            <a:r>
              <a:rPr lang="ru-RU" dirty="0" smtClean="0">
                <a:latin typeface="Arial" pitchFamily="34" charset="0"/>
                <a:cs typeface="Arial" pitchFamily="34" charset="0"/>
              </a:rPr>
              <a:t>исследований</a:t>
            </a:r>
            <a:r>
              <a:rPr lang="ru-RU" dirty="0">
                <a:latin typeface="Arial" pitchFamily="34" charset="0"/>
                <a:cs typeface="Arial" pitchFamily="34" charset="0"/>
              </a:rPr>
              <a:t>, повторное прослушивание сообщения улучшает понимание на 16, 5% третье — на 12, 7% (по сравнению со вторым), последующие прослушивания существенного улучшения в понимании речи не дают. </a:t>
            </a:r>
            <a:endParaRPr lang="ru-RU" dirty="0" smtClean="0">
              <a:latin typeface="Arial" pitchFamily="34" charset="0"/>
              <a:cs typeface="Arial" pitchFamily="34" charset="0"/>
            </a:endParaRPr>
          </a:p>
          <a:p>
            <a:pPr marL="342900" indent="-342900">
              <a:buAutoNum type="arabicPeriod"/>
            </a:pPr>
            <a:r>
              <a:rPr lang="ru-RU" dirty="0" smtClean="0">
                <a:latin typeface="Arial" pitchFamily="34" charset="0"/>
                <a:cs typeface="Arial" pitchFamily="34" charset="0"/>
              </a:rPr>
              <a:t>Достаточное количество опор визуального характера.</a:t>
            </a:r>
          </a:p>
          <a:p>
            <a:pPr marL="342900" indent="-342900">
              <a:buAutoNum type="arabicPeriod"/>
            </a:pPr>
            <a:r>
              <a:rPr lang="ru-RU" dirty="0" smtClean="0">
                <a:latin typeface="Arial" pitchFamily="34" charset="0"/>
                <a:cs typeface="Arial" pitchFamily="34" charset="0"/>
              </a:rPr>
              <a:t>Достаточное количество подготовительных и контрольных заданий.</a:t>
            </a:r>
          </a:p>
          <a:p>
            <a:pPr marL="342900" indent="-342900">
              <a:buAutoNum type="arabicPeriod"/>
            </a:pPr>
            <a:r>
              <a:rPr lang="ru-RU" dirty="0" smtClean="0">
                <a:latin typeface="Arial" pitchFamily="34" charset="0"/>
                <a:cs typeface="Arial" pitchFamily="34" charset="0"/>
              </a:rPr>
              <a:t>На старшем этапе обучение не только </a:t>
            </a:r>
            <a:r>
              <a:rPr lang="ru-RU" dirty="0" err="1" smtClean="0">
                <a:latin typeface="Arial" pitchFamily="34" charset="0"/>
                <a:cs typeface="Arial" pitchFamily="34" charset="0"/>
              </a:rPr>
              <a:t>аудированию</a:t>
            </a:r>
            <a:r>
              <a:rPr lang="ru-RU" dirty="0" smtClean="0">
                <a:latin typeface="Arial" pitchFamily="34" charset="0"/>
                <a:cs typeface="Arial" pitchFamily="34" charset="0"/>
              </a:rPr>
              <a:t>, но и эффективным стратегиям, связанным с этим видом речевой деятельности.</a:t>
            </a:r>
          </a:p>
          <a:p>
            <a:pPr marL="342900" indent="-342900">
              <a:buAutoNum type="arabicPeriod"/>
            </a:pPr>
            <a:r>
              <a:rPr lang="ru-RU" dirty="0" smtClean="0">
                <a:latin typeface="Arial" pitchFamily="34" charset="0"/>
                <a:cs typeface="Arial" pitchFamily="34" charset="0"/>
              </a:rPr>
              <a:t>Соответствие предлагаемых материалов интересам и возрастным особенностям обучающихся.</a:t>
            </a:r>
            <a:r>
              <a:rPr lang="ru-RU" dirty="0">
                <a:latin typeface="Arial" pitchFamily="34" charset="0"/>
                <a:cs typeface="Arial" pitchFamily="34" charset="0"/>
              </a:rPr>
              <a:t/>
            </a:r>
            <a:br>
              <a:rPr lang="ru-RU" dirty="0">
                <a:latin typeface="Arial" pitchFamily="34" charset="0"/>
                <a:cs typeface="Arial" pitchFamily="34" charset="0"/>
              </a:rPr>
            </a:br>
            <a:endParaRPr lang="ru-RU" dirty="0" smtClean="0">
              <a:latin typeface="Arial" pitchFamily="34" charset="0"/>
              <a:cs typeface="Arial" pitchFamily="34" charset="0"/>
            </a:endParaRPr>
          </a:p>
          <a:p>
            <a:pPr marL="342900" indent="-342900">
              <a:buAutoNum type="arabicPeriod"/>
            </a:pPr>
            <a:endParaRPr lang="ru-RU" dirty="0">
              <a:latin typeface="Arial" pitchFamily="34" charset="0"/>
              <a:cs typeface="Arial" pitchFamily="34" charset="0"/>
            </a:endParaRPr>
          </a:p>
        </p:txBody>
      </p:sp>
    </p:spTree>
    <p:extLst>
      <p:ext uri="{BB962C8B-B14F-4D97-AF65-F5344CB8AC3E}">
        <p14:creationId xmlns:p14="http://schemas.microsoft.com/office/powerpoint/2010/main" xmlns="" val="2045899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pubs_new\happy_english.ru\Webinar\2018\JPG_Чтение с зад.глуб. понимания\ABC_P13-14.jpg"/>
          <p:cNvPicPr>
            <a:picLocks noChangeAspect="1" noChangeArrowheads="1"/>
          </p:cNvPicPr>
          <p:nvPr/>
        </p:nvPicPr>
        <p:blipFill>
          <a:blip r:embed="rId2"/>
          <a:srcRect/>
          <a:stretch>
            <a:fillRect/>
          </a:stretch>
        </p:blipFill>
        <p:spPr bwMode="auto">
          <a:xfrm>
            <a:off x="1655698" y="0"/>
            <a:ext cx="4931735" cy="6858000"/>
          </a:xfrm>
          <a:prstGeom prst="rect">
            <a:avLst/>
          </a:prstGeom>
          <a:noFill/>
          <a:effectLst>
            <a:outerShdw blurRad="50800" dist="38100" dir="2700000" algn="tl" rotWithShape="0">
              <a:prstClr val="black">
                <a:alpha val="40000"/>
              </a:prstClr>
            </a:outerShdw>
          </a:effectLst>
        </p:spPr>
      </p:pic>
      <p:pic>
        <p:nvPicPr>
          <p:cNvPr id="1029" name="Picture 5" descr="V:\pubs_new\happy_english.ru\Webinar\2018\JPG_Чтение с зад.глуб. понимания\ABC_P13-142.jpg"/>
          <p:cNvPicPr>
            <a:picLocks noChangeAspect="1" noChangeArrowheads="1"/>
          </p:cNvPicPr>
          <p:nvPr/>
        </p:nvPicPr>
        <p:blipFill>
          <a:blip r:embed="rId3"/>
          <a:srcRect/>
          <a:stretch>
            <a:fillRect/>
          </a:stretch>
        </p:blipFill>
        <p:spPr bwMode="auto">
          <a:xfrm>
            <a:off x="6758883" y="-19995"/>
            <a:ext cx="4946112" cy="6877995"/>
          </a:xfrm>
          <a:prstGeom prst="rect">
            <a:avLst/>
          </a:prstGeom>
          <a:noFill/>
          <a:effectLst>
            <a:outerShdw blurRad="50800" dist="38100" dir="2700000" algn="tl" rotWithShape="0">
              <a:prstClr val="black">
                <a:alpha val="40000"/>
              </a:prstClr>
            </a:outerShdw>
          </a:effectLst>
        </p:spPr>
      </p:pic>
      <p:pic>
        <p:nvPicPr>
          <p:cNvPr id="5" name="Picture 6" descr="Z:\коллаж\3.jpg"/>
          <p:cNvPicPr>
            <a:picLocks noChangeAspect="1" noChangeArrowheads="1"/>
          </p:cNvPicPr>
          <p:nvPr/>
        </p:nvPicPr>
        <p:blipFill>
          <a:blip r:embed="rId4" cstate="print"/>
          <a:srcRect/>
          <a:stretch>
            <a:fillRect/>
          </a:stretch>
        </p:blipFill>
        <p:spPr bwMode="auto">
          <a:xfrm>
            <a:off x="431515" y="421510"/>
            <a:ext cx="1341843" cy="1800000"/>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59643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V:\pubs_new\happy_english.ru\Webinar\2017\Cover\HERU4SB1_cover.jpg"/>
          <p:cNvPicPr>
            <a:picLocks noChangeAspect="1" noChangeArrowheads="1"/>
          </p:cNvPicPr>
          <p:nvPr/>
        </p:nvPicPr>
        <p:blipFill>
          <a:blip r:embed="rId2"/>
          <a:srcRect/>
          <a:stretch>
            <a:fillRect/>
          </a:stretch>
        </p:blipFill>
        <p:spPr bwMode="auto">
          <a:xfrm>
            <a:off x="450039" y="445444"/>
            <a:ext cx="1561475" cy="2160000"/>
          </a:xfrm>
          <a:prstGeom prst="rect">
            <a:avLst/>
          </a:prstGeom>
          <a:noFill/>
        </p:spPr>
      </p:pic>
      <p:pic>
        <p:nvPicPr>
          <p:cNvPr id="4" name="Picture 2" descr="V:\pubs_new\happy_english.ru\Webinar\2018\21022018\HEru4SB_57.jpg"/>
          <p:cNvPicPr>
            <a:picLocks noChangeAspect="1" noChangeArrowheads="1"/>
          </p:cNvPicPr>
          <p:nvPr/>
        </p:nvPicPr>
        <p:blipFill>
          <a:blip r:embed="rId3"/>
          <a:srcRect/>
          <a:stretch>
            <a:fillRect/>
          </a:stretch>
        </p:blipFill>
        <p:spPr bwMode="auto">
          <a:xfrm>
            <a:off x="3566984" y="0"/>
            <a:ext cx="4939797" cy="6858000"/>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41243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pubs_new\happy_english.ru\Webinar\2017\Cover\HERU4SB1_cover.jpg"/>
          <p:cNvPicPr>
            <a:picLocks noChangeAspect="1" noChangeArrowheads="1"/>
          </p:cNvPicPr>
          <p:nvPr/>
        </p:nvPicPr>
        <p:blipFill>
          <a:blip r:embed="rId2"/>
          <a:srcRect/>
          <a:stretch>
            <a:fillRect/>
          </a:stretch>
        </p:blipFill>
        <p:spPr bwMode="auto">
          <a:xfrm>
            <a:off x="450039" y="445444"/>
            <a:ext cx="1561475" cy="2160000"/>
          </a:xfrm>
          <a:prstGeom prst="rect">
            <a:avLst/>
          </a:prstGeom>
          <a:noFill/>
        </p:spPr>
      </p:pic>
      <p:pic>
        <p:nvPicPr>
          <p:cNvPr id="4" name="Picture 5" descr="V:\pubs_new\happy_english.ru\Webinar\2018\21022018\HEru4SB_p87.jpg"/>
          <p:cNvPicPr>
            <a:picLocks noChangeAspect="1" noChangeArrowheads="1"/>
          </p:cNvPicPr>
          <p:nvPr/>
        </p:nvPicPr>
        <p:blipFill>
          <a:blip r:embed="rId3"/>
          <a:srcRect/>
          <a:stretch>
            <a:fillRect/>
          </a:stretch>
        </p:blipFill>
        <p:spPr bwMode="auto">
          <a:xfrm>
            <a:off x="3911675" y="0"/>
            <a:ext cx="4952238" cy="6875272"/>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448128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V:\pubs_new\happy_english.ru\Webinar\2018\21022018\HEru8SB_p33.jpg"/>
          <p:cNvPicPr>
            <a:picLocks noChangeAspect="1" noChangeArrowheads="1"/>
          </p:cNvPicPr>
          <p:nvPr/>
        </p:nvPicPr>
        <p:blipFill>
          <a:blip r:embed="rId2"/>
          <a:srcRect/>
          <a:stretch>
            <a:fillRect/>
          </a:stretch>
        </p:blipFill>
        <p:spPr bwMode="auto">
          <a:xfrm>
            <a:off x="6703291" y="-7595"/>
            <a:ext cx="5167800" cy="6858000"/>
          </a:xfrm>
          <a:prstGeom prst="rect">
            <a:avLst/>
          </a:prstGeom>
          <a:noFill/>
          <a:effectLst>
            <a:outerShdw blurRad="50800" dist="38100" dir="2700000" algn="tl" rotWithShape="0">
              <a:prstClr val="black">
                <a:alpha val="40000"/>
              </a:prstClr>
            </a:outerShdw>
          </a:effectLst>
        </p:spPr>
      </p:pic>
      <p:pic>
        <p:nvPicPr>
          <p:cNvPr id="2051" name="Picture 3" descr="V:\pubs_new\happy_english.ru\Webinar\2018\21022018\HEru8SB_p23.jpg"/>
          <p:cNvPicPr>
            <a:picLocks noChangeAspect="1" noChangeArrowheads="1"/>
          </p:cNvPicPr>
          <p:nvPr/>
        </p:nvPicPr>
        <p:blipFill>
          <a:blip r:embed="rId3"/>
          <a:srcRect/>
          <a:stretch>
            <a:fillRect/>
          </a:stretch>
        </p:blipFill>
        <p:spPr bwMode="auto">
          <a:xfrm>
            <a:off x="1390757" y="-7595"/>
            <a:ext cx="5167800" cy="6858000"/>
          </a:xfrm>
          <a:prstGeom prst="rect">
            <a:avLst/>
          </a:prstGeom>
          <a:noFill/>
          <a:effectLst>
            <a:outerShdw blurRad="50800" dist="38100" dir="2700000" algn="tl" rotWithShape="0">
              <a:prstClr val="black">
                <a:alpha val="40000"/>
              </a:prstClr>
            </a:outerShdw>
          </a:effectLst>
        </p:spPr>
      </p:pic>
      <p:pic>
        <p:nvPicPr>
          <p:cNvPr id="2050" name="Picture 2" descr="V:\pubs_new\happy_english.ru\Webinar\2017\Cover\HERU8SB_coverNEW.jpg"/>
          <p:cNvPicPr>
            <a:picLocks noChangeAspect="1" noChangeArrowheads="1"/>
          </p:cNvPicPr>
          <p:nvPr/>
        </p:nvPicPr>
        <p:blipFill>
          <a:blip r:embed="rId4"/>
          <a:srcRect/>
          <a:stretch>
            <a:fillRect/>
          </a:stretch>
        </p:blipFill>
        <p:spPr bwMode="auto">
          <a:xfrm>
            <a:off x="401081" y="401552"/>
            <a:ext cx="1358036" cy="1781475"/>
          </a:xfrm>
          <a:prstGeom prst="rect">
            <a:avLst/>
          </a:prstGeom>
          <a:noFill/>
        </p:spPr>
      </p:pic>
    </p:spTree>
    <p:extLst>
      <p:ext uri="{BB962C8B-B14F-4D97-AF65-F5344CB8AC3E}">
        <p14:creationId xmlns:p14="http://schemas.microsoft.com/office/powerpoint/2010/main" xmlns="" val="1939639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V:\pubs_new\happy_english.ru\Webinar\2018\21022018\HEru5(4)SB_p106.jpg"/>
          <p:cNvPicPr>
            <a:picLocks noChangeAspect="1" noChangeArrowheads="1"/>
          </p:cNvPicPr>
          <p:nvPr/>
        </p:nvPicPr>
        <p:blipFill>
          <a:blip r:embed="rId2"/>
          <a:srcRect/>
          <a:stretch>
            <a:fillRect/>
          </a:stretch>
        </p:blipFill>
        <p:spPr bwMode="auto">
          <a:xfrm>
            <a:off x="3838918" y="0"/>
            <a:ext cx="5167800" cy="6858000"/>
          </a:xfrm>
          <a:prstGeom prst="rect">
            <a:avLst/>
          </a:prstGeom>
          <a:noFill/>
          <a:effectLst>
            <a:outerShdw blurRad="50800" dist="38100" dir="2700000" algn="tl" rotWithShape="0">
              <a:prstClr val="black">
                <a:alpha val="40000"/>
              </a:prstClr>
            </a:outerShdw>
          </a:effectLst>
        </p:spPr>
      </p:pic>
      <p:pic>
        <p:nvPicPr>
          <p:cNvPr id="3074" name="Picture 2" descr="V:\pubs_new\happy_english.ru\Webinar\2017\Cover\HERU5SB_cover.jpg"/>
          <p:cNvPicPr>
            <a:picLocks noChangeAspect="1" noChangeArrowheads="1"/>
          </p:cNvPicPr>
          <p:nvPr/>
        </p:nvPicPr>
        <p:blipFill>
          <a:blip r:embed="rId3"/>
          <a:srcRect/>
          <a:stretch>
            <a:fillRect/>
          </a:stretch>
        </p:blipFill>
        <p:spPr bwMode="auto">
          <a:xfrm>
            <a:off x="377311" y="395417"/>
            <a:ext cx="1636765" cy="2160000"/>
          </a:xfrm>
          <a:prstGeom prst="rect">
            <a:avLst/>
          </a:prstGeom>
          <a:noFill/>
        </p:spPr>
      </p:pic>
    </p:spTree>
    <p:extLst>
      <p:ext uri="{BB962C8B-B14F-4D97-AF65-F5344CB8AC3E}">
        <p14:creationId xmlns:p14="http://schemas.microsoft.com/office/powerpoint/2010/main" xmlns="" val="1068343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V:\pubs_new\happy_english.ru\Webinar\2018\21022018\HEru10SB_p256-257.jpg"/>
          <p:cNvPicPr>
            <a:picLocks noChangeAspect="1" noChangeArrowheads="1"/>
          </p:cNvPicPr>
          <p:nvPr/>
        </p:nvPicPr>
        <p:blipFill>
          <a:blip r:embed="rId2"/>
          <a:srcRect/>
          <a:stretch>
            <a:fillRect/>
          </a:stretch>
        </p:blipFill>
        <p:spPr bwMode="auto">
          <a:xfrm>
            <a:off x="1577049" y="-7595"/>
            <a:ext cx="10335600" cy="6858000"/>
          </a:xfrm>
          <a:prstGeom prst="rect">
            <a:avLst/>
          </a:prstGeom>
          <a:noFill/>
          <a:effectLst>
            <a:outerShdw blurRad="50800" dist="38100" dir="2700000" algn="tl" rotWithShape="0">
              <a:prstClr val="black">
                <a:alpha val="40000"/>
              </a:prstClr>
            </a:outerShdw>
          </a:effectLst>
        </p:spPr>
      </p:pic>
      <p:pic>
        <p:nvPicPr>
          <p:cNvPr id="4098" name="Picture 2" descr="V:\pubs_new\happy_english.ru\Webinar\2017\Cover\HERU8SB_coverNEW.jpg"/>
          <p:cNvPicPr>
            <a:picLocks noChangeAspect="1" noChangeArrowheads="1"/>
          </p:cNvPicPr>
          <p:nvPr/>
        </p:nvPicPr>
        <p:blipFill>
          <a:blip r:embed="rId3"/>
          <a:srcRect/>
          <a:stretch>
            <a:fillRect/>
          </a:stretch>
        </p:blipFill>
        <p:spPr bwMode="auto">
          <a:xfrm>
            <a:off x="442571" y="419100"/>
            <a:ext cx="1372157" cy="1800000"/>
          </a:xfrm>
          <a:prstGeom prst="rect">
            <a:avLst/>
          </a:prstGeom>
          <a:noFill/>
        </p:spPr>
      </p:pic>
    </p:spTree>
    <p:extLst>
      <p:ext uri="{BB962C8B-B14F-4D97-AF65-F5344CB8AC3E}">
        <p14:creationId xmlns:p14="http://schemas.microsoft.com/office/powerpoint/2010/main" xmlns="" val="1993817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V:\pubs_new\happy_english.ru\Webinar\2018\21022018\HEru11SB_p31.jpg"/>
          <p:cNvPicPr>
            <a:picLocks noChangeAspect="1" noChangeArrowheads="1"/>
          </p:cNvPicPr>
          <p:nvPr/>
        </p:nvPicPr>
        <p:blipFill>
          <a:blip r:embed="rId2"/>
          <a:srcRect/>
          <a:stretch>
            <a:fillRect/>
          </a:stretch>
        </p:blipFill>
        <p:spPr bwMode="auto">
          <a:xfrm>
            <a:off x="3447980" y="-7595"/>
            <a:ext cx="5167800" cy="6858000"/>
          </a:xfrm>
          <a:prstGeom prst="rect">
            <a:avLst/>
          </a:prstGeom>
          <a:noFill/>
          <a:effectLst>
            <a:outerShdw blurRad="50800" dist="38100" dir="2700000" algn="tl" rotWithShape="0">
              <a:prstClr val="black">
                <a:alpha val="40000"/>
              </a:prstClr>
            </a:outerShdw>
          </a:effectLst>
        </p:spPr>
      </p:pic>
      <p:pic>
        <p:nvPicPr>
          <p:cNvPr id="5122" name="Picture 2" descr="V:\pubs_new\happy_english.ru\Webinar\2017\Cover\HERU11SB_coverNEW.jpg"/>
          <p:cNvPicPr>
            <a:picLocks noChangeAspect="1" noChangeArrowheads="1"/>
          </p:cNvPicPr>
          <p:nvPr/>
        </p:nvPicPr>
        <p:blipFill>
          <a:blip r:embed="rId3"/>
          <a:srcRect/>
          <a:stretch>
            <a:fillRect/>
          </a:stretch>
        </p:blipFill>
        <p:spPr bwMode="auto">
          <a:xfrm>
            <a:off x="406829" y="410477"/>
            <a:ext cx="1656413" cy="2160000"/>
          </a:xfrm>
          <a:prstGeom prst="rect">
            <a:avLst/>
          </a:prstGeom>
          <a:noFill/>
        </p:spPr>
      </p:pic>
    </p:spTree>
    <p:extLst>
      <p:ext uri="{BB962C8B-B14F-4D97-AF65-F5344CB8AC3E}">
        <p14:creationId xmlns:p14="http://schemas.microsoft.com/office/powerpoint/2010/main" xmlns="" val="1745462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V:\pubs_new\happy_english.ru\Webinar\2018\21022018\HEru11SB_p169.jpg"/>
          <p:cNvPicPr>
            <a:picLocks noChangeAspect="1" noChangeArrowheads="1"/>
          </p:cNvPicPr>
          <p:nvPr/>
        </p:nvPicPr>
        <p:blipFill>
          <a:blip r:embed="rId2"/>
          <a:srcRect/>
          <a:stretch>
            <a:fillRect/>
          </a:stretch>
        </p:blipFill>
        <p:spPr bwMode="auto">
          <a:xfrm>
            <a:off x="1449688" y="-8238"/>
            <a:ext cx="5167800" cy="6858000"/>
          </a:xfrm>
          <a:prstGeom prst="rect">
            <a:avLst/>
          </a:prstGeom>
          <a:noFill/>
          <a:effectLst>
            <a:outerShdw blurRad="50800" dist="38100" dir="2700000" algn="tl" rotWithShape="0">
              <a:prstClr val="black">
                <a:alpha val="40000"/>
              </a:prstClr>
            </a:outerShdw>
          </a:effectLst>
        </p:spPr>
      </p:pic>
      <p:pic>
        <p:nvPicPr>
          <p:cNvPr id="7172" name="Picture 4" descr="V:\pubs_new\happy_english.ru\Webinar\2018\21022018\HEru11SB_p170.jpg"/>
          <p:cNvPicPr>
            <a:picLocks noChangeAspect="1" noChangeArrowheads="1"/>
          </p:cNvPicPr>
          <p:nvPr/>
        </p:nvPicPr>
        <p:blipFill>
          <a:blip r:embed="rId3"/>
          <a:srcRect/>
          <a:stretch>
            <a:fillRect/>
          </a:stretch>
        </p:blipFill>
        <p:spPr bwMode="auto">
          <a:xfrm>
            <a:off x="6769195" y="-15833"/>
            <a:ext cx="5167800" cy="6858000"/>
          </a:xfrm>
          <a:prstGeom prst="rect">
            <a:avLst/>
          </a:prstGeom>
          <a:noFill/>
          <a:effectLst>
            <a:outerShdw blurRad="50800" dist="38100" dir="2700000" algn="tl" rotWithShape="0">
              <a:prstClr val="black">
                <a:alpha val="40000"/>
              </a:prstClr>
            </a:outerShdw>
          </a:effectLst>
        </p:spPr>
      </p:pic>
      <p:pic>
        <p:nvPicPr>
          <p:cNvPr id="4" name="Picture 2" descr="V:\pubs_new\happy_english.ru\Webinar\2017\Cover\HERU11SB_coverNEW.jpg"/>
          <p:cNvPicPr>
            <a:picLocks noChangeAspect="1" noChangeArrowheads="1"/>
          </p:cNvPicPr>
          <p:nvPr/>
        </p:nvPicPr>
        <p:blipFill>
          <a:blip r:embed="rId4"/>
          <a:srcRect/>
          <a:stretch>
            <a:fillRect/>
          </a:stretch>
        </p:blipFill>
        <p:spPr bwMode="auto">
          <a:xfrm>
            <a:off x="406829" y="410477"/>
            <a:ext cx="1380344" cy="1800000"/>
          </a:xfrm>
          <a:prstGeom prst="rect">
            <a:avLst/>
          </a:prstGeom>
          <a:noFill/>
        </p:spPr>
      </p:pic>
    </p:spTree>
    <p:extLst>
      <p:ext uri="{BB962C8B-B14F-4D97-AF65-F5344CB8AC3E}">
        <p14:creationId xmlns:p14="http://schemas.microsoft.com/office/powerpoint/2010/main" xmlns="" val="551967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V:\pubs_new\happy_english.ru\Webinar\2018\21022018\HEru11SB_p120-121.jpg"/>
          <p:cNvPicPr>
            <a:picLocks noChangeAspect="1" noChangeArrowheads="1"/>
          </p:cNvPicPr>
          <p:nvPr/>
        </p:nvPicPr>
        <p:blipFill>
          <a:blip r:embed="rId2"/>
          <a:srcRect/>
          <a:stretch>
            <a:fillRect/>
          </a:stretch>
        </p:blipFill>
        <p:spPr bwMode="auto">
          <a:xfrm>
            <a:off x="1555964" y="0"/>
            <a:ext cx="10335600" cy="6858000"/>
          </a:xfrm>
          <a:prstGeom prst="rect">
            <a:avLst/>
          </a:prstGeom>
          <a:noFill/>
          <a:effectLst>
            <a:outerShdw blurRad="50800" dist="38100" dir="2700000" algn="tl" rotWithShape="0">
              <a:prstClr val="black">
                <a:alpha val="40000"/>
              </a:prstClr>
            </a:outerShdw>
          </a:effectLst>
        </p:spPr>
      </p:pic>
      <p:pic>
        <p:nvPicPr>
          <p:cNvPr id="3" name="Picture 2" descr="V:\pubs_new\happy_english.ru\Webinar\2017\Cover\HERU11SB_coverNEW.jpg"/>
          <p:cNvPicPr>
            <a:picLocks noChangeAspect="1" noChangeArrowheads="1"/>
          </p:cNvPicPr>
          <p:nvPr/>
        </p:nvPicPr>
        <p:blipFill>
          <a:blip r:embed="rId3"/>
          <a:srcRect/>
          <a:stretch>
            <a:fillRect/>
          </a:stretch>
        </p:blipFill>
        <p:spPr bwMode="auto">
          <a:xfrm>
            <a:off x="406829" y="410477"/>
            <a:ext cx="1380344" cy="1800000"/>
          </a:xfrm>
          <a:prstGeom prst="rect">
            <a:avLst/>
          </a:prstGeom>
          <a:noFill/>
        </p:spPr>
      </p:pic>
    </p:spTree>
    <p:extLst>
      <p:ext uri="{BB962C8B-B14F-4D97-AF65-F5344CB8AC3E}">
        <p14:creationId xmlns:p14="http://schemas.microsoft.com/office/powerpoint/2010/main" xmlns="" val="25129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906933"/>
            <a:ext cx="11645728" cy="5619750"/>
          </a:xfrm>
          <a:prstGeom prst="rect">
            <a:avLst/>
          </a:prstGeom>
        </p:spPr>
        <p:txBody>
          <a:bodyPr>
            <a:noAutofit/>
          </a:bodyPr>
          <a:lstStyle/>
          <a:p>
            <a:pPr algn="ctr"/>
            <a:r>
              <a:rPr lang="ru-RU" sz="5400" b="1" dirty="0">
                <a:effectLst/>
              </a:rPr>
              <a:t>Как </a:t>
            </a:r>
            <a:r>
              <a:rPr lang="ru-RU" sz="5400" b="1" dirty="0" smtClean="0">
                <a:effectLst/>
              </a:rPr>
              <a:t>развивать навыки эффективного слушания </a:t>
            </a:r>
            <a:r>
              <a:rPr lang="en-US" sz="5400" b="1" dirty="0" smtClean="0">
                <a:effectLst/>
              </a:rPr>
              <a:t/>
            </a:r>
            <a:br>
              <a:rPr lang="en-US" sz="5400" b="1" dirty="0" smtClean="0">
                <a:effectLst/>
              </a:rPr>
            </a:br>
            <a:r>
              <a:rPr lang="ru-RU" sz="5400" b="1" dirty="0" smtClean="0">
                <a:effectLst/>
              </a:rPr>
              <a:t>с </a:t>
            </a:r>
            <a:r>
              <a:rPr lang="ru-RU" sz="5400" b="1" dirty="0">
                <a:effectLst/>
              </a:rPr>
              <a:t>заданной глубиной понимания </a:t>
            </a:r>
            <a:r>
              <a:rPr lang="ru-RU" sz="5400" b="1" spc="100" dirty="0" smtClean="0">
                <a:solidFill>
                  <a:srgbClr val="7030A0"/>
                </a:solidFill>
              </a:rPr>
              <a:t/>
            </a:r>
            <a:br>
              <a:rPr lang="ru-RU" sz="5400" b="1" spc="100" dirty="0" smtClean="0">
                <a:solidFill>
                  <a:srgbClr val="7030A0"/>
                </a:solidFill>
              </a:rPr>
            </a:br>
            <a:r>
              <a:rPr lang="en-US" sz="2400" b="1" spc="100" dirty="0" smtClean="0">
                <a:solidFill>
                  <a:srgbClr val="7030A0"/>
                </a:solidFill>
              </a:rPr>
              <a:t/>
            </a:r>
            <a:br>
              <a:rPr lang="en-US" sz="2400" b="1" spc="100" dirty="0" smtClean="0">
                <a:solidFill>
                  <a:srgbClr val="7030A0"/>
                </a:solidFill>
              </a:rPr>
            </a:br>
            <a:r>
              <a:rPr lang="ru-RU" sz="4000" i="1" cap="none" spc="100" dirty="0" smtClean="0"/>
              <a:t>Марианна Юрьевна Кауфман</a:t>
            </a:r>
            <a:br>
              <a:rPr lang="ru-RU" sz="4000" i="1" cap="none" spc="100" dirty="0" smtClean="0"/>
            </a:br>
            <a:r>
              <a:rPr lang="ru-RU" sz="4000" i="1" cap="none" spc="100" dirty="0" smtClean="0"/>
              <a:t>автор курса «</a:t>
            </a:r>
            <a:r>
              <a:rPr lang="en-US" sz="4000" i="1" cap="none" spc="100" dirty="0" smtClean="0"/>
              <a:t>Happy English.ru</a:t>
            </a:r>
            <a:r>
              <a:rPr lang="ru-RU" sz="4000" i="1" cap="none" spc="100" dirty="0" smtClean="0"/>
              <a:t>»</a:t>
            </a:r>
            <a:r>
              <a:rPr lang="en-US" sz="4000" i="1" cap="none" spc="100" dirty="0" smtClean="0"/>
              <a:t/>
            </a:r>
            <a:br>
              <a:rPr lang="en-US" sz="4000" i="1" cap="none" spc="100" dirty="0" smtClean="0"/>
            </a:br>
            <a:r>
              <a:rPr lang="en-US" sz="4000" i="1" cap="none" spc="100" dirty="0" smtClean="0"/>
              <a:t>Master of Arts in Sociolinguistics</a:t>
            </a:r>
            <a:endParaRPr lang="ru-RU" sz="4000" i="1" spc="100" dirty="0">
              <a:solidFill>
                <a:srgbClr val="7030A0"/>
              </a:solidFill>
            </a:endParaRPr>
          </a:p>
        </p:txBody>
      </p:sp>
    </p:spTree>
    <p:extLst>
      <p:ext uri="{BB962C8B-B14F-4D97-AF65-F5344CB8AC3E}">
        <p14:creationId xmlns:p14="http://schemas.microsoft.com/office/powerpoint/2010/main" xmlns="" val="2135063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6" descr="Z:\коллаж\11.jpg"/>
          <p:cNvPicPr>
            <a:picLocks noChangeAspect="1" noChangeArrowheads="1"/>
          </p:cNvPicPr>
          <p:nvPr/>
        </p:nvPicPr>
        <p:blipFill>
          <a:blip r:embed="rId2" cstate="print"/>
          <a:srcRect/>
          <a:stretch>
            <a:fillRect/>
          </a:stretch>
        </p:blipFill>
        <p:spPr bwMode="auto">
          <a:xfrm>
            <a:off x="1643017" y="298320"/>
            <a:ext cx="9144000" cy="6040697"/>
          </a:xfrm>
          <a:prstGeom prst="rect">
            <a:avLst/>
          </a:prstGeom>
          <a:noFill/>
          <a:ln w="9525">
            <a:noFill/>
            <a:miter lim="800000"/>
            <a:headEnd/>
            <a:tailEnd/>
          </a:ln>
        </p:spPr>
      </p:pic>
    </p:spTree>
    <p:extLst>
      <p:ext uri="{BB962C8B-B14F-4D97-AF65-F5344CB8AC3E}">
        <p14:creationId xmlns:p14="http://schemas.microsoft.com/office/powerpoint/2010/main" xmlns="" val="461199226"/>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48417" y="342900"/>
            <a:ext cx="10285409" cy="1085850"/>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p>
            <a:pPr algn="r">
              <a:defRPr/>
            </a:pPr>
            <a:r>
              <a:rPr lang="ru-RU" sz="2800" b="1" spc="100" dirty="0">
                <a:solidFill>
                  <a:srgbClr val="489296"/>
                </a:solidFill>
              </a:rPr>
              <a:t>Как научиться читать по-английски</a:t>
            </a:r>
            <a:br>
              <a:rPr lang="ru-RU" sz="2800" b="1" spc="100" dirty="0">
                <a:solidFill>
                  <a:srgbClr val="489296"/>
                </a:solidFill>
              </a:rPr>
            </a:br>
            <a:r>
              <a:rPr lang="en-US" sz="800" b="1" spc="100" dirty="0" smtClean="0">
                <a:solidFill>
                  <a:srgbClr val="489296"/>
                </a:solidFill>
              </a:rPr>
              <a:t/>
            </a:r>
            <a:br>
              <a:rPr lang="en-US" sz="800" b="1" spc="100" dirty="0" smtClean="0">
                <a:solidFill>
                  <a:srgbClr val="489296"/>
                </a:solidFill>
              </a:rPr>
            </a:br>
            <a:r>
              <a:rPr lang="ru-RU" sz="2800" b="1" cap="none" spc="100" dirty="0" smtClean="0">
                <a:solidFill>
                  <a:srgbClr val="489296"/>
                </a:solidFill>
              </a:rPr>
              <a:t>учебное пособие</a:t>
            </a:r>
            <a:endParaRPr lang="ru-RU" sz="2800" b="1" spc="100" dirty="0">
              <a:solidFill>
                <a:srgbClr val="489296"/>
              </a:solidFill>
            </a:endParaRPr>
          </a:p>
        </p:txBody>
      </p:sp>
      <p:sp>
        <p:nvSpPr>
          <p:cNvPr id="6" name="Содержимое 5"/>
          <p:cNvSpPr>
            <a:spLocks noGrp="1"/>
          </p:cNvSpPr>
          <p:nvPr>
            <p:ph sz="half" idx="4294967295"/>
          </p:nvPr>
        </p:nvSpPr>
        <p:spPr>
          <a:xfrm>
            <a:off x="1620000" y="1889448"/>
            <a:ext cx="8970703" cy="4968552"/>
          </a:xfrm>
          <a:prstGeom prst="rect">
            <a:avLst/>
          </a:prstGeom>
        </p:spPr>
        <p:txBody>
          <a:bodyPr>
            <a:normAutofit/>
          </a:bodyPr>
          <a:lstStyle/>
          <a:p>
            <a:pPr marL="468000" indent="-468000">
              <a:buClr>
                <a:srgbClr val="489296"/>
              </a:buClr>
              <a:buSzPct val="100000"/>
              <a:buFont typeface="Wingdings" pitchFamily="2" charset="2"/>
              <a:buChar char="Ø"/>
            </a:pPr>
            <a:r>
              <a:rPr lang="ru-RU" altLang="ru-RU" sz="2000" dirty="0">
                <a:solidFill>
                  <a:schemeClr val="tx1">
                    <a:lumMod val="95000"/>
                    <a:lumOff val="5000"/>
                  </a:schemeClr>
                </a:solidFill>
                <a:latin typeface="Arial" pitchFamily="34" charset="0"/>
                <a:cs typeface="Arial" pitchFamily="34" charset="0"/>
              </a:rPr>
              <a:t>Пособие предназначено для обучения чтению младших школьников.</a:t>
            </a:r>
          </a:p>
          <a:p>
            <a:pPr marL="468000" indent="-468000">
              <a:buClr>
                <a:srgbClr val="489296"/>
              </a:buClr>
              <a:buSzPct val="100000"/>
              <a:buFont typeface="Wingdings" pitchFamily="2" charset="2"/>
              <a:buChar char="Ø"/>
            </a:pPr>
            <a:r>
              <a:rPr lang="ru-RU" altLang="ru-RU" sz="2000" dirty="0">
                <a:solidFill>
                  <a:schemeClr val="tx1">
                    <a:lumMod val="95000"/>
                    <a:lumOff val="5000"/>
                  </a:schemeClr>
                </a:solidFill>
                <a:latin typeface="Arial" pitchFamily="34" charset="0"/>
                <a:cs typeface="Arial" pitchFamily="34" charset="0"/>
              </a:rPr>
              <a:t>Система апробирована  в школах России  и  дает </a:t>
            </a:r>
            <a:r>
              <a:rPr lang="ru-RU" altLang="ru-RU" sz="2000" dirty="0" smtClean="0">
                <a:solidFill>
                  <a:schemeClr val="tx1">
                    <a:lumMod val="95000"/>
                    <a:lumOff val="5000"/>
                  </a:schemeClr>
                </a:solidFill>
                <a:latin typeface="Arial" pitchFamily="34" charset="0"/>
                <a:cs typeface="Arial" pitchFamily="34" charset="0"/>
              </a:rPr>
              <a:t>впечатляющие </a:t>
            </a:r>
            <a:r>
              <a:rPr lang="ru-RU" altLang="ru-RU" sz="2000" dirty="0">
                <a:solidFill>
                  <a:schemeClr val="tx1">
                    <a:lumMod val="95000"/>
                    <a:lumOff val="5000"/>
                  </a:schemeClr>
                </a:solidFill>
                <a:latin typeface="Arial" pitchFamily="34" charset="0"/>
                <a:cs typeface="Arial" pitchFamily="34" charset="0"/>
              </a:rPr>
              <a:t>результаты </a:t>
            </a:r>
          </a:p>
          <a:p>
            <a:pPr marL="468000" indent="-468000">
              <a:buClr>
                <a:srgbClr val="489296"/>
              </a:buClr>
              <a:buSzPct val="100000"/>
              <a:buFont typeface="Wingdings" pitchFamily="2" charset="2"/>
              <a:buChar char="Ø"/>
            </a:pPr>
            <a:r>
              <a:rPr lang="ru-RU" altLang="ru-RU" sz="2000" dirty="0">
                <a:solidFill>
                  <a:schemeClr val="tx1">
                    <a:lumMod val="95000"/>
                    <a:lumOff val="5000"/>
                  </a:schemeClr>
                </a:solidFill>
                <a:latin typeface="Arial" pitchFamily="34" charset="0"/>
                <a:cs typeface="Arial" pitchFamily="34" charset="0"/>
              </a:rPr>
              <a:t>Уникальная авторская методика включает в себя</a:t>
            </a:r>
            <a:r>
              <a:rPr lang="en-US" altLang="ru-RU" sz="2000" dirty="0">
                <a:solidFill>
                  <a:schemeClr val="tx1">
                    <a:lumMod val="95000"/>
                    <a:lumOff val="5000"/>
                  </a:schemeClr>
                </a:solidFill>
                <a:latin typeface="Arial" pitchFamily="34" charset="0"/>
                <a:cs typeface="Arial" pitchFamily="34" charset="0"/>
              </a:rPr>
              <a:t> </a:t>
            </a:r>
            <a:endParaRPr lang="ru-RU" altLang="ru-RU" sz="2000" dirty="0">
              <a:solidFill>
                <a:schemeClr val="tx1">
                  <a:lumMod val="95000"/>
                  <a:lumOff val="5000"/>
                </a:schemeClr>
              </a:solidFill>
              <a:latin typeface="Arial" pitchFamily="34" charset="0"/>
              <a:cs typeface="Arial" pitchFamily="34" charset="0"/>
            </a:endParaRPr>
          </a:p>
          <a:p>
            <a:pPr marL="468000" indent="-468000">
              <a:buClr>
                <a:srgbClr val="489296"/>
              </a:buClr>
              <a:buSzPct val="100000"/>
              <a:buFont typeface="Wingdings" pitchFamily="2" charset="2"/>
              <a:buChar char="Ø"/>
            </a:pPr>
            <a:r>
              <a:rPr lang="ru-RU" altLang="ru-RU" sz="2000" dirty="0" smtClean="0">
                <a:solidFill>
                  <a:schemeClr val="tx1">
                    <a:lumMod val="95000"/>
                    <a:lumOff val="5000"/>
                  </a:schemeClr>
                </a:solidFill>
                <a:latin typeface="Arial" pitchFamily="34" charset="0"/>
                <a:cs typeface="Arial" pitchFamily="34" charset="0"/>
              </a:rPr>
              <a:t>Доступные </a:t>
            </a:r>
            <a:r>
              <a:rPr lang="ru-RU" altLang="ru-RU" sz="2000" dirty="0">
                <a:solidFill>
                  <a:schemeClr val="tx1">
                    <a:lumMod val="95000"/>
                    <a:lumOff val="5000"/>
                  </a:schemeClr>
                </a:solidFill>
                <a:latin typeface="Arial" pitchFamily="34" charset="0"/>
                <a:cs typeface="Arial" pitchFamily="34" charset="0"/>
              </a:rPr>
              <a:t>объяснения и систему упражнений, </a:t>
            </a:r>
            <a:r>
              <a:rPr lang="ru-RU" altLang="ru-RU" sz="2000" dirty="0" smtClean="0">
                <a:solidFill>
                  <a:schemeClr val="tx1">
                    <a:lumMod val="95000"/>
                    <a:lumOff val="5000"/>
                  </a:schemeClr>
                </a:solidFill>
                <a:latin typeface="Arial" pitchFamily="34" charset="0"/>
                <a:cs typeface="Arial" pitchFamily="34" charset="0"/>
              </a:rPr>
              <a:t>обучающую </a:t>
            </a:r>
            <a:r>
              <a:rPr lang="ru-RU" altLang="ru-RU" sz="2000" dirty="0">
                <a:solidFill>
                  <a:schemeClr val="tx1">
                    <a:lumMod val="95000"/>
                    <a:lumOff val="5000"/>
                  </a:schemeClr>
                </a:solidFill>
                <a:latin typeface="Arial" pitchFamily="34" charset="0"/>
                <a:cs typeface="Arial" pitchFamily="34" charset="0"/>
              </a:rPr>
              <a:t>детей читать осмысленно и закладывающую основу автономии школьников</a:t>
            </a:r>
          </a:p>
          <a:p>
            <a:pPr marL="468000" indent="-468000">
              <a:buClr>
                <a:srgbClr val="489296"/>
              </a:buClr>
              <a:buSzPct val="100000"/>
              <a:buFont typeface="Wingdings" pitchFamily="2" charset="2"/>
              <a:buChar char="Ø"/>
            </a:pPr>
            <a:r>
              <a:rPr lang="ru-RU" altLang="ru-RU" sz="2000" dirty="0">
                <a:solidFill>
                  <a:schemeClr val="tx1">
                    <a:lumMod val="95000"/>
                    <a:lumOff val="5000"/>
                  </a:schemeClr>
                </a:solidFill>
                <a:latin typeface="Arial" pitchFamily="34" charset="0"/>
                <a:cs typeface="Arial" pitchFamily="34" charset="0"/>
              </a:rPr>
              <a:t>Страноведческие комментарии, в занимательной форме знакомящие  с бытом, реалиями, культурой, традициями Великобритании</a:t>
            </a:r>
          </a:p>
          <a:p>
            <a:pPr marL="468000" indent="-468000">
              <a:buClr>
                <a:srgbClr val="489296"/>
              </a:buClr>
              <a:buSzPct val="100000"/>
              <a:buFont typeface="Wingdings" pitchFamily="2" charset="2"/>
              <a:buChar char="Ø"/>
            </a:pPr>
            <a:r>
              <a:rPr lang="ru-RU" altLang="ru-RU" sz="2000" dirty="0">
                <a:solidFill>
                  <a:schemeClr val="tx1">
                    <a:lumMod val="95000"/>
                    <a:lumOff val="5000"/>
                  </a:schemeClr>
                </a:solidFill>
                <a:latin typeface="Arial" pitchFamily="34" charset="0"/>
                <a:cs typeface="Arial" pitchFamily="34" charset="0"/>
              </a:rPr>
              <a:t>Авторские стихи, песни, игры </a:t>
            </a:r>
          </a:p>
          <a:p>
            <a:pPr marL="468000" indent="-468000">
              <a:buClr>
                <a:srgbClr val="489296"/>
              </a:buClr>
              <a:buSzPct val="100000"/>
              <a:buFont typeface="Wingdings" pitchFamily="2" charset="2"/>
              <a:buChar char="Ø"/>
            </a:pPr>
            <a:r>
              <a:rPr lang="ru-RU" altLang="ru-RU" sz="2000" dirty="0" err="1">
                <a:solidFill>
                  <a:schemeClr val="tx1">
                    <a:lumMod val="95000"/>
                    <a:lumOff val="5000"/>
                  </a:schemeClr>
                </a:solidFill>
                <a:latin typeface="Arial" pitchFamily="34" charset="0"/>
                <a:cs typeface="Arial" pitchFamily="34" charset="0"/>
              </a:rPr>
              <a:t>Аудиоприложение</a:t>
            </a:r>
            <a:r>
              <a:rPr lang="ru-RU" altLang="ru-RU" sz="2000" dirty="0">
                <a:solidFill>
                  <a:schemeClr val="tx1">
                    <a:lumMod val="95000"/>
                    <a:lumOff val="5000"/>
                  </a:schemeClr>
                </a:solidFill>
                <a:latin typeface="Arial" pitchFamily="34" charset="0"/>
                <a:cs typeface="Arial" pitchFamily="34" charset="0"/>
              </a:rPr>
              <a:t> в исполнении профессиональных английских дикторов</a:t>
            </a:r>
          </a:p>
          <a:p>
            <a:endParaRPr lang="ru-RU" dirty="0"/>
          </a:p>
        </p:txBody>
      </p:sp>
      <p:pic>
        <p:nvPicPr>
          <p:cNvPr id="11268" name="Picture 16" descr="Z:\коллаж\11.jpg"/>
          <p:cNvPicPr>
            <a:picLocks noChangeAspect="1" noChangeArrowheads="1"/>
          </p:cNvPicPr>
          <p:nvPr/>
        </p:nvPicPr>
        <p:blipFill>
          <a:blip r:embed="rId2" cstate="print"/>
          <a:srcRect/>
          <a:stretch>
            <a:fillRect/>
          </a:stretch>
        </p:blipFill>
        <p:spPr bwMode="auto">
          <a:xfrm>
            <a:off x="1294669" y="0"/>
            <a:ext cx="2585181" cy="1755972"/>
          </a:xfrm>
          <a:prstGeom prst="rect">
            <a:avLst/>
          </a:prstGeom>
          <a:noFill/>
          <a:ln w="9525">
            <a:noFill/>
            <a:miter lim="800000"/>
            <a:headEnd/>
            <a:tailEnd/>
          </a:ln>
        </p:spPr>
      </p:pic>
    </p:spTree>
    <p:extLst>
      <p:ext uri="{BB962C8B-B14F-4D97-AF65-F5344CB8AC3E}">
        <p14:creationId xmlns:p14="http://schemas.microsoft.com/office/powerpoint/2010/main" xmlns="" val="1106909359"/>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77796"/>
            <a:ext cx="11582400" cy="671639"/>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a:bodyPr>
          <a:lstStyle/>
          <a:p>
            <a:pPr algn="r">
              <a:defRPr/>
            </a:pPr>
            <a:r>
              <a:rPr lang="ru-RU" sz="3200" b="1" spc="100" dirty="0">
                <a:solidFill>
                  <a:srgbClr val="489296"/>
                </a:solidFill>
              </a:rPr>
              <a:t>Как </a:t>
            </a:r>
            <a:r>
              <a:rPr lang="ru-RU" sz="3200" b="1" spc="100" dirty="0" smtClean="0">
                <a:solidFill>
                  <a:srgbClr val="489296"/>
                </a:solidFill>
              </a:rPr>
              <a:t> использовать  пособие</a:t>
            </a:r>
            <a:endParaRPr lang="ru-RU" sz="3200" b="1" spc="100" dirty="0">
              <a:solidFill>
                <a:srgbClr val="489296"/>
              </a:solidFill>
            </a:endParaRPr>
          </a:p>
        </p:txBody>
      </p:sp>
      <p:sp>
        <p:nvSpPr>
          <p:cNvPr id="9" name="Прямоугольник 8"/>
          <p:cNvSpPr/>
          <p:nvPr/>
        </p:nvSpPr>
        <p:spPr>
          <a:xfrm>
            <a:off x="1619999" y="1448474"/>
            <a:ext cx="9311612" cy="4185761"/>
          </a:xfrm>
          <a:prstGeom prst="rect">
            <a:avLst/>
          </a:prstGeom>
        </p:spPr>
        <p:txBody>
          <a:bodyPr wrap="square">
            <a:spAutoFit/>
          </a:bodyPr>
          <a:lstStyle/>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Arial" pitchFamily="34" charset="0"/>
                <a:cs typeface="Arial" pitchFamily="34" charset="0"/>
              </a:rPr>
              <a:t>В </a:t>
            </a:r>
            <a:r>
              <a:rPr lang="ru-RU" altLang="ru-RU" sz="2400" dirty="0">
                <a:solidFill>
                  <a:schemeClr val="tx1">
                    <a:lumMod val="95000"/>
                    <a:lumOff val="5000"/>
                  </a:schemeClr>
                </a:solidFill>
                <a:latin typeface="Arial" pitchFamily="34" charset="0"/>
                <a:cs typeface="Arial" pitchFamily="34" charset="0"/>
              </a:rPr>
              <a:t>начале обучения последовательно параллельно </a:t>
            </a:r>
            <a:r>
              <a:rPr lang="ru-RU" altLang="ru-RU" sz="2400" dirty="0" smtClean="0">
                <a:solidFill>
                  <a:schemeClr val="tx1">
                    <a:lumMod val="95000"/>
                    <a:lumOff val="5000"/>
                  </a:schemeClr>
                </a:solidFill>
                <a:latin typeface="Arial" pitchFamily="34" charset="0"/>
                <a:cs typeface="Arial" pitchFamily="34" charset="0"/>
              </a:rPr>
              <a:t/>
            </a:r>
            <a:br>
              <a:rPr lang="ru-RU" altLang="ru-RU" sz="2400" dirty="0" smtClean="0">
                <a:solidFill>
                  <a:schemeClr val="tx1">
                    <a:lumMod val="95000"/>
                    <a:lumOff val="5000"/>
                  </a:schemeClr>
                </a:solidFill>
                <a:latin typeface="Arial" pitchFamily="34" charset="0"/>
                <a:cs typeface="Arial" pitchFamily="34" charset="0"/>
              </a:rPr>
            </a:br>
            <a:r>
              <a:rPr lang="ru-RU" altLang="ru-RU" sz="2400" dirty="0" smtClean="0">
                <a:solidFill>
                  <a:schemeClr val="tx1">
                    <a:lumMod val="95000"/>
                    <a:lumOff val="5000"/>
                  </a:schemeClr>
                </a:solidFill>
                <a:latin typeface="Arial" pitchFamily="34" charset="0"/>
                <a:cs typeface="Arial" pitchFamily="34" charset="0"/>
              </a:rPr>
              <a:t>с  любым </a:t>
            </a:r>
            <a:r>
              <a:rPr lang="ru-RU" altLang="ru-RU" sz="2400" dirty="0">
                <a:solidFill>
                  <a:schemeClr val="tx1">
                    <a:lumMod val="95000"/>
                    <a:lumOff val="5000"/>
                  </a:schemeClr>
                </a:solidFill>
                <a:latin typeface="Arial" pitchFamily="34" charset="0"/>
                <a:cs typeface="Arial" pitchFamily="34" charset="0"/>
              </a:rPr>
              <a:t>учебником  в течение15 минут урока.</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Arial" pitchFamily="34" charset="0"/>
                <a:cs typeface="Arial" pitchFamily="34" charset="0"/>
              </a:rPr>
              <a:t>В процессе подготовки к обучению английскому языку </a:t>
            </a:r>
            <a:r>
              <a:rPr lang="ru-RU" altLang="ru-RU" sz="2400" dirty="0" smtClean="0">
                <a:solidFill>
                  <a:schemeClr val="tx1">
                    <a:lumMod val="95000"/>
                    <a:lumOff val="5000"/>
                  </a:schemeClr>
                </a:solidFill>
                <a:latin typeface="Arial" pitchFamily="34" charset="0"/>
                <a:cs typeface="Arial" pitchFamily="34" charset="0"/>
              </a:rPr>
              <a:t/>
            </a:r>
            <a:br>
              <a:rPr lang="ru-RU" altLang="ru-RU" sz="2400" dirty="0" smtClean="0">
                <a:solidFill>
                  <a:schemeClr val="tx1">
                    <a:lumMod val="95000"/>
                    <a:lumOff val="5000"/>
                  </a:schemeClr>
                </a:solidFill>
                <a:latin typeface="Arial" pitchFamily="34" charset="0"/>
                <a:cs typeface="Arial" pitchFamily="34" charset="0"/>
              </a:rPr>
            </a:br>
            <a:r>
              <a:rPr lang="ru-RU" altLang="ru-RU" sz="2400" dirty="0" smtClean="0">
                <a:solidFill>
                  <a:schemeClr val="tx1">
                    <a:lumMod val="95000"/>
                    <a:lumOff val="5000"/>
                  </a:schemeClr>
                </a:solidFill>
                <a:latin typeface="Arial" pitchFamily="34" charset="0"/>
                <a:cs typeface="Arial" pitchFamily="34" charset="0"/>
              </a:rPr>
              <a:t>в </a:t>
            </a:r>
            <a:r>
              <a:rPr lang="ru-RU" altLang="ru-RU" sz="2400" dirty="0">
                <a:solidFill>
                  <a:schemeClr val="tx1">
                    <a:lumMod val="95000"/>
                    <a:lumOff val="5000"/>
                  </a:schemeClr>
                </a:solidFill>
                <a:latin typeface="Arial" pitchFamily="34" charset="0"/>
                <a:cs typeface="Arial" pitchFamily="34" charset="0"/>
              </a:rPr>
              <a:t>1 классе.</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Arial" pitchFamily="34" charset="0"/>
                <a:cs typeface="Arial" pitchFamily="34" charset="0"/>
              </a:rPr>
              <a:t>В </a:t>
            </a:r>
            <a:r>
              <a:rPr lang="ru-RU" altLang="ru-RU" sz="2400" dirty="0" smtClean="0">
                <a:solidFill>
                  <a:schemeClr val="tx1">
                    <a:lumMod val="95000"/>
                    <a:lumOff val="5000"/>
                  </a:schemeClr>
                </a:solidFill>
                <a:latin typeface="Arial" pitchFamily="34" charset="0"/>
                <a:cs typeface="Arial" pitchFamily="34" charset="0"/>
              </a:rPr>
              <a:t>3</a:t>
            </a:r>
            <a:r>
              <a:rPr lang="en-US" altLang="ru-RU" sz="2400" dirty="0" smtClean="0">
                <a:solidFill>
                  <a:schemeClr val="tx1">
                    <a:lumMod val="95000"/>
                    <a:lumOff val="5000"/>
                  </a:schemeClr>
                </a:solidFill>
                <a:latin typeface="Arial" pitchFamily="34" charset="0"/>
                <a:cs typeface="Arial" pitchFamily="34" charset="0"/>
              </a:rPr>
              <a:t>–</a:t>
            </a:r>
            <a:r>
              <a:rPr lang="ru-RU" altLang="ru-RU" sz="2400" dirty="0" smtClean="0">
                <a:solidFill>
                  <a:schemeClr val="tx1">
                    <a:lumMod val="95000"/>
                    <a:lumOff val="5000"/>
                  </a:schemeClr>
                </a:solidFill>
                <a:latin typeface="Arial" pitchFamily="34" charset="0"/>
                <a:cs typeface="Arial" pitchFamily="34" charset="0"/>
              </a:rPr>
              <a:t>4 </a:t>
            </a:r>
            <a:r>
              <a:rPr lang="ru-RU" altLang="ru-RU" sz="2400" dirty="0">
                <a:solidFill>
                  <a:schemeClr val="tx1">
                    <a:lumMod val="95000"/>
                    <a:lumOff val="5000"/>
                  </a:schemeClr>
                </a:solidFill>
                <a:latin typeface="Arial" pitchFamily="34" charset="0"/>
                <a:cs typeface="Arial" pitchFamily="34" charset="0"/>
              </a:rPr>
              <a:t>классе выборочная работа в зависимости от </a:t>
            </a:r>
            <a:r>
              <a:rPr lang="ru-RU" altLang="ru-RU" sz="2400" dirty="0" err="1" smtClean="0">
                <a:solidFill>
                  <a:schemeClr val="tx1">
                    <a:lumMod val="95000"/>
                    <a:lumOff val="5000"/>
                  </a:schemeClr>
                </a:solidFill>
                <a:latin typeface="Arial" pitchFamily="34" charset="0"/>
                <a:cs typeface="Arial" pitchFamily="34" charset="0"/>
              </a:rPr>
              <a:t>инди-видуальных</a:t>
            </a:r>
            <a:r>
              <a:rPr lang="ru-RU" altLang="ru-RU" sz="2400" dirty="0" smtClean="0">
                <a:solidFill>
                  <a:schemeClr val="tx1">
                    <a:lumMod val="95000"/>
                    <a:lumOff val="5000"/>
                  </a:schemeClr>
                </a:solidFill>
                <a:latin typeface="Arial" pitchFamily="34" charset="0"/>
                <a:cs typeface="Arial" pitchFamily="34" charset="0"/>
              </a:rPr>
              <a:t> </a:t>
            </a:r>
            <a:r>
              <a:rPr lang="ru-RU" altLang="ru-RU" sz="2400" dirty="0">
                <a:solidFill>
                  <a:schemeClr val="tx1">
                    <a:lumMod val="95000"/>
                    <a:lumOff val="5000"/>
                  </a:schemeClr>
                </a:solidFill>
                <a:latin typeface="Arial" pitchFamily="34" charset="0"/>
                <a:cs typeface="Arial" pitchFamily="34" charset="0"/>
              </a:rPr>
              <a:t>потребностей ученика или класса.</a:t>
            </a:r>
          </a:p>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Arial" pitchFamily="34" charset="0"/>
                <a:cs typeface="Arial" pitchFamily="34" charset="0"/>
              </a:rPr>
              <a:t>Для </a:t>
            </a:r>
            <a:r>
              <a:rPr lang="ru-RU" altLang="ru-RU" sz="2400" dirty="0">
                <a:solidFill>
                  <a:schemeClr val="tx1">
                    <a:lumMod val="95000"/>
                    <a:lumOff val="5000"/>
                  </a:schemeClr>
                </a:solidFill>
                <a:latin typeface="Arial" pitchFamily="34" charset="0"/>
                <a:cs typeface="Arial" pitchFamily="34" charset="0"/>
              </a:rPr>
              <a:t>самостоятельного использования дома </a:t>
            </a:r>
            <a:r>
              <a:rPr lang="ru-RU" altLang="ru-RU" sz="2400" dirty="0" smtClean="0">
                <a:solidFill>
                  <a:schemeClr val="tx1">
                    <a:lumMod val="95000"/>
                    <a:lumOff val="5000"/>
                  </a:schemeClr>
                </a:solidFill>
                <a:latin typeface="Arial" pitchFamily="34" charset="0"/>
                <a:cs typeface="Arial" pitchFamily="34" charset="0"/>
              </a:rPr>
              <a:t>с </a:t>
            </a:r>
            <a:r>
              <a:rPr lang="ru-RU" altLang="ru-RU" sz="2400" dirty="0" smtClean="0">
                <a:solidFill>
                  <a:schemeClr val="tx1">
                    <a:lumMod val="95000"/>
                    <a:lumOff val="5000"/>
                  </a:schemeClr>
                </a:solidFill>
                <a:latin typeface="Arial" pitchFamily="34" charset="0"/>
                <a:cs typeface="Arial" pitchFamily="34" charset="0"/>
              </a:rPr>
              <a:t>родителями</a:t>
            </a:r>
            <a:endParaRPr lang="ru-RU" altLang="ru-RU" sz="2400" dirty="0">
              <a:solidFill>
                <a:schemeClr val="tx1">
                  <a:lumMod val="95000"/>
                  <a:lumOff val="5000"/>
                </a:schemeClr>
              </a:solidFill>
              <a:latin typeface="Arial" pitchFamily="34" charset="0"/>
              <a:cs typeface="Arial" pitchFamily="34" charset="0"/>
            </a:endParaRP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Arial" pitchFamily="34" charset="0"/>
                <a:cs typeface="Arial" pitchFamily="34" charset="0"/>
              </a:rPr>
              <a:t>Для занятий с репетитором</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Arial" pitchFamily="34" charset="0"/>
                <a:cs typeface="Arial" pitchFamily="34" charset="0"/>
              </a:rPr>
              <a:t>Кружки, внеурочная деятельность</a:t>
            </a:r>
            <a:endParaRPr lang="ru-RU" sz="2400" dirty="0">
              <a:solidFill>
                <a:schemeClr val="tx1">
                  <a:lumMod val="95000"/>
                  <a:lumOff val="5000"/>
                </a:schemeClr>
              </a:solidFill>
              <a:latin typeface="Arial" pitchFamily="34" charset="0"/>
              <a:cs typeface="Arial" pitchFamily="34" charset="0"/>
            </a:endParaRPr>
          </a:p>
        </p:txBody>
      </p:sp>
    </p:spTree>
    <p:extLst>
      <p:ext uri="{BB962C8B-B14F-4D97-AF65-F5344CB8AC3E}">
        <p14:creationId xmlns:p14="http://schemas.microsoft.com/office/powerpoint/2010/main" xmlns="" val="174762752"/>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V:\pubs_new\happy_english.ru\Webinar\2018\JPG_Чтение с зад.глуб. понимания\ABC_142-143.jpg"/>
          <p:cNvPicPr>
            <a:picLocks noChangeAspect="1" noChangeArrowheads="1"/>
          </p:cNvPicPr>
          <p:nvPr/>
        </p:nvPicPr>
        <p:blipFill>
          <a:blip r:embed="rId2"/>
          <a:srcRect r="51204"/>
          <a:stretch>
            <a:fillRect/>
          </a:stretch>
        </p:blipFill>
        <p:spPr bwMode="auto">
          <a:xfrm>
            <a:off x="3429001" y="0"/>
            <a:ext cx="4827077" cy="6877995"/>
          </a:xfrm>
          <a:prstGeom prst="rect">
            <a:avLst/>
          </a:prstGeom>
          <a:noFill/>
        </p:spPr>
      </p:pic>
      <p:pic>
        <p:nvPicPr>
          <p:cNvPr id="4" name="Picture 6" descr="Z:\коллаж\3.jpg"/>
          <p:cNvPicPr>
            <a:picLocks noChangeAspect="1" noChangeArrowheads="1"/>
          </p:cNvPicPr>
          <p:nvPr/>
        </p:nvPicPr>
        <p:blipFill>
          <a:blip r:embed="rId3" cstate="print"/>
          <a:srcRect/>
          <a:stretch>
            <a:fillRect/>
          </a:stretch>
        </p:blipFill>
        <p:spPr bwMode="auto">
          <a:xfrm>
            <a:off x="297029" y="291750"/>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70399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60000" y="1260000"/>
            <a:ext cx="7517384" cy="4647426"/>
          </a:xfrm>
          <a:prstGeom prst="rect">
            <a:avLst/>
          </a:prstGeom>
        </p:spPr>
        <p:txBody>
          <a:bodyPr wrap="square">
            <a:spAutoFit/>
          </a:bodyPr>
          <a:lstStyle/>
          <a:p>
            <a:r>
              <a:rPr lang="ru-RU" sz="2000" dirty="0" err="1" smtClean="0">
                <a:latin typeface="Arial" charset="0"/>
                <a:ea typeface="Arial" charset="0"/>
                <a:cs typeface="Arial" charset="0"/>
              </a:rPr>
              <a:t>Аудирование</a:t>
            </a:r>
            <a:r>
              <a:rPr lang="ru-RU" sz="2000" dirty="0" smtClean="0">
                <a:latin typeface="Arial" charset="0"/>
                <a:ea typeface="Arial" charset="0"/>
                <a:cs typeface="Arial" charset="0"/>
              </a:rPr>
              <a:t> </a:t>
            </a:r>
            <a:r>
              <a:rPr lang="en-US" sz="2000" dirty="0" smtClean="0">
                <a:latin typeface="Arial" charset="0"/>
                <a:ea typeface="Arial" charset="0"/>
                <a:cs typeface="Arial" charset="0"/>
              </a:rPr>
              <a:t>—</a:t>
            </a:r>
            <a:r>
              <a:rPr lang="ru-RU" sz="2000" dirty="0" smtClean="0">
                <a:latin typeface="Arial" charset="0"/>
                <a:ea typeface="Arial" charset="0"/>
                <a:cs typeface="Arial" charset="0"/>
              </a:rPr>
              <a:t> </a:t>
            </a:r>
            <a:r>
              <a:rPr lang="ru-RU" sz="2000" dirty="0">
                <a:latin typeface="Arial" charset="0"/>
                <a:ea typeface="Arial" charset="0"/>
                <a:cs typeface="Arial" charset="0"/>
              </a:rPr>
              <a:t>это процесс восприятия звучащей речи, помимо слушания, предполагающий еще </a:t>
            </a:r>
            <a:r>
              <a:rPr lang="ru-RU" sz="2000" dirty="0" err="1">
                <a:latin typeface="Arial" charset="0"/>
                <a:ea typeface="Arial" charset="0"/>
                <a:cs typeface="Arial" charset="0"/>
              </a:rPr>
              <a:t>слышание</a:t>
            </a:r>
            <a:r>
              <a:rPr lang="ru-RU" sz="2000" dirty="0">
                <a:latin typeface="Arial" charset="0"/>
                <a:ea typeface="Arial" charset="0"/>
                <a:cs typeface="Arial" charset="0"/>
              </a:rPr>
              <a:t>, понимание и интерпретацию воспринимаемой на слух </a:t>
            </a:r>
            <a:r>
              <a:rPr lang="ru-RU" sz="2000" dirty="0" smtClean="0">
                <a:latin typeface="Arial" charset="0"/>
                <a:ea typeface="Arial" charset="0"/>
                <a:cs typeface="Arial" charset="0"/>
              </a:rPr>
              <a:t>информации. Восприятие </a:t>
            </a:r>
            <a:r>
              <a:rPr lang="ru-RU" sz="2000" dirty="0">
                <a:latin typeface="Arial" charset="0"/>
                <a:ea typeface="Arial" charset="0"/>
                <a:cs typeface="Arial" charset="0"/>
              </a:rPr>
              <a:t>речи на слух является перцептивной, мыслительно- </a:t>
            </a:r>
            <a:r>
              <a:rPr lang="ru-RU" sz="2000" dirty="0" err="1" smtClean="0">
                <a:latin typeface="Arial" charset="0"/>
                <a:ea typeface="Arial" charset="0"/>
                <a:cs typeface="Arial" charset="0"/>
              </a:rPr>
              <a:t>мнемической</a:t>
            </a:r>
            <a:r>
              <a:rPr lang="ru-RU" sz="2000" dirty="0" smtClean="0">
                <a:latin typeface="Arial" charset="0"/>
                <a:ea typeface="Arial" charset="0"/>
                <a:cs typeface="Arial" charset="0"/>
              </a:rPr>
              <a:t> </a:t>
            </a:r>
            <a:r>
              <a:rPr lang="ru-RU" sz="2000" dirty="0">
                <a:latin typeface="Arial" charset="0"/>
                <a:ea typeface="Arial" charset="0"/>
                <a:cs typeface="Arial" charset="0"/>
              </a:rPr>
              <a:t>деятельностью, которая </a:t>
            </a:r>
            <a:r>
              <a:rPr lang="ru-RU" sz="2000" dirty="0" smtClean="0">
                <a:latin typeface="Arial" charset="0"/>
                <a:ea typeface="Arial" charset="0"/>
                <a:cs typeface="Arial" charset="0"/>
              </a:rPr>
              <a:t>осуществляется </a:t>
            </a:r>
            <a:r>
              <a:rPr lang="ru-RU" sz="2000" dirty="0">
                <a:latin typeface="Arial" charset="0"/>
                <a:ea typeface="Arial" charset="0"/>
                <a:cs typeface="Arial" charset="0"/>
              </a:rPr>
              <a:t>в результате выполнения целого ряда сложных логических </a:t>
            </a:r>
            <a:r>
              <a:rPr lang="ru-RU" sz="2000" dirty="0" smtClean="0">
                <a:latin typeface="Arial" charset="0"/>
                <a:ea typeface="Arial" charset="0"/>
                <a:cs typeface="Arial" charset="0"/>
              </a:rPr>
              <a:t>операций, включающих в себя анализ</a:t>
            </a:r>
            <a:r>
              <a:rPr lang="ru-RU" sz="2000" dirty="0">
                <a:latin typeface="Arial" charset="0"/>
                <a:ea typeface="Arial" charset="0"/>
                <a:cs typeface="Arial" charset="0"/>
              </a:rPr>
              <a:t>, синтез, </a:t>
            </a:r>
            <a:r>
              <a:rPr lang="ru-RU" sz="2000" dirty="0" smtClean="0">
                <a:latin typeface="Arial" charset="0"/>
                <a:ea typeface="Arial" charset="0"/>
                <a:cs typeface="Arial" charset="0"/>
              </a:rPr>
              <a:t>дедукцию, индукцию, </a:t>
            </a:r>
            <a:r>
              <a:rPr lang="ru-RU" sz="2000" dirty="0">
                <a:latin typeface="Arial" charset="0"/>
                <a:ea typeface="Arial" charset="0"/>
                <a:cs typeface="Arial" charset="0"/>
              </a:rPr>
              <a:t>сравнение, </a:t>
            </a:r>
            <a:r>
              <a:rPr lang="ru-RU" sz="2000" dirty="0" smtClean="0">
                <a:latin typeface="Arial" charset="0"/>
                <a:ea typeface="Arial" charset="0"/>
                <a:cs typeface="Arial" charset="0"/>
              </a:rPr>
              <a:t>абстракцию, конкретизацию. </a:t>
            </a:r>
            <a:endParaRPr lang="en-US" sz="2000" dirty="0" smtClean="0">
              <a:latin typeface="Arial" charset="0"/>
              <a:ea typeface="Arial" charset="0"/>
              <a:cs typeface="Arial" charset="0"/>
            </a:endParaRPr>
          </a:p>
          <a:p>
            <a:endParaRPr lang="ru-RU" sz="2000" dirty="0" smtClean="0">
              <a:latin typeface="Arial" charset="0"/>
              <a:ea typeface="Arial" charset="0"/>
              <a:cs typeface="Arial" charset="0"/>
            </a:endParaRPr>
          </a:p>
          <a:p>
            <a:r>
              <a:rPr lang="ru-RU" sz="2000" dirty="0" err="1">
                <a:latin typeface="Arial" charset="0"/>
                <a:ea typeface="Arial" charset="0"/>
                <a:cs typeface="Arial" charset="0"/>
              </a:rPr>
              <a:t>Аудирование</a:t>
            </a:r>
            <a:r>
              <a:rPr lang="ru-RU" sz="2000" dirty="0">
                <a:latin typeface="Arial" charset="0"/>
                <a:ea typeface="Arial" charset="0"/>
                <a:cs typeface="Arial" charset="0"/>
              </a:rPr>
              <a:t> может выступать как самостоятельный вид речевой деятельности </a:t>
            </a:r>
            <a:r>
              <a:rPr lang="ru-RU" sz="2000" dirty="0" smtClean="0">
                <a:latin typeface="Arial" charset="0"/>
                <a:ea typeface="Arial" charset="0"/>
                <a:cs typeface="Arial" charset="0"/>
              </a:rPr>
              <a:t>или </a:t>
            </a:r>
            <a:r>
              <a:rPr lang="ru-RU" sz="2000" dirty="0">
                <a:latin typeface="Arial" charset="0"/>
                <a:ea typeface="Arial" charset="0"/>
                <a:cs typeface="Arial" charset="0"/>
              </a:rPr>
              <a:t>входить в диалогическое общение, в качестве, его рецептивного компонента, т.е. являться одной из сторон говорения</a:t>
            </a:r>
            <a:r>
              <a:rPr lang="ru-RU" sz="2000" dirty="0"/>
              <a:t>.</a:t>
            </a:r>
          </a:p>
          <a:p>
            <a:endParaRPr lang="ru-RU" sz="1600" dirty="0">
              <a:solidFill>
                <a:schemeClr val="tx1">
                  <a:lumMod val="75000"/>
                  <a:lumOff val="25000"/>
                </a:schemeClr>
              </a:solidFill>
            </a:endParaRPr>
          </a:p>
        </p:txBody>
      </p:sp>
      <p:sp>
        <p:nvSpPr>
          <p:cNvPr id="3" name="TextBox 2"/>
          <p:cNvSpPr txBox="1"/>
          <p:nvPr/>
        </p:nvSpPr>
        <p:spPr>
          <a:xfrm>
            <a:off x="3060000" y="468000"/>
            <a:ext cx="4130426" cy="523220"/>
          </a:xfrm>
          <a:prstGeom prst="rect">
            <a:avLst/>
          </a:prstGeom>
          <a:noFill/>
        </p:spPr>
        <p:txBody>
          <a:bodyPr wrap="none" rtlCol="0">
            <a:spAutoFit/>
          </a:bodyPr>
          <a:lstStyle/>
          <a:p>
            <a:r>
              <a:rPr lang="ru-RU" sz="2800" b="1" dirty="0" smtClean="0"/>
              <a:t>Понятие </a:t>
            </a:r>
            <a:r>
              <a:rPr lang="ru-RU" sz="2800" b="1" dirty="0" err="1" smtClean="0"/>
              <a:t>аудирования</a:t>
            </a:r>
            <a:endParaRPr lang="ru-RU" sz="2800" b="1" dirty="0"/>
          </a:p>
        </p:txBody>
      </p:sp>
    </p:spTree>
    <p:extLst>
      <p:ext uri="{BB962C8B-B14F-4D97-AF65-F5344CB8AC3E}">
        <p14:creationId xmlns:p14="http://schemas.microsoft.com/office/powerpoint/2010/main" xmlns="" val="1947328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22060" y="1153297"/>
            <a:ext cx="8048448" cy="5119350"/>
          </a:xfrm>
          <a:prstGeom prst="rect">
            <a:avLst/>
          </a:prstGeom>
        </p:spPr>
        <p:txBody>
          <a:bodyPr wrap="square">
            <a:spAutoFit/>
          </a:bodyPr>
          <a:lstStyle/>
          <a:p>
            <a:pPr fontAlgn="base">
              <a:spcBef>
                <a:spcPts val="750"/>
              </a:spcBef>
              <a:spcAft>
                <a:spcPts val="750"/>
              </a:spcAft>
            </a:pPr>
            <a:r>
              <a:rPr lang="ru-RU" sz="2000" i="1" dirty="0" smtClean="0">
                <a:latin typeface="Arial" charset="0"/>
                <a:ea typeface="Calibri" charset="0"/>
              </a:rPr>
              <a:t>И</a:t>
            </a:r>
            <a:r>
              <a:rPr lang="ru-RU" sz="2000" i="1" dirty="0" smtClean="0">
                <a:latin typeface="Arial" charset="0"/>
                <a:ea typeface="Calibri" charset="0"/>
              </a:rPr>
              <a:t>.</a:t>
            </a:r>
            <a:r>
              <a:rPr lang="en-US" sz="2000" i="1" dirty="0" smtClean="0">
                <a:latin typeface="Arial" charset="0"/>
                <a:ea typeface="Calibri" charset="0"/>
              </a:rPr>
              <a:t> </a:t>
            </a:r>
            <a:r>
              <a:rPr lang="ru-RU" sz="2000" i="1" dirty="0" smtClean="0">
                <a:latin typeface="Arial" charset="0"/>
                <a:ea typeface="Calibri" charset="0"/>
              </a:rPr>
              <a:t>А</a:t>
            </a:r>
            <a:r>
              <a:rPr lang="ru-RU" sz="2000" i="1" dirty="0">
                <a:latin typeface="Arial" charset="0"/>
                <a:ea typeface="Calibri" charset="0"/>
              </a:rPr>
              <a:t>. </a:t>
            </a:r>
            <a:r>
              <a:rPr lang="ru-RU" sz="2000" i="1" dirty="0" smtClean="0">
                <a:latin typeface="Arial" charset="0"/>
                <a:ea typeface="Calibri" charset="0"/>
              </a:rPr>
              <a:t>Зимняя </a:t>
            </a:r>
            <a:r>
              <a:rPr lang="ru-RU" sz="2000" dirty="0" smtClean="0">
                <a:latin typeface="Arial" charset="0"/>
                <a:ea typeface="Calibri" charset="0"/>
              </a:rPr>
              <a:t>выделяет </a:t>
            </a:r>
            <a:r>
              <a:rPr lang="ru-RU" sz="2000" dirty="0">
                <a:latin typeface="Arial" charset="0"/>
                <a:ea typeface="Calibri" charset="0"/>
              </a:rPr>
              <a:t>в </a:t>
            </a:r>
            <a:r>
              <a:rPr lang="ru-RU" sz="2000" dirty="0" err="1">
                <a:latin typeface="Arial" charset="0"/>
                <a:ea typeface="Calibri" charset="0"/>
              </a:rPr>
              <a:t>аудировании</a:t>
            </a:r>
            <a:r>
              <a:rPr lang="ru-RU" sz="2000" dirty="0">
                <a:latin typeface="Arial" charset="0"/>
                <a:ea typeface="Calibri" charset="0"/>
              </a:rPr>
              <a:t> три фазы: </a:t>
            </a:r>
            <a:r>
              <a:rPr lang="ru-RU" sz="2000" dirty="0" err="1" smtClean="0">
                <a:latin typeface="Arial" charset="0"/>
                <a:ea typeface="Calibri" charset="0"/>
              </a:rPr>
              <a:t>мотивационно-побудительную</a:t>
            </a:r>
            <a:r>
              <a:rPr lang="ru-RU" sz="2000" dirty="0">
                <a:latin typeface="Arial" charset="0"/>
                <a:ea typeface="Calibri" charset="0"/>
              </a:rPr>
              <a:t>, </a:t>
            </a:r>
            <a:r>
              <a:rPr lang="ru-RU" sz="2000" dirty="0" err="1" smtClean="0">
                <a:latin typeface="Arial" charset="0"/>
                <a:ea typeface="Calibri" charset="0"/>
              </a:rPr>
              <a:t>аналитико</a:t>
            </a:r>
            <a:r>
              <a:rPr lang="en-US" sz="2000" dirty="0" smtClean="0">
                <a:latin typeface="Arial" charset="0"/>
                <a:ea typeface="Calibri" charset="0"/>
              </a:rPr>
              <a:t>-</a:t>
            </a:r>
            <a:r>
              <a:rPr lang="ru-RU" sz="2000" dirty="0" smtClean="0">
                <a:latin typeface="Arial" charset="0"/>
                <a:ea typeface="Calibri" charset="0"/>
              </a:rPr>
              <a:t>синтетическую</a:t>
            </a:r>
            <a:r>
              <a:rPr lang="ru-RU" sz="2000" dirty="0">
                <a:latin typeface="Arial" charset="0"/>
                <a:ea typeface="Calibri" charset="0"/>
              </a:rPr>
              <a:t>, и исполнительную. </a:t>
            </a:r>
            <a:endParaRPr lang="ru-RU" sz="2000" dirty="0" smtClean="0">
              <a:latin typeface="Arial" charset="0"/>
              <a:ea typeface="Calibri" charset="0"/>
            </a:endParaRPr>
          </a:p>
          <a:p>
            <a:pPr fontAlgn="base">
              <a:spcBef>
                <a:spcPts val="750"/>
              </a:spcBef>
              <a:spcAft>
                <a:spcPts val="750"/>
              </a:spcAft>
            </a:pPr>
            <a:r>
              <a:rPr lang="ru-RU" sz="2000" i="1" dirty="0" smtClean="0">
                <a:latin typeface="Arial" charset="0"/>
                <a:ea typeface="Calibri" charset="0"/>
              </a:rPr>
              <a:t>А</a:t>
            </a:r>
            <a:r>
              <a:rPr lang="ru-RU" sz="2000" i="1" dirty="0" smtClean="0">
                <a:latin typeface="Arial" charset="0"/>
                <a:ea typeface="Calibri" charset="0"/>
              </a:rPr>
              <a:t>.</a:t>
            </a:r>
            <a:r>
              <a:rPr lang="en-US" sz="2000" i="1" dirty="0" smtClean="0">
                <a:latin typeface="Arial" charset="0"/>
                <a:ea typeface="Calibri" charset="0"/>
              </a:rPr>
              <a:t> </a:t>
            </a:r>
            <a:r>
              <a:rPr lang="ru-RU" sz="2000" i="1" dirty="0" smtClean="0">
                <a:latin typeface="Arial" charset="0"/>
                <a:ea typeface="Calibri" charset="0"/>
              </a:rPr>
              <a:t>А</a:t>
            </a:r>
            <a:r>
              <a:rPr lang="ru-RU" sz="2000" i="1" dirty="0">
                <a:latin typeface="Arial" charset="0"/>
                <a:ea typeface="Calibri" charset="0"/>
              </a:rPr>
              <a:t>. Леонтьев </a:t>
            </a:r>
            <a:r>
              <a:rPr lang="ru-RU" sz="2000" dirty="0" smtClean="0">
                <a:latin typeface="Arial" charset="0"/>
                <a:ea typeface="Calibri" charset="0"/>
              </a:rPr>
              <a:t>добавляет фазу </a:t>
            </a:r>
            <a:r>
              <a:rPr lang="ru-RU" sz="2000" dirty="0">
                <a:latin typeface="Arial" charset="0"/>
                <a:ea typeface="Calibri" charset="0"/>
              </a:rPr>
              <a:t>контроля.</a:t>
            </a:r>
            <a:endParaRPr lang="ru-RU" sz="2000" dirty="0">
              <a:latin typeface="Times New Roman" charset="0"/>
              <a:ea typeface="Calibri" charset="0"/>
            </a:endParaRPr>
          </a:p>
          <a:p>
            <a:pPr fontAlgn="base">
              <a:spcBef>
                <a:spcPts val="750"/>
              </a:spcBef>
              <a:spcAft>
                <a:spcPts val="750"/>
              </a:spcAft>
            </a:pPr>
            <a:r>
              <a:rPr lang="ru-RU" sz="2000" b="1" dirty="0" smtClean="0">
                <a:latin typeface="Arial" charset="0"/>
                <a:ea typeface="Calibri" charset="0"/>
              </a:rPr>
              <a:t>Мотивационно</a:t>
            </a:r>
            <a:r>
              <a:rPr lang="en-US" sz="2000" b="1" dirty="0" smtClean="0">
                <a:latin typeface="Arial" charset="0"/>
                <a:ea typeface="Calibri" charset="0"/>
              </a:rPr>
              <a:t>-</a:t>
            </a:r>
            <a:r>
              <a:rPr lang="ru-RU" sz="2000" b="1" dirty="0" smtClean="0">
                <a:latin typeface="Arial" charset="0"/>
                <a:ea typeface="Calibri" charset="0"/>
              </a:rPr>
              <a:t>побудительная </a:t>
            </a:r>
            <a:r>
              <a:rPr lang="ru-RU" sz="2000" b="1" dirty="0">
                <a:latin typeface="Arial" charset="0"/>
                <a:ea typeface="Calibri" charset="0"/>
              </a:rPr>
              <a:t>фаза </a:t>
            </a:r>
            <a:r>
              <a:rPr lang="en-US" sz="2000" dirty="0" smtClean="0">
                <a:latin typeface="Arial" charset="0"/>
                <a:ea typeface="Calibri" charset="0"/>
              </a:rPr>
              <a:t>—</a:t>
            </a:r>
            <a:r>
              <a:rPr lang="ru-RU" sz="2000" dirty="0" smtClean="0">
                <a:latin typeface="Arial" charset="0"/>
                <a:ea typeface="Calibri" charset="0"/>
              </a:rPr>
              <a:t> </a:t>
            </a:r>
            <a:r>
              <a:rPr lang="ru-RU" sz="2000" dirty="0" smtClean="0">
                <a:latin typeface="Arial" charset="0"/>
                <a:ea typeface="Calibri" charset="0"/>
              </a:rPr>
              <a:t>фаза создания мотива. Это может быть коммуникативная задача, тема, интересный собеседник</a:t>
            </a:r>
          </a:p>
          <a:p>
            <a:pPr fontAlgn="base">
              <a:spcBef>
                <a:spcPts val="750"/>
              </a:spcBef>
              <a:spcAft>
                <a:spcPts val="750"/>
              </a:spcAft>
            </a:pPr>
            <a:r>
              <a:rPr lang="ru-RU" sz="2000" b="1" dirty="0" smtClean="0">
                <a:latin typeface="Arial" charset="0"/>
                <a:ea typeface="Calibri" charset="0"/>
              </a:rPr>
              <a:t>Аналитико-синтетическая </a:t>
            </a:r>
            <a:r>
              <a:rPr lang="ru-RU" sz="2000" b="1" dirty="0">
                <a:latin typeface="Arial" charset="0"/>
                <a:ea typeface="Calibri" charset="0"/>
              </a:rPr>
              <a:t>фаза </a:t>
            </a:r>
            <a:r>
              <a:rPr lang="en-US" sz="2000" dirty="0" smtClean="0">
                <a:latin typeface="Arial" charset="0"/>
                <a:ea typeface="Calibri" charset="0"/>
              </a:rPr>
              <a:t>—</a:t>
            </a:r>
            <a:r>
              <a:rPr lang="ru-RU" sz="2000" dirty="0" smtClean="0">
                <a:latin typeface="Arial" charset="0"/>
                <a:ea typeface="Calibri" charset="0"/>
              </a:rPr>
              <a:t> </a:t>
            </a:r>
            <a:r>
              <a:rPr lang="ru-RU" sz="2000" dirty="0" smtClean="0">
                <a:latin typeface="Arial" charset="0"/>
                <a:ea typeface="Calibri" charset="0"/>
              </a:rPr>
              <a:t>фаза восприятия и обработки информации. Это </a:t>
            </a:r>
            <a:r>
              <a:rPr lang="ru-RU" sz="2000" dirty="0">
                <a:latin typeface="Arial" charset="0"/>
                <a:ea typeface="Calibri" charset="0"/>
              </a:rPr>
              <a:t>основная часть </a:t>
            </a:r>
            <a:r>
              <a:rPr lang="ru-RU" sz="2000" dirty="0" err="1">
                <a:latin typeface="Arial" charset="0"/>
                <a:ea typeface="Calibri" charset="0"/>
              </a:rPr>
              <a:t>аудирования</a:t>
            </a:r>
            <a:r>
              <a:rPr lang="ru-RU" sz="2000" dirty="0">
                <a:latin typeface="Arial" charset="0"/>
                <a:ea typeface="Calibri" charset="0"/>
              </a:rPr>
              <a:t>. </a:t>
            </a:r>
            <a:r>
              <a:rPr lang="en-US" sz="2000" dirty="0" smtClean="0">
                <a:latin typeface="Arial" charset="0"/>
                <a:ea typeface="Calibri" charset="0"/>
              </a:rPr>
              <a:t/>
            </a:r>
            <a:br>
              <a:rPr lang="en-US" sz="2000" dirty="0" smtClean="0">
                <a:latin typeface="Arial" charset="0"/>
                <a:ea typeface="Calibri" charset="0"/>
              </a:rPr>
            </a:br>
            <a:r>
              <a:rPr lang="ru-RU" sz="2000" dirty="0" smtClean="0">
                <a:latin typeface="Arial" charset="0"/>
                <a:ea typeface="Calibri" charset="0"/>
              </a:rPr>
              <a:t>С </a:t>
            </a:r>
            <a:r>
              <a:rPr lang="ru-RU" sz="2000" dirty="0" smtClean="0">
                <a:latin typeface="Arial" charset="0"/>
                <a:ea typeface="Calibri" charset="0"/>
              </a:rPr>
              <a:t>помощью механизмов слуховой </a:t>
            </a:r>
            <a:r>
              <a:rPr lang="ru-RU" sz="2000" dirty="0">
                <a:latin typeface="Arial" charset="0"/>
                <a:ea typeface="Calibri" charset="0"/>
              </a:rPr>
              <a:t>памяти, прогнозирования, идентификации </a:t>
            </a:r>
            <a:r>
              <a:rPr lang="ru-RU" sz="2000" dirty="0" smtClean="0">
                <a:latin typeface="Arial" charset="0"/>
                <a:ea typeface="Calibri" charset="0"/>
              </a:rPr>
              <a:t> достигается понимание. Аналитико-синтетическая сливается с исполнительной фазой.</a:t>
            </a:r>
            <a:endParaRPr lang="ru-RU" sz="2000" dirty="0">
              <a:latin typeface="Times New Roman" charset="0"/>
              <a:ea typeface="Calibri" charset="0"/>
            </a:endParaRPr>
          </a:p>
          <a:p>
            <a:r>
              <a:rPr lang="ru-RU" sz="2000" dirty="0">
                <a:latin typeface="Arial" charset="0"/>
                <a:ea typeface="Calibri" charset="0"/>
              </a:rPr>
              <a:t>В реальном общении результат </a:t>
            </a:r>
            <a:r>
              <a:rPr lang="ru-RU" sz="2000" dirty="0" err="1">
                <a:latin typeface="Arial" charset="0"/>
                <a:ea typeface="Calibri" charset="0"/>
              </a:rPr>
              <a:t>аудирования</a:t>
            </a:r>
            <a:r>
              <a:rPr lang="ru-RU" sz="2000" dirty="0">
                <a:latin typeface="Arial" charset="0"/>
                <a:ea typeface="Calibri" charset="0"/>
              </a:rPr>
              <a:t>, </a:t>
            </a:r>
            <a:r>
              <a:rPr lang="ru-RU" sz="2000" dirty="0" smtClean="0">
                <a:latin typeface="Arial" charset="0"/>
                <a:ea typeface="Calibri" charset="0"/>
              </a:rPr>
              <a:t>так </a:t>
            </a:r>
            <a:r>
              <a:rPr lang="ru-RU" sz="2000" dirty="0">
                <a:latin typeface="Arial" charset="0"/>
                <a:ea typeface="Calibri" charset="0"/>
              </a:rPr>
              <a:t>и остается, как правило, скрытым, ненаблюдаемым. В учебной ситуации </a:t>
            </a:r>
            <a:r>
              <a:rPr lang="ru-RU" sz="2000" dirty="0" smtClean="0">
                <a:latin typeface="Arial" charset="0"/>
                <a:ea typeface="Calibri" charset="0"/>
              </a:rPr>
              <a:t>необходимо подключать фазу контроля. </a:t>
            </a:r>
            <a:endParaRPr lang="ru-RU" sz="2000" dirty="0"/>
          </a:p>
        </p:txBody>
      </p:sp>
      <p:sp>
        <p:nvSpPr>
          <p:cNvPr id="3" name="TextBox 2"/>
          <p:cNvSpPr txBox="1"/>
          <p:nvPr/>
        </p:nvSpPr>
        <p:spPr>
          <a:xfrm>
            <a:off x="3122060" y="426115"/>
            <a:ext cx="3623428" cy="523220"/>
          </a:xfrm>
          <a:prstGeom prst="rect">
            <a:avLst/>
          </a:prstGeom>
          <a:noFill/>
        </p:spPr>
        <p:txBody>
          <a:bodyPr wrap="none" rtlCol="0">
            <a:spAutoFit/>
          </a:bodyPr>
          <a:lstStyle/>
          <a:p>
            <a:r>
              <a:rPr lang="ru-RU" sz="2800" b="1" dirty="0" smtClean="0"/>
              <a:t>Фазы </a:t>
            </a:r>
            <a:r>
              <a:rPr lang="ru-RU" sz="2800" b="1" dirty="0" err="1"/>
              <a:t>а</a:t>
            </a:r>
            <a:r>
              <a:rPr lang="ru-RU" sz="2800" b="1" dirty="0" err="1" smtClean="0"/>
              <a:t>удирования</a:t>
            </a:r>
            <a:endParaRPr lang="ru-RU" sz="2800" b="1" dirty="0"/>
          </a:p>
        </p:txBody>
      </p:sp>
    </p:spTree>
    <p:extLst>
      <p:ext uri="{BB962C8B-B14F-4D97-AF65-F5344CB8AC3E}">
        <p14:creationId xmlns:p14="http://schemas.microsoft.com/office/powerpoint/2010/main" xmlns="" val="1528859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8000" y="1178011"/>
            <a:ext cx="7620000" cy="4708981"/>
          </a:xfrm>
          <a:prstGeom prst="rect">
            <a:avLst/>
          </a:prstGeom>
        </p:spPr>
        <p:txBody>
          <a:bodyPr wrap="square">
            <a:spAutoFit/>
          </a:bodyPr>
          <a:lstStyle/>
          <a:p>
            <a:pPr>
              <a:spcAft>
                <a:spcPts val="0"/>
              </a:spcAft>
            </a:pPr>
            <a:r>
              <a:rPr lang="en-US" sz="2000" dirty="0" smtClean="0">
                <a:solidFill>
                  <a:schemeClr val="tx1">
                    <a:lumMod val="75000"/>
                    <a:lumOff val="25000"/>
                  </a:schemeClr>
                </a:solidFill>
                <a:latin typeface="Arial" charset="0"/>
                <a:ea typeface="Times New Roman" charset="0"/>
                <a:cs typeface="Times New Roman" charset="0"/>
              </a:rPr>
              <a:t>”Of all </a:t>
            </a:r>
            <a:r>
              <a:rPr lang="en-US" sz="2000" dirty="0">
                <a:solidFill>
                  <a:schemeClr val="tx1">
                    <a:lumMod val="75000"/>
                    <a:lumOff val="25000"/>
                  </a:schemeClr>
                </a:solidFill>
                <a:latin typeface="Arial" charset="0"/>
                <a:ea typeface="Times New Roman" charset="0"/>
                <a:cs typeface="Times New Roman" charset="0"/>
              </a:rPr>
              <a:t>the skills areas of English,</a:t>
            </a:r>
            <a:endParaRPr lang="ru-RU" sz="2000" dirty="0">
              <a:solidFill>
                <a:schemeClr val="tx1">
                  <a:lumMod val="75000"/>
                  <a:lumOff val="25000"/>
                </a:schemeClr>
              </a:solidFill>
              <a:latin typeface="Calibri" charset="0"/>
              <a:ea typeface="Calibri" charset="0"/>
              <a:cs typeface="Times New Roman" charset="0"/>
            </a:endParaRPr>
          </a:p>
          <a:p>
            <a:pPr>
              <a:spcAft>
                <a:spcPts val="0"/>
              </a:spcAft>
            </a:pPr>
            <a:r>
              <a:rPr lang="en-US" sz="2000" dirty="0">
                <a:solidFill>
                  <a:schemeClr val="tx1">
                    <a:lumMod val="75000"/>
                    <a:lumOff val="25000"/>
                  </a:schemeClr>
                </a:solidFill>
                <a:latin typeface="Arial" charset="0"/>
                <a:ea typeface="Times New Roman" charset="0"/>
                <a:cs typeface="Times New Roman" charset="0"/>
              </a:rPr>
              <a:t>it is listening that is most </a:t>
            </a:r>
            <a:r>
              <a:rPr lang="en-US" sz="2000" dirty="0" err="1">
                <a:solidFill>
                  <a:schemeClr val="tx1">
                    <a:lumMod val="75000"/>
                    <a:lumOff val="25000"/>
                  </a:schemeClr>
                </a:solidFill>
                <a:latin typeface="Arial" charset="0"/>
                <a:ea typeface="Times New Roman" charset="0"/>
                <a:cs typeface="Times New Roman" charset="0"/>
              </a:rPr>
              <a:t>dif</a:t>
            </a:r>
            <a:r>
              <a:rPr lang="ru-RU" sz="2000" dirty="0" err="1">
                <a:solidFill>
                  <a:schemeClr val="tx1">
                    <a:lumMod val="75000"/>
                    <a:lumOff val="25000"/>
                  </a:schemeClr>
                </a:solidFill>
                <a:latin typeface="Arial" charset="0"/>
                <a:ea typeface="Times New Roman" charset="0"/>
                <a:cs typeface="Times New Roman" charset="0"/>
              </a:rPr>
              <a:t>ﬁ</a:t>
            </a:r>
            <a:r>
              <a:rPr lang="en-US" sz="2000" dirty="0">
                <a:solidFill>
                  <a:schemeClr val="tx1">
                    <a:lumMod val="75000"/>
                    <a:lumOff val="25000"/>
                  </a:schemeClr>
                </a:solidFill>
                <a:latin typeface="Arial" charset="0"/>
                <a:ea typeface="Times New Roman" charset="0"/>
                <a:cs typeface="Times New Roman" charset="0"/>
              </a:rPr>
              <a:t>cult for </a:t>
            </a:r>
            <a:r>
              <a:rPr lang="en-US" sz="2000" dirty="0" smtClean="0">
                <a:solidFill>
                  <a:schemeClr val="tx1">
                    <a:lumMod val="75000"/>
                    <a:lumOff val="25000"/>
                  </a:schemeClr>
                </a:solidFill>
                <a:latin typeface="Arial" charset="0"/>
                <a:ea typeface="Times New Roman" charset="0"/>
                <a:cs typeface="Times New Roman" charset="0"/>
              </a:rPr>
              <a:t>learners </a:t>
            </a:r>
            <a:r>
              <a:rPr lang="en-US" sz="2000" dirty="0" smtClean="0">
                <a:solidFill>
                  <a:schemeClr val="tx1">
                    <a:lumMod val="75000"/>
                    <a:lumOff val="25000"/>
                  </a:schemeClr>
                </a:solidFill>
                <a:latin typeface="Arial" charset="0"/>
                <a:ea typeface="Times New Roman" charset="0"/>
                <a:cs typeface="Times New Roman" charset="0"/>
              </a:rPr>
              <a:t>“</a:t>
            </a:r>
          </a:p>
          <a:p>
            <a:pPr>
              <a:spcAft>
                <a:spcPts val="0"/>
              </a:spcAft>
            </a:pPr>
            <a:r>
              <a:rPr lang="en-US" sz="2000" dirty="0" smtClean="0">
                <a:solidFill>
                  <a:schemeClr val="tx1">
                    <a:lumMod val="75000"/>
                    <a:lumOff val="25000"/>
                  </a:schemeClr>
                </a:solidFill>
                <a:latin typeface="Arial" charset="0"/>
                <a:ea typeface="Times New Roman" charset="0"/>
                <a:cs typeface="Times New Roman" charset="0"/>
              </a:rPr>
              <a:t>(</a:t>
            </a:r>
            <a:r>
              <a:rPr lang="en-US" sz="2000" dirty="0" smtClean="0">
                <a:solidFill>
                  <a:schemeClr val="tx1">
                    <a:lumMod val="75000"/>
                    <a:lumOff val="25000"/>
                  </a:schemeClr>
                </a:solidFill>
                <a:latin typeface="Arial" charset="0"/>
                <a:ea typeface="Times New Roman" charset="0"/>
                <a:cs typeface="Times New Roman" charset="0"/>
              </a:rPr>
              <a:t>Bacon; </a:t>
            </a:r>
            <a:r>
              <a:rPr lang="en-US" sz="2000" dirty="0">
                <a:solidFill>
                  <a:schemeClr val="tx1">
                    <a:lumMod val="75000"/>
                    <a:lumOff val="25000"/>
                  </a:schemeClr>
                </a:solidFill>
                <a:latin typeface="Arial" charset="0"/>
                <a:ea typeface="Times New Roman" charset="0"/>
                <a:cs typeface="Times New Roman" charset="0"/>
              </a:rPr>
              <a:t>Farrell and </a:t>
            </a:r>
            <a:r>
              <a:rPr lang="en-US" sz="2000" dirty="0" smtClean="0">
                <a:solidFill>
                  <a:schemeClr val="tx1">
                    <a:lumMod val="75000"/>
                    <a:lumOff val="25000"/>
                  </a:schemeClr>
                </a:solidFill>
                <a:latin typeface="Arial" charset="0"/>
                <a:ea typeface="Times New Roman" charset="0"/>
                <a:cs typeface="Times New Roman" charset="0"/>
              </a:rPr>
              <a:t>Mallard). </a:t>
            </a:r>
            <a:endParaRPr lang="en-US" sz="2000" dirty="0" smtClean="0">
              <a:solidFill>
                <a:schemeClr val="tx1">
                  <a:lumMod val="75000"/>
                  <a:lumOff val="25000"/>
                </a:schemeClr>
              </a:solidFill>
              <a:latin typeface="Arial" charset="0"/>
              <a:ea typeface="Times New Roman" charset="0"/>
              <a:cs typeface="Times New Roman" charset="0"/>
            </a:endParaRPr>
          </a:p>
          <a:p>
            <a:pPr>
              <a:spcAft>
                <a:spcPts val="0"/>
              </a:spcAft>
            </a:pPr>
            <a:endParaRPr lang="en-US" sz="2000" dirty="0" smtClean="0">
              <a:solidFill>
                <a:schemeClr val="tx1">
                  <a:lumMod val="75000"/>
                  <a:lumOff val="25000"/>
                </a:schemeClr>
              </a:solidFill>
              <a:latin typeface="Arial" charset="0"/>
              <a:ea typeface="Times New Roman" charset="0"/>
              <a:cs typeface="Times New Roman" charset="0"/>
            </a:endParaRPr>
          </a:p>
          <a:p>
            <a:pPr>
              <a:spcAft>
                <a:spcPts val="0"/>
              </a:spcAft>
            </a:pPr>
            <a:r>
              <a:rPr lang="en-US" sz="2000" dirty="0" smtClean="0">
                <a:solidFill>
                  <a:schemeClr val="tx1">
                    <a:lumMod val="75000"/>
                    <a:lumOff val="25000"/>
                  </a:schemeClr>
                </a:solidFill>
                <a:latin typeface="Arial" charset="0"/>
                <a:ea typeface="Times New Roman" charset="0"/>
                <a:cs typeface="Times New Roman" charset="0"/>
              </a:rPr>
              <a:t>”The </a:t>
            </a:r>
            <a:r>
              <a:rPr lang="en-US" sz="2000" dirty="0">
                <a:solidFill>
                  <a:schemeClr val="tx1">
                    <a:lumMod val="75000"/>
                    <a:lumOff val="25000"/>
                  </a:schemeClr>
                </a:solidFill>
                <a:latin typeface="Arial" charset="0"/>
                <a:ea typeface="Times New Roman" charset="0"/>
                <a:cs typeface="Times New Roman" charset="0"/>
              </a:rPr>
              <a:t>learner may approach the listening task with more affective baggage</a:t>
            </a:r>
            <a:r>
              <a:rPr lang="en-US" sz="2000" dirty="0" smtClean="0">
                <a:solidFill>
                  <a:schemeClr val="tx1">
                    <a:lumMod val="75000"/>
                    <a:lumOff val="25000"/>
                  </a:schemeClr>
                </a:solidFill>
                <a:latin typeface="Arial" charset="0"/>
                <a:ea typeface="Times New Roman" charset="0"/>
                <a:cs typeface="Times New Roman" charset="0"/>
              </a:rPr>
              <a:t>:</a:t>
            </a:r>
            <a:r>
              <a:rPr lang="ru-RU" sz="2000" dirty="0" smtClean="0">
                <a:solidFill>
                  <a:schemeClr val="tx1">
                    <a:lumMod val="75000"/>
                    <a:lumOff val="25000"/>
                  </a:schemeClr>
                </a:solidFill>
                <a:latin typeface="Arial" charset="0"/>
                <a:ea typeface="Times New Roman" charset="0"/>
                <a:cs typeface="Times New Roman" charset="0"/>
              </a:rPr>
              <a:t> </a:t>
            </a:r>
            <a:r>
              <a:rPr lang="en-US" sz="2000" dirty="0" smtClean="0">
                <a:solidFill>
                  <a:schemeClr val="tx1">
                    <a:lumMod val="75000"/>
                    <a:lumOff val="25000"/>
                  </a:schemeClr>
                </a:solidFill>
                <a:latin typeface="Arial" charset="0"/>
                <a:ea typeface="Times New Roman" charset="0"/>
                <a:cs typeface="Times New Roman" charset="0"/>
              </a:rPr>
              <a:t>the </a:t>
            </a:r>
            <a:r>
              <a:rPr lang="en-US" sz="2000" dirty="0">
                <a:solidFill>
                  <a:schemeClr val="tx1">
                    <a:lumMod val="75000"/>
                    <a:lumOff val="25000"/>
                  </a:schemeClr>
                </a:solidFill>
                <a:latin typeface="Arial" charset="0"/>
                <a:ea typeface="Times New Roman" charset="0"/>
                <a:cs typeface="Times New Roman" charset="0"/>
              </a:rPr>
              <a:t>speech signal may cause the hearer added apprehension since </a:t>
            </a:r>
            <a:r>
              <a:rPr lang="en-US" sz="2000" dirty="0" smtClean="0">
                <a:solidFill>
                  <a:schemeClr val="tx1">
                    <a:lumMod val="75000"/>
                    <a:lumOff val="25000"/>
                  </a:schemeClr>
                </a:solidFill>
                <a:latin typeface="Arial" charset="0"/>
                <a:ea typeface="Times New Roman" charset="0"/>
                <a:cs typeface="Times New Roman" charset="0"/>
              </a:rPr>
              <a:t>it</a:t>
            </a:r>
            <a:r>
              <a:rPr lang="ru-RU" sz="2000" dirty="0">
                <a:solidFill>
                  <a:schemeClr val="tx1">
                    <a:lumMod val="75000"/>
                    <a:lumOff val="25000"/>
                  </a:schemeClr>
                </a:solidFill>
                <a:latin typeface="Calibri" charset="0"/>
                <a:ea typeface="Calibri" charset="0"/>
                <a:cs typeface="Times New Roman" charset="0"/>
              </a:rPr>
              <a:t> </a:t>
            </a:r>
            <a:r>
              <a:rPr lang="en-US" sz="2000" dirty="0" smtClean="0">
                <a:solidFill>
                  <a:schemeClr val="tx1">
                    <a:lumMod val="75000"/>
                    <a:lumOff val="25000"/>
                  </a:schemeClr>
                </a:solidFill>
                <a:latin typeface="Arial" charset="0"/>
                <a:ea typeface="Times New Roman" charset="0"/>
                <a:cs typeface="Times New Roman" charset="0"/>
              </a:rPr>
              <a:t>cannot </a:t>
            </a:r>
            <a:r>
              <a:rPr lang="en-US" sz="2000" dirty="0">
                <a:solidFill>
                  <a:schemeClr val="tx1">
                    <a:lumMod val="75000"/>
                    <a:lumOff val="25000"/>
                  </a:schemeClr>
                </a:solidFill>
                <a:latin typeface="Arial" charset="0"/>
                <a:ea typeface="Times New Roman" charset="0"/>
                <a:cs typeface="Times New Roman" charset="0"/>
              </a:rPr>
              <a:t>be touched or held the way a written text can</a:t>
            </a:r>
            <a:r>
              <a:rPr lang="en-US" sz="2000" dirty="0" smtClean="0">
                <a:solidFill>
                  <a:schemeClr val="tx1">
                    <a:lumMod val="75000"/>
                    <a:lumOff val="25000"/>
                  </a:schemeClr>
                </a:solidFill>
                <a:latin typeface="Arial" charset="0"/>
                <a:ea typeface="Times New Roman" charset="0"/>
                <a:cs typeface="Times New Roman" charset="0"/>
              </a:rPr>
              <a:t>.</a:t>
            </a:r>
          </a:p>
          <a:p>
            <a:pPr>
              <a:spcAft>
                <a:spcPts val="0"/>
              </a:spcAft>
            </a:pPr>
            <a:endParaRPr lang="ru-RU" sz="2000" dirty="0">
              <a:solidFill>
                <a:schemeClr val="tx1">
                  <a:lumMod val="75000"/>
                  <a:lumOff val="25000"/>
                </a:schemeClr>
              </a:solidFill>
              <a:latin typeface="Calibri" charset="0"/>
              <a:ea typeface="Calibri" charset="0"/>
              <a:cs typeface="Times New Roman" charset="0"/>
            </a:endParaRPr>
          </a:p>
          <a:p>
            <a:pPr>
              <a:spcAft>
                <a:spcPts val="0"/>
              </a:spcAft>
            </a:pPr>
            <a:r>
              <a:rPr lang="en-US" sz="2000" dirty="0">
                <a:solidFill>
                  <a:schemeClr val="tx1">
                    <a:lumMod val="75000"/>
                    <a:lumOff val="25000"/>
                  </a:schemeClr>
                </a:solidFill>
                <a:latin typeface="Arial" charset="0"/>
                <a:ea typeface="Times New Roman" charset="0"/>
                <a:cs typeface="Times New Roman" charset="0"/>
              </a:rPr>
              <a:t>Indeed, listening involves:</a:t>
            </a:r>
            <a:endParaRPr lang="ru-RU" sz="2000" dirty="0">
              <a:solidFill>
                <a:schemeClr val="tx1">
                  <a:lumMod val="75000"/>
                  <a:lumOff val="25000"/>
                </a:schemeClr>
              </a:solidFill>
              <a:latin typeface="Calibri" charset="0"/>
              <a:ea typeface="Calibri" charset="0"/>
              <a:cs typeface="Times New Roman" charset="0"/>
            </a:endParaRPr>
          </a:p>
          <a:p>
            <a:pPr>
              <a:spcAft>
                <a:spcPts val="0"/>
              </a:spcAft>
            </a:pPr>
            <a:r>
              <a:rPr lang="en-US" sz="2000" dirty="0">
                <a:solidFill>
                  <a:schemeClr val="tx1">
                    <a:lumMod val="75000"/>
                    <a:lumOff val="25000"/>
                  </a:schemeClr>
                </a:solidFill>
                <a:latin typeface="Arial" charset="0"/>
                <a:ea typeface="Times New Roman" charset="0"/>
                <a:cs typeface="Times New Roman" charset="0"/>
              </a:rPr>
              <a:t>not only correctly interpreting incoming speech but also </a:t>
            </a:r>
            <a:r>
              <a:rPr lang="en-US" sz="2000" dirty="0" smtClean="0">
                <a:solidFill>
                  <a:schemeClr val="tx1">
                    <a:lumMod val="75000"/>
                    <a:lumOff val="25000"/>
                  </a:schemeClr>
                </a:solidFill>
                <a:latin typeface="Arial" charset="0"/>
                <a:ea typeface="Times New Roman" charset="0"/>
                <a:cs typeface="Times New Roman" charset="0"/>
              </a:rPr>
              <a:t>responding</a:t>
            </a:r>
            <a:r>
              <a:rPr lang="ru-RU" sz="2000" dirty="0">
                <a:solidFill>
                  <a:schemeClr val="tx1">
                    <a:lumMod val="75000"/>
                    <a:lumOff val="25000"/>
                  </a:schemeClr>
                </a:solidFill>
                <a:latin typeface="Calibri" charset="0"/>
                <a:ea typeface="Calibri" charset="0"/>
                <a:cs typeface="Times New Roman" charset="0"/>
              </a:rPr>
              <a:t> </a:t>
            </a:r>
            <a:r>
              <a:rPr lang="en-US" sz="2000" dirty="0" smtClean="0">
                <a:solidFill>
                  <a:schemeClr val="tx1">
                    <a:lumMod val="75000"/>
                    <a:lumOff val="25000"/>
                  </a:schemeClr>
                </a:solidFill>
                <a:latin typeface="Arial" charset="0"/>
                <a:ea typeface="Times New Roman" charset="0"/>
                <a:cs typeface="Times New Roman" charset="0"/>
              </a:rPr>
              <a:t>appropriately </a:t>
            </a:r>
            <a:r>
              <a:rPr lang="en-US" sz="2000" dirty="0">
                <a:solidFill>
                  <a:schemeClr val="tx1">
                    <a:lumMod val="75000"/>
                    <a:lumOff val="25000"/>
                  </a:schemeClr>
                </a:solidFill>
                <a:latin typeface="Arial" charset="0"/>
                <a:ea typeface="Times New Roman" charset="0"/>
                <a:cs typeface="Times New Roman" charset="0"/>
              </a:rPr>
              <a:t>to the speaker, especially in face-to-face </a:t>
            </a:r>
            <a:r>
              <a:rPr lang="en-US" sz="2000" dirty="0" smtClean="0">
                <a:solidFill>
                  <a:schemeClr val="tx1">
                    <a:lumMod val="75000"/>
                    <a:lumOff val="25000"/>
                  </a:schemeClr>
                </a:solidFill>
                <a:latin typeface="Arial" charset="0"/>
                <a:ea typeface="Times New Roman" charset="0"/>
                <a:cs typeface="Times New Roman" charset="0"/>
              </a:rPr>
              <a:t>conversations</a:t>
            </a:r>
            <a:r>
              <a:rPr lang="ru-RU" sz="2000" dirty="0">
                <a:solidFill>
                  <a:schemeClr val="tx1">
                    <a:lumMod val="75000"/>
                    <a:lumOff val="25000"/>
                  </a:schemeClr>
                </a:solidFill>
                <a:latin typeface="Calibri" charset="0"/>
                <a:ea typeface="Calibri" charset="0"/>
                <a:cs typeface="Times New Roman" charset="0"/>
              </a:rPr>
              <a:t> </a:t>
            </a:r>
            <a:r>
              <a:rPr lang="en-US" sz="2000" dirty="0" smtClean="0">
                <a:solidFill>
                  <a:schemeClr val="tx1">
                    <a:lumMod val="75000"/>
                    <a:lumOff val="25000"/>
                  </a:schemeClr>
                </a:solidFill>
                <a:latin typeface="Arial" charset="0"/>
                <a:ea typeface="Times New Roman" charset="0"/>
                <a:cs typeface="Times New Roman" charset="0"/>
              </a:rPr>
              <a:t>where </a:t>
            </a:r>
            <a:r>
              <a:rPr lang="en-US" sz="2000" dirty="0">
                <a:solidFill>
                  <a:schemeClr val="tx1">
                    <a:lumMod val="75000"/>
                    <a:lumOff val="25000"/>
                  </a:schemeClr>
                </a:solidFill>
                <a:latin typeface="Arial" charset="0"/>
                <a:ea typeface="Times New Roman" charset="0"/>
                <a:cs typeface="Times New Roman" charset="0"/>
              </a:rPr>
              <a:t>listeners must be able to contribute verbally to the discourse.</a:t>
            </a:r>
            <a:endParaRPr lang="ru-RU" sz="2000" dirty="0">
              <a:solidFill>
                <a:schemeClr val="tx1">
                  <a:lumMod val="75000"/>
                  <a:lumOff val="25000"/>
                </a:schemeClr>
              </a:solidFill>
              <a:latin typeface="Calibri" charset="0"/>
              <a:ea typeface="Calibri" charset="0"/>
              <a:cs typeface="Times New Roman" charset="0"/>
            </a:endParaRPr>
          </a:p>
          <a:p>
            <a:pPr>
              <a:spcAft>
                <a:spcPts val="0"/>
              </a:spcAft>
            </a:pPr>
            <a:r>
              <a:rPr lang="en-US" sz="2000" dirty="0">
                <a:solidFill>
                  <a:schemeClr val="tx1">
                    <a:lumMod val="75000"/>
                    <a:lumOff val="25000"/>
                  </a:schemeClr>
                </a:solidFill>
                <a:latin typeface="Arial" charset="0"/>
                <a:ea typeface="Times New Roman" charset="0"/>
                <a:cs typeface="Times New Roman" charset="0"/>
              </a:rPr>
              <a:t>(Farrell and </a:t>
            </a:r>
            <a:r>
              <a:rPr lang="en-US" sz="2000" dirty="0" smtClean="0">
                <a:solidFill>
                  <a:schemeClr val="tx1">
                    <a:lumMod val="75000"/>
                    <a:lumOff val="25000"/>
                  </a:schemeClr>
                </a:solidFill>
                <a:latin typeface="Arial" charset="0"/>
                <a:ea typeface="Times New Roman" charset="0"/>
                <a:cs typeface="Times New Roman" charset="0"/>
              </a:rPr>
              <a:t>Mallard).</a:t>
            </a:r>
            <a:endParaRPr lang="ru-RU" sz="2000" dirty="0">
              <a:solidFill>
                <a:schemeClr val="tx1">
                  <a:lumMod val="75000"/>
                  <a:lumOff val="25000"/>
                </a:schemeClr>
              </a:solidFill>
              <a:effectLst/>
              <a:latin typeface="Calibri" charset="0"/>
              <a:ea typeface="Calibri" charset="0"/>
              <a:cs typeface="Times New Roman" charset="0"/>
            </a:endParaRPr>
          </a:p>
        </p:txBody>
      </p:sp>
    </p:spTree>
    <p:extLst>
      <p:ext uri="{BB962C8B-B14F-4D97-AF65-F5344CB8AC3E}">
        <p14:creationId xmlns:p14="http://schemas.microsoft.com/office/powerpoint/2010/main" xmlns="" val="1712474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7999" y="1285103"/>
            <a:ext cx="7471719" cy="4685898"/>
          </a:xfrm>
          <a:prstGeom prst="rect">
            <a:avLst/>
          </a:prstGeom>
        </p:spPr>
        <p:txBody>
          <a:bodyPr wrap="square">
            <a:spAutoFit/>
          </a:bodyPr>
          <a:lstStyle/>
          <a:p>
            <a:pPr marL="285750" indent="-285750">
              <a:spcAft>
                <a:spcPts val="0"/>
              </a:spcAft>
              <a:buFont typeface="Arial" charset="0"/>
              <a:buChar char="•"/>
            </a:pPr>
            <a:r>
              <a:rPr lang="en-US" sz="2400" dirty="0" smtClean="0">
                <a:latin typeface="Arial" charset="0"/>
                <a:ea typeface="Times New Roman" charset="0"/>
                <a:cs typeface="Times New Roman" charset="0"/>
              </a:rPr>
              <a:t>Speaking </a:t>
            </a:r>
            <a:r>
              <a:rPr lang="en-US" sz="2400" dirty="0">
                <a:latin typeface="Arial" charset="0"/>
                <a:ea typeface="Times New Roman" charset="0"/>
                <a:cs typeface="Times New Roman" charset="0"/>
              </a:rPr>
              <a:t>rate </a:t>
            </a:r>
            <a:endParaRPr lang="en-US" sz="2400" dirty="0" smtClean="0">
              <a:latin typeface="Arial" charset="0"/>
              <a:ea typeface="Times New Roman" charset="0"/>
              <a:cs typeface="Times New Roman" charset="0"/>
            </a:endParaRPr>
          </a:p>
          <a:p>
            <a:pPr marL="285750" indent="-285750">
              <a:spcAft>
                <a:spcPts val="0"/>
              </a:spcAft>
              <a:buFont typeface="Arial" charset="0"/>
              <a:buChar char="•"/>
            </a:pPr>
            <a:r>
              <a:rPr lang="en-US" sz="2400" dirty="0">
                <a:latin typeface="Arial" charset="0"/>
                <a:ea typeface="Times New Roman" charset="0"/>
                <a:cs typeface="Times New Roman" charset="0"/>
              </a:rPr>
              <a:t>Difficulty in recognizing familiar words </a:t>
            </a:r>
            <a:endParaRPr lang="en-US" sz="2400" dirty="0" smtClean="0">
              <a:latin typeface="Arial" charset="0"/>
              <a:ea typeface="Times New Roman" charset="0"/>
              <a:cs typeface="Times New Roman" charset="0"/>
            </a:endParaRPr>
          </a:p>
          <a:p>
            <a:pPr marL="285750" indent="-285750">
              <a:spcAft>
                <a:spcPts val="0"/>
              </a:spcAft>
              <a:buFont typeface="Arial" charset="0"/>
              <a:buChar char="•"/>
            </a:pPr>
            <a:r>
              <a:rPr lang="en-US" sz="2400" dirty="0" smtClean="0">
                <a:latin typeface="Arial" charset="0"/>
                <a:ea typeface="Times New Roman" charset="0"/>
                <a:cs typeface="Times New Roman" charset="0"/>
              </a:rPr>
              <a:t>The </a:t>
            </a:r>
            <a:r>
              <a:rPr lang="en-US" sz="2400" dirty="0">
                <a:latin typeface="Arial" charset="0"/>
                <a:ea typeface="Times New Roman" charset="0"/>
                <a:cs typeface="Times New Roman" charset="0"/>
              </a:rPr>
              <a:t>presence of too many  unfamiliar words </a:t>
            </a:r>
            <a:endParaRPr lang="en-US" sz="2400" dirty="0" smtClean="0">
              <a:latin typeface="Arial" charset="0"/>
              <a:ea typeface="Times New Roman" charset="0"/>
              <a:cs typeface="Times New Roman" charset="0"/>
            </a:endParaRPr>
          </a:p>
          <a:p>
            <a:pPr marL="285750" indent="-285750">
              <a:spcAft>
                <a:spcPts val="0"/>
              </a:spcAft>
            </a:pPr>
            <a:endParaRPr lang="en-US" sz="2400" dirty="0">
              <a:latin typeface="Arial" charset="0"/>
              <a:ea typeface="Times New Roman" charset="0"/>
              <a:cs typeface="Times New Roman" charset="0"/>
            </a:endParaRPr>
          </a:p>
          <a:p>
            <a:r>
              <a:rPr lang="en-US" sz="2400" i="1" dirty="0" smtClean="0"/>
              <a:t>Speech </a:t>
            </a:r>
            <a:r>
              <a:rPr lang="en-US" sz="2400" i="1" dirty="0"/>
              <a:t>has to </a:t>
            </a:r>
            <a:r>
              <a:rPr lang="en-US" sz="2400" i="1" dirty="0" smtClean="0"/>
              <a:t>be</a:t>
            </a:r>
            <a:r>
              <a:rPr lang="en-US" sz="2400" i="1" dirty="0"/>
              <a:t> </a:t>
            </a:r>
            <a:r>
              <a:rPr lang="en-US" sz="2400" i="1" dirty="0" smtClean="0"/>
              <a:t>processed </a:t>
            </a:r>
            <a:r>
              <a:rPr lang="en-US" sz="2400" i="1" dirty="0"/>
              <a:t>in </a:t>
            </a:r>
            <a:r>
              <a:rPr lang="en-US" sz="2400" i="1" dirty="0" smtClean="0"/>
              <a:t>real</a:t>
            </a:r>
            <a:r>
              <a:rPr lang="en-US" sz="2400" i="1" dirty="0"/>
              <a:t> </a:t>
            </a:r>
            <a:r>
              <a:rPr lang="en-US" sz="2400" i="1" dirty="0" smtClean="0"/>
              <a:t>time, there is no "hard copy” and </a:t>
            </a:r>
            <a:r>
              <a:rPr lang="en-US" sz="2400" i="1" dirty="0" smtClean="0"/>
              <a:t>no going </a:t>
            </a:r>
            <a:r>
              <a:rPr lang="en-US" sz="2400" i="1" dirty="0"/>
              <a:t>back to </a:t>
            </a:r>
            <a:r>
              <a:rPr lang="en-US" sz="2400" i="1" dirty="0" smtClean="0"/>
              <a:t>the missed part</a:t>
            </a:r>
            <a:r>
              <a:rPr lang="en-US" sz="2400" i="1" dirty="0" smtClean="0"/>
              <a:t>.</a:t>
            </a:r>
          </a:p>
          <a:p>
            <a:endParaRPr lang="ru-RU" sz="2400" i="1" dirty="0"/>
          </a:p>
          <a:p>
            <a:pPr marL="285750" indent="-285750">
              <a:buFont typeface="Arial" charset="0"/>
              <a:buChar char="•"/>
            </a:pPr>
            <a:r>
              <a:rPr lang="en-US" sz="2400" dirty="0">
                <a:latin typeface="Arial" charset="0"/>
                <a:ea typeface="Times New Roman" charset="0"/>
                <a:cs typeface="Times New Roman" charset="0"/>
              </a:rPr>
              <a:t>Unusual accent or pronunciation</a:t>
            </a:r>
            <a:endParaRPr lang="ru-RU" sz="2400" dirty="0">
              <a:latin typeface="Calibri" charset="0"/>
              <a:ea typeface="Calibri" charset="0"/>
              <a:cs typeface="Times New Roman" charset="0"/>
            </a:endParaRPr>
          </a:p>
          <a:p>
            <a:pPr marL="285750" indent="-285750">
              <a:spcAft>
                <a:spcPts val="0"/>
              </a:spcAft>
              <a:buFont typeface="Arial" charset="0"/>
              <a:buChar char="•"/>
            </a:pPr>
            <a:r>
              <a:rPr lang="en-US" sz="2400" dirty="0" smtClean="0">
                <a:latin typeface="Arial" charset="0"/>
                <a:ea typeface="Times New Roman" charset="0"/>
                <a:cs typeface="Times New Roman" charset="0"/>
              </a:rPr>
              <a:t>Sentence </a:t>
            </a:r>
            <a:r>
              <a:rPr lang="en-US" sz="2400" dirty="0">
                <a:latin typeface="Arial" charset="0"/>
                <a:ea typeface="Times New Roman" charset="0"/>
                <a:cs typeface="Times New Roman" charset="0"/>
              </a:rPr>
              <a:t>complexity </a:t>
            </a:r>
          </a:p>
          <a:p>
            <a:pPr marL="285750" indent="-285750">
              <a:spcAft>
                <a:spcPts val="0"/>
              </a:spcAft>
              <a:buFont typeface="Arial" charset="0"/>
              <a:buChar char="•"/>
            </a:pPr>
            <a:r>
              <a:rPr lang="en-US" sz="2400" dirty="0" smtClean="0">
                <a:latin typeface="Arial" charset="0"/>
                <a:ea typeface="Times New Roman" charset="0"/>
                <a:cs typeface="Times New Roman" charset="0"/>
              </a:rPr>
              <a:t>Missing </a:t>
            </a:r>
            <a:r>
              <a:rPr lang="en-US" sz="2400" dirty="0">
                <a:latin typeface="Arial" charset="0"/>
                <a:ea typeface="Times New Roman" charset="0"/>
                <a:cs typeface="Times New Roman" charset="0"/>
              </a:rPr>
              <a:t>background knowledge </a:t>
            </a:r>
          </a:p>
          <a:p>
            <a:pPr marL="285750" indent="-285750">
              <a:spcAft>
                <a:spcPts val="0"/>
              </a:spcAft>
              <a:buFont typeface="Arial" charset="0"/>
              <a:buChar char="•"/>
            </a:pPr>
            <a:r>
              <a:rPr lang="en-US" sz="2400" dirty="0" smtClean="0">
                <a:latin typeface="Arial" charset="0"/>
                <a:ea typeface="Times New Roman" charset="0"/>
                <a:cs typeface="Times New Roman" charset="0"/>
              </a:rPr>
              <a:t>Distraction </a:t>
            </a:r>
            <a:endParaRPr lang="en-US" sz="2400" dirty="0" smtClean="0">
              <a:latin typeface="Arial" charset="0"/>
              <a:ea typeface="Times New Roman" charset="0"/>
              <a:cs typeface="Times New Roman" charset="0"/>
            </a:endParaRPr>
          </a:p>
          <a:p>
            <a:pPr marL="285750" indent="-285750">
              <a:spcAft>
                <a:spcPts val="0"/>
              </a:spcAft>
              <a:buFont typeface="Arial" charset="0"/>
              <a:buChar char="•"/>
            </a:pPr>
            <a:r>
              <a:rPr lang="en-US" sz="2400" dirty="0" smtClean="0">
                <a:latin typeface="Arial" charset="0"/>
                <a:ea typeface="Times New Roman" charset="0"/>
                <a:cs typeface="Times New Roman" charset="0"/>
              </a:rPr>
              <a:t>Nervousness  and frustration</a:t>
            </a:r>
          </a:p>
          <a:p>
            <a:pPr>
              <a:spcAft>
                <a:spcPts val="0"/>
              </a:spcAft>
            </a:pPr>
            <a:endParaRPr lang="ru-RU" sz="1050" dirty="0">
              <a:effectLst/>
              <a:latin typeface="Calibri" charset="0"/>
              <a:ea typeface="Calibri" charset="0"/>
              <a:cs typeface="Times New Roman" charset="0"/>
            </a:endParaRPr>
          </a:p>
        </p:txBody>
      </p:sp>
      <p:sp>
        <p:nvSpPr>
          <p:cNvPr id="3" name="TextBox 2"/>
          <p:cNvSpPr txBox="1"/>
          <p:nvPr/>
        </p:nvSpPr>
        <p:spPr>
          <a:xfrm>
            <a:off x="3048000" y="442843"/>
            <a:ext cx="3499676" cy="523220"/>
          </a:xfrm>
          <a:prstGeom prst="rect">
            <a:avLst/>
          </a:prstGeom>
          <a:noFill/>
        </p:spPr>
        <p:txBody>
          <a:bodyPr wrap="none" rtlCol="0">
            <a:spAutoFit/>
          </a:bodyPr>
          <a:lstStyle/>
          <a:p>
            <a:r>
              <a:rPr lang="en-US" sz="2800" b="1" dirty="0" smtClean="0"/>
              <a:t>Listening problems</a:t>
            </a:r>
            <a:endParaRPr lang="ru-RU" sz="2800" b="1" dirty="0"/>
          </a:p>
        </p:txBody>
      </p:sp>
    </p:spTree>
    <p:extLst>
      <p:ext uri="{BB962C8B-B14F-4D97-AF65-F5344CB8AC3E}">
        <p14:creationId xmlns:p14="http://schemas.microsoft.com/office/powerpoint/2010/main" xmlns="" val="1483139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60000" y="1260000"/>
            <a:ext cx="6701124" cy="4401205"/>
          </a:xfrm>
          <a:prstGeom prst="rect">
            <a:avLst/>
          </a:prstGeom>
        </p:spPr>
        <p:txBody>
          <a:bodyPr wrap="square">
            <a:spAutoFit/>
          </a:bodyPr>
          <a:lstStyle/>
          <a:p>
            <a:r>
              <a:rPr lang="en-US" sz="2000" dirty="0">
                <a:solidFill>
                  <a:srgbClr val="333333"/>
                </a:solidFill>
                <a:latin typeface="Arial" charset="0"/>
              </a:rPr>
              <a:t>Top-down </a:t>
            </a:r>
            <a:r>
              <a:rPr lang="en-US" sz="2000" dirty="0" smtClean="0">
                <a:solidFill>
                  <a:srgbClr val="333333"/>
                </a:solidFill>
                <a:latin typeface="Arial" charset="0"/>
              </a:rPr>
              <a:t>strategies: </a:t>
            </a:r>
          </a:p>
          <a:p>
            <a:pPr marL="285750" indent="-285750">
              <a:buFont typeface="Arial" charset="0"/>
              <a:buChar char="•"/>
            </a:pPr>
            <a:r>
              <a:rPr lang="en-US" sz="2000" dirty="0" smtClean="0">
                <a:solidFill>
                  <a:srgbClr val="333333"/>
                </a:solidFill>
                <a:latin typeface="Arial" charset="0"/>
              </a:rPr>
              <a:t>focus </a:t>
            </a:r>
            <a:r>
              <a:rPr lang="en-US" sz="2000" dirty="0">
                <a:solidFill>
                  <a:srgbClr val="333333"/>
                </a:solidFill>
                <a:latin typeface="Arial" charset="0"/>
              </a:rPr>
              <a:t>on the ‘big’ picture and general meaning of a listening </a:t>
            </a:r>
            <a:r>
              <a:rPr lang="en-US" sz="2000" dirty="0" smtClean="0">
                <a:solidFill>
                  <a:srgbClr val="333333"/>
                </a:solidFill>
                <a:latin typeface="Arial" charset="0"/>
              </a:rPr>
              <a:t>text </a:t>
            </a:r>
          </a:p>
          <a:p>
            <a:pPr marL="285750" indent="-285750">
              <a:buFont typeface="Arial" charset="0"/>
              <a:buChar char="•"/>
            </a:pPr>
            <a:r>
              <a:rPr lang="en-US" sz="2000" dirty="0" smtClean="0">
                <a:solidFill>
                  <a:srgbClr val="333333"/>
                </a:solidFill>
                <a:latin typeface="Arial" charset="0"/>
              </a:rPr>
              <a:t>the </a:t>
            </a:r>
            <a:r>
              <a:rPr lang="en-US" sz="2000" dirty="0">
                <a:solidFill>
                  <a:srgbClr val="333333"/>
                </a:solidFill>
                <a:latin typeface="Arial" charset="0"/>
              </a:rPr>
              <a:t>topic </a:t>
            </a:r>
            <a:r>
              <a:rPr lang="en-US" sz="2000" dirty="0" smtClean="0">
                <a:solidFill>
                  <a:srgbClr val="333333"/>
                </a:solidFill>
                <a:latin typeface="Arial" charset="0"/>
              </a:rPr>
              <a:t>is discussed first and </a:t>
            </a:r>
            <a:r>
              <a:rPr lang="en-US" sz="2000" dirty="0">
                <a:solidFill>
                  <a:srgbClr val="333333"/>
                </a:solidFill>
                <a:latin typeface="Arial" charset="0"/>
              </a:rPr>
              <a:t>then </a:t>
            </a:r>
            <a:r>
              <a:rPr lang="en-US" sz="2000" dirty="0" smtClean="0">
                <a:solidFill>
                  <a:srgbClr val="333333"/>
                </a:solidFill>
                <a:latin typeface="Arial" charset="0"/>
              </a:rPr>
              <a:t> </a:t>
            </a:r>
            <a:r>
              <a:rPr lang="en-US" sz="2000" dirty="0">
                <a:solidFill>
                  <a:srgbClr val="333333"/>
                </a:solidFill>
                <a:latin typeface="Arial" charset="0"/>
              </a:rPr>
              <a:t>a ‘gist’ </a:t>
            </a:r>
            <a:r>
              <a:rPr lang="en-US" sz="2000" dirty="0" smtClean="0">
                <a:solidFill>
                  <a:srgbClr val="333333"/>
                </a:solidFill>
                <a:latin typeface="Arial" charset="0"/>
              </a:rPr>
              <a:t>is used to </a:t>
            </a:r>
            <a:r>
              <a:rPr lang="en-US" sz="2000" dirty="0">
                <a:solidFill>
                  <a:srgbClr val="333333"/>
                </a:solidFill>
                <a:latin typeface="Arial" charset="0"/>
              </a:rPr>
              <a:t>listen for the overall meaning. Top-down strategies rely on </a:t>
            </a:r>
            <a:r>
              <a:rPr lang="en-US" sz="2000" dirty="0" smtClean="0">
                <a:solidFill>
                  <a:srgbClr val="333333"/>
                </a:solidFill>
                <a:latin typeface="Arial" charset="0"/>
              </a:rPr>
              <a:t>students’ previous experience on the topic and sufficient background.  They are supposed to be competent with how </a:t>
            </a:r>
            <a:r>
              <a:rPr lang="en-US" sz="2000" dirty="0">
                <a:solidFill>
                  <a:srgbClr val="333333"/>
                </a:solidFill>
                <a:latin typeface="Arial" charset="0"/>
              </a:rPr>
              <a:t>particular exchanges in certain social situations work </a:t>
            </a:r>
            <a:r>
              <a:rPr lang="en-US" sz="2000" dirty="0" smtClean="0">
                <a:solidFill>
                  <a:srgbClr val="333333"/>
                </a:solidFill>
                <a:latin typeface="Arial" charset="0"/>
              </a:rPr>
              <a:t>or </a:t>
            </a:r>
            <a:r>
              <a:rPr lang="en-US" sz="2000" dirty="0">
                <a:solidFill>
                  <a:srgbClr val="333333"/>
                </a:solidFill>
                <a:latin typeface="Arial" charset="0"/>
              </a:rPr>
              <a:t>what ‘chunks’ of language </a:t>
            </a:r>
            <a:r>
              <a:rPr lang="en-US" sz="2000" dirty="0" smtClean="0">
                <a:solidFill>
                  <a:srgbClr val="333333"/>
                </a:solidFill>
                <a:latin typeface="Arial" charset="0"/>
              </a:rPr>
              <a:t>‘</a:t>
            </a:r>
            <a:r>
              <a:rPr lang="en-US" sz="2000" dirty="0">
                <a:solidFill>
                  <a:srgbClr val="333333"/>
                </a:solidFill>
                <a:latin typeface="Arial" charset="0"/>
              </a:rPr>
              <a:t>fit’ the particular topic or situation</a:t>
            </a:r>
            <a:r>
              <a:rPr lang="en-US" sz="2000" dirty="0" smtClean="0">
                <a:solidFill>
                  <a:srgbClr val="333333"/>
                </a:solidFill>
                <a:latin typeface="Arial" charset="0"/>
              </a:rPr>
              <a:t>.</a:t>
            </a:r>
          </a:p>
          <a:p>
            <a:pPr marL="285750" indent="-285750">
              <a:buFont typeface="Arial" charset="0"/>
              <a:buChar char="•"/>
            </a:pPr>
            <a:endParaRPr lang="en-US" sz="2000" dirty="0">
              <a:solidFill>
                <a:srgbClr val="333333"/>
              </a:solidFill>
              <a:latin typeface="Arial" charset="0"/>
            </a:endParaRPr>
          </a:p>
          <a:p>
            <a:r>
              <a:rPr lang="en-US" sz="2000" dirty="0">
                <a:solidFill>
                  <a:srgbClr val="333333"/>
                </a:solidFill>
                <a:latin typeface="Arial" charset="0"/>
              </a:rPr>
              <a:t>Bottom-up </a:t>
            </a:r>
            <a:r>
              <a:rPr lang="en-US" sz="2000" dirty="0" smtClean="0">
                <a:solidFill>
                  <a:srgbClr val="333333"/>
                </a:solidFill>
                <a:latin typeface="Arial" charset="0"/>
              </a:rPr>
              <a:t>strategies:</a:t>
            </a:r>
            <a:endParaRPr lang="en-US" sz="2000" dirty="0" smtClean="0">
              <a:solidFill>
                <a:srgbClr val="333333"/>
              </a:solidFill>
              <a:latin typeface="Arial" charset="0"/>
            </a:endParaRPr>
          </a:p>
          <a:p>
            <a:pPr marL="285750" indent="-285750">
              <a:buFont typeface="Arial" charset="0"/>
              <a:buChar char="•"/>
            </a:pPr>
            <a:r>
              <a:rPr lang="en-US" sz="2000" dirty="0" smtClean="0">
                <a:solidFill>
                  <a:srgbClr val="333333"/>
                </a:solidFill>
                <a:latin typeface="Arial" charset="0"/>
              </a:rPr>
              <a:t>focus </a:t>
            </a:r>
            <a:r>
              <a:rPr lang="en-US" sz="2000" dirty="0">
                <a:solidFill>
                  <a:srgbClr val="333333"/>
                </a:solidFill>
                <a:latin typeface="Arial" charset="0"/>
              </a:rPr>
              <a:t>on listening for details </a:t>
            </a:r>
            <a:endParaRPr lang="en-US" sz="2000" dirty="0" smtClean="0">
              <a:solidFill>
                <a:srgbClr val="333333"/>
              </a:solidFill>
              <a:latin typeface="Arial" charset="0"/>
            </a:endParaRPr>
          </a:p>
          <a:p>
            <a:pPr marL="285750" indent="-285750">
              <a:buFont typeface="Arial" charset="0"/>
              <a:buChar char="•"/>
            </a:pPr>
            <a:r>
              <a:rPr lang="en-US" sz="2000" dirty="0" smtClean="0">
                <a:solidFill>
                  <a:srgbClr val="333333"/>
                </a:solidFill>
                <a:latin typeface="Arial" charset="0"/>
              </a:rPr>
              <a:t>tasks  </a:t>
            </a:r>
            <a:r>
              <a:rPr lang="en-US" sz="2000" dirty="0">
                <a:solidFill>
                  <a:srgbClr val="333333"/>
                </a:solidFill>
                <a:latin typeface="Arial" charset="0"/>
              </a:rPr>
              <a:t>focus on understanding at a sound or word level. </a:t>
            </a:r>
            <a:endParaRPr lang="en-US" sz="2000" b="0" i="0" dirty="0">
              <a:solidFill>
                <a:srgbClr val="333333"/>
              </a:solidFill>
              <a:effectLst/>
              <a:latin typeface="Arial" charset="0"/>
            </a:endParaRPr>
          </a:p>
        </p:txBody>
      </p:sp>
      <p:sp>
        <p:nvSpPr>
          <p:cNvPr id="3" name="TextBox 2"/>
          <p:cNvSpPr txBox="1"/>
          <p:nvPr/>
        </p:nvSpPr>
        <p:spPr>
          <a:xfrm>
            <a:off x="3060000" y="468000"/>
            <a:ext cx="6689124" cy="523220"/>
          </a:xfrm>
          <a:prstGeom prst="rect">
            <a:avLst/>
          </a:prstGeom>
          <a:noFill/>
        </p:spPr>
        <p:txBody>
          <a:bodyPr wrap="square" rtlCol="0">
            <a:spAutoFit/>
          </a:bodyPr>
          <a:lstStyle/>
          <a:p>
            <a:r>
              <a:rPr lang="en-US" sz="2800" b="1" dirty="0" smtClean="0"/>
              <a:t>Top-down and bottom-up processing</a:t>
            </a:r>
            <a:endParaRPr lang="ru-RU" sz="2800" b="1" dirty="0"/>
          </a:p>
        </p:txBody>
      </p:sp>
    </p:spTree>
    <p:extLst>
      <p:ext uri="{BB962C8B-B14F-4D97-AF65-F5344CB8AC3E}">
        <p14:creationId xmlns:p14="http://schemas.microsoft.com/office/powerpoint/2010/main" xmlns="" val="1702536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9146" y="436605"/>
            <a:ext cx="7315200" cy="461665"/>
          </a:xfrm>
          <a:prstGeom prst="rect">
            <a:avLst/>
          </a:prstGeom>
          <a:noFill/>
        </p:spPr>
        <p:txBody>
          <a:bodyPr wrap="square" rtlCol="0">
            <a:spAutoFit/>
          </a:bodyPr>
          <a:lstStyle/>
          <a:p>
            <a:r>
              <a:rPr lang="en-US" sz="2400" b="1" dirty="0" smtClean="0"/>
              <a:t>Top-down subskills</a:t>
            </a:r>
            <a:endParaRPr lang="ru-RU" sz="2400" b="1"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630066675"/>
              </p:ext>
            </p:extLst>
          </p:nvPr>
        </p:nvGraphicFramePr>
        <p:xfrm>
          <a:off x="3089190" y="1112108"/>
          <a:ext cx="6886832" cy="5245646"/>
        </p:xfrm>
        <a:graphic>
          <a:graphicData uri="http://schemas.openxmlformats.org/drawingml/2006/table">
            <a:tbl>
              <a:tblPr>
                <a:tableStyleId>{5C22544A-7EE6-4342-B048-85BDC9FD1C3A}</a:tableStyleId>
              </a:tblPr>
              <a:tblGrid>
                <a:gridCol w="1837037"/>
                <a:gridCol w="5049795"/>
              </a:tblGrid>
              <a:tr h="808304">
                <a:tc>
                  <a:txBody>
                    <a:bodyPr/>
                    <a:lstStyle/>
                    <a:p>
                      <a:pPr fontAlgn="base">
                        <a:spcAft>
                          <a:spcPts val="960"/>
                        </a:spcAft>
                      </a:pPr>
                      <a:r>
                        <a:rPr lang="en-US" sz="1400" dirty="0">
                          <a:effectLst/>
                        </a:rPr>
                        <a:t>Identifying the </a:t>
                      </a:r>
                      <a:r>
                        <a:rPr lang="en-US" sz="1400" dirty="0" smtClean="0">
                          <a:effectLst/>
                        </a:rPr>
                        <a:t>topic</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c>
                  <a:txBody>
                    <a:bodyPr/>
                    <a:lstStyle/>
                    <a:p>
                      <a:pPr fontAlgn="base">
                        <a:spcAft>
                          <a:spcPts val="960"/>
                        </a:spcAft>
                      </a:pPr>
                      <a:r>
                        <a:rPr lang="en-US" sz="1400" dirty="0">
                          <a:effectLst/>
                        </a:rPr>
                        <a:t>Learners are taught to make sure they know what the audio text is about in general.  They need to  encapsulate the topic in one to three simple words </a:t>
                      </a:r>
                      <a:r>
                        <a:rPr lang="en-US" sz="1400" dirty="0" smtClean="0">
                          <a:effectLst/>
                        </a:rPr>
                        <a:t>that</a:t>
                      </a:r>
                      <a:r>
                        <a:rPr lang="ru-RU" sz="1400" baseline="0" dirty="0" smtClean="0">
                          <a:effectLst/>
                        </a:rPr>
                        <a:t> </a:t>
                      </a:r>
                      <a:r>
                        <a:rPr lang="en-US" sz="1400" baseline="0" dirty="0" smtClean="0">
                          <a:effectLst/>
                        </a:rPr>
                        <a:t>sum up </a:t>
                      </a:r>
                      <a:r>
                        <a:rPr lang="en-US" sz="1400" dirty="0" smtClean="0">
                          <a:effectLst/>
                        </a:rPr>
                        <a:t>the </a:t>
                      </a:r>
                      <a:r>
                        <a:rPr lang="en-US" sz="1400" dirty="0">
                          <a:effectLst/>
                        </a:rPr>
                        <a:t>overall theme.</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r>
              <a:tr h="1010380">
                <a:tc>
                  <a:txBody>
                    <a:bodyPr/>
                    <a:lstStyle/>
                    <a:p>
                      <a:pPr fontAlgn="base">
                        <a:spcAft>
                          <a:spcPts val="960"/>
                        </a:spcAft>
                      </a:pPr>
                      <a:r>
                        <a:rPr lang="en-US" sz="1400" dirty="0">
                          <a:effectLst/>
                        </a:rPr>
                        <a:t>Making  </a:t>
                      </a:r>
                      <a:r>
                        <a:rPr lang="en-US" sz="1400" dirty="0" smtClean="0">
                          <a:effectLst/>
                        </a:rPr>
                        <a:t>predictions</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c>
                  <a:txBody>
                    <a:bodyPr/>
                    <a:lstStyle/>
                    <a:p>
                      <a:pPr fontAlgn="base"/>
                      <a:r>
                        <a:rPr lang="en-US" sz="1400" dirty="0">
                          <a:effectLst/>
                        </a:rPr>
                        <a:t>Learners must think about what they already know about this topic, and what they have heard this speaker say about it before. This will help </a:t>
                      </a:r>
                      <a:r>
                        <a:rPr lang="en-US" sz="1400" dirty="0" smtClean="0">
                          <a:effectLst/>
                        </a:rPr>
                        <a:t> </a:t>
                      </a:r>
                      <a:r>
                        <a:rPr lang="en-US" sz="1400" dirty="0">
                          <a:effectLst/>
                        </a:rPr>
                        <a:t>make a good guess about what they are going to </a:t>
                      </a:r>
                      <a:r>
                        <a:rPr lang="en-US" sz="1400" dirty="0" smtClean="0">
                          <a:effectLst/>
                        </a:rPr>
                        <a:t>talk about </a:t>
                      </a:r>
                      <a:r>
                        <a:rPr lang="en-US" sz="1400" dirty="0">
                          <a:effectLst/>
                        </a:rPr>
                        <a:t>next.</a:t>
                      </a:r>
                      <a:endParaRPr lang="ru-RU" sz="1400" dirty="0">
                        <a:effectLst/>
                      </a:endParaRPr>
                    </a:p>
                    <a:p>
                      <a:pPr fontAlgn="base">
                        <a:spcAft>
                          <a:spcPts val="960"/>
                        </a:spcAft>
                      </a:pPr>
                      <a:r>
                        <a:rPr lang="en-US" sz="1400" dirty="0">
                          <a:effectLst/>
                        </a:rPr>
                        <a:t> </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r>
              <a:tr h="1667127">
                <a:tc>
                  <a:txBody>
                    <a:bodyPr/>
                    <a:lstStyle/>
                    <a:p>
                      <a:pPr fontAlgn="base">
                        <a:spcAft>
                          <a:spcPts val="960"/>
                        </a:spcAft>
                      </a:pPr>
                      <a:r>
                        <a:rPr lang="en-US" sz="1400">
                          <a:effectLst/>
                        </a:rPr>
                        <a:t>Remembering relevant vocabulary</a:t>
                      </a:r>
                      <a:endParaRPr lang="ru-RU" sz="1400">
                        <a:effectLst/>
                        <a:latin typeface="Calibri" charset="0"/>
                        <a:ea typeface="Calibri" charset="0"/>
                      </a:endParaRPr>
                    </a:p>
                  </a:txBody>
                  <a:tcPr marL="108000" marR="108000" marT="72000" marB="0">
                    <a:solidFill>
                      <a:schemeClr val="accent1">
                        <a:lumMod val="20000"/>
                        <a:lumOff val="80000"/>
                      </a:schemeClr>
                    </a:solidFill>
                  </a:tcPr>
                </a:tc>
                <a:tc>
                  <a:txBody>
                    <a:bodyPr/>
                    <a:lstStyle/>
                    <a:p>
                      <a:pPr>
                        <a:spcBef>
                          <a:spcPts val="1200"/>
                        </a:spcBef>
                        <a:spcAft>
                          <a:spcPts val="1200"/>
                        </a:spcAft>
                      </a:pPr>
                      <a:r>
                        <a:rPr lang="en-US" sz="1400" dirty="0">
                          <a:effectLst/>
                        </a:rPr>
                        <a:t>Learners are taught to think of some of the key words and phrases they know in relation to this topic and what they mean. They should expect to hear  them in a similar context.   Listeners should use their knowledge of </a:t>
                      </a:r>
                      <a:r>
                        <a:rPr lang="en-US" sz="1400" dirty="0" smtClean="0">
                          <a:effectLst/>
                        </a:rPr>
                        <a:t>context,  </a:t>
                      </a:r>
                      <a:r>
                        <a:rPr lang="en-US" sz="1400" dirty="0">
                          <a:effectLst/>
                        </a:rPr>
                        <a:t>and should either be able to guess the meaning of the unknown word, or understand the general idea without getting distracted by it.</a:t>
                      </a:r>
                      <a:endParaRPr lang="ru-RU" sz="1400" dirty="0">
                        <a:effectLst/>
                      </a:endParaRPr>
                    </a:p>
                    <a:p>
                      <a:pPr fontAlgn="base">
                        <a:spcAft>
                          <a:spcPts val="960"/>
                        </a:spcAft>
                      </a:pPr>
                      <a:r>
                        <a:rPr lang="en-US" sz="1400" dirty="0">
                          <a:effectLst/>
                        </a:rPr>
                        <a:t> </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r>
              <a:tr h="974394">
                <a:tc>
                  <a:txBody>
                    <a:bodyPr/>
                    <a:lstStyle/>
                    <a:p>
                      <a:pPr fontAlgn="base"/>
                      <a:r>
                        <a:rPr lang="en-US" sz="1400" dirty="0">
                          <a:effectLst/>
                        </a:rPr>
                        <a:t>Visualizing the </a:t>
                      </a:r>
                      <a:r>
                        <a:rPr lang="en-US" sz="1400" dirty="0" smtClean="0">
                          <a:effectLst/>
                        </a:rPr>
                        <a:t>story</a:t>
                      </a:r>
                      <a:endParaRPr lang="ru-RU" sz="1400" dirty="0">
                        <a:effectLst/>
                      </a:endParaRPr>
                    </a:p>
                    <a:p>
                      <a:pPr fontAlgn="base">
                        <a:spcAft>
                          <a:spcPts val="960"/>
                        </a:spcAft>
                      </a:pPr>
                      <a:r>
                        <a:rPr lang="en-US" sz="1400" dirty="0">
                          <a:effectLst/>
                        </a:rPr>
                        <a:t> </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c>
                  <a:txBody>
                    <a:bodyPr/>
                    <a:lstStyle/>
                    <a:p>
                      <a:pPr fontAlgn="base">
                        <a:spcAft>
                          <a:spcPts val="960"/>
                        </a:spcAft>
                      </a:pPr>
                      <a:r>
                        <a:rPr lang="en-US" sz="1400" dirty="0">
                          <a:effectLst/>
                        </a:rPr>
                        <a:t>Learners are encouraged to form pictures in their minds as they listen.</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r>
              <a:tr h="606228">
                <a:tc>
                  <a:txBody>
                    <a:bodyPr/>
                    <a:lstStyle/>
                    <a:p>
                      <a:pPr marL="457200" fontAlgn="base"/>
                      <a:r>
                        <a:rPr lang="en-US" sz="1400">
                          <a:effectLst/>
                        </a:rPr>
                        <a:t>Taking notes</a:t>
                      </a:r>
                      <a:endParaRPr lang="ru-RU" sz="1400">
                        <a:effectLst/>
                        <a:latin typeface="Calibri" charset="0"/>
                        <a:ea typeface="Calibri" charset="0"/>
                      </a:endParaRPr>
                    </a:p>
                  </a:txBody>
                  <a:tcPr marL="108000" marR="108000" marT="72000" marB="0">
                    <a:solidFill>
                      <a:schemeClr val="accent1">
                        <a:lumMod val="20000"/>
                        <a:lumOff val="80000"/>
                      </a:schemeClr>
                    </a:solidFill>
                  </a:tcPr>
                </a:tc>
                <a:tc>
                  <a:txBody>
                    <a:bodyPr/>
                    <a:lstStyle/>
                    <a:p>
                      <a:pPr fontAlgn="base">
                        <a:spcAft>
                          <a:spcPts val="960"/>
                        </a:spcAft>
                      </a:pPr>
                      <a:r>
                        <a:rPr lang="en-US" sz="1400" dirty="0">
                          <a:effectLst/>
                        </a:rPr>
                        <a:t>Listeners should be encouraged to take notes to prepare for listening and to focus on main ideas and key words</a:t>
                      </a:r>
                      <a:endParaRPr lang="ru-RU" sz="1400" dirty="0">
                        <a:effectLst/>
                        <a:latin typeface="Calibri" charset="0"/>
                        <a:ea typeface="Calibri" charset="0"/>
                      </a:endParaRPr>
                    </a:p>
                  </a:txBody>
                  <a:tcPr marL="108000" marR="108000" marT="72000" marB="0">
                    <a:solidFill>
                      <a:schemeClr val="accent1">
                        <a:lumMod val="20000"/>
                        <a:lumOff val="80000"/>
                      </a:schemeClr>
                    </a:solidFill>
                  </a:tcPr>
                </a:tc>
              </a:tr>
            </a:tbl>
          </a:graphicData>
        </a:graphic>
      </p:graphicFrame>
    </p:spTree>
    <p:extLst>
      <p:ext uri="{BB962C8B-B14F-4D97-AF65-F5344CB8AC3E}">
        <p14:creationId xmlns:p14="http://schemas.microsoft.com/office/powerpoint/2010/main" xmlns="" val="254228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736329398"/>
              </p:ext>
            </p:extLst>
          </p:nvPr>
        </p:nvGraphicFramePr>
        <p:xfrm>
          <a:off x="2847590" y="1202725"/>
          <a:ext cx="6733014" cy="5141944"/>
        </p:xfrm>
        <a:graphic>
          <a:graphicData uri="http://schemas.openxmlformats.org/drawingml/2006/table">
            <a:tbl>
              <a:tblPr firstRow="1" firstCol="1" bandRow="1">
                <a:tableStyleId>{5C22544A-7EE6-4342-B048-85BDC9FD1C3A}</a:tableStyleId>
              </a:tblPr>
              <a:tblGrid>
                <a:gridCol w="2334010"/>
                <a:gridCol w="4399004"/>
              </a:tblGrid>
              <a:tr h="450415">
                <a:tc>
                  <a:txBody>
                    <a:bodyPr/>
                    <a:lstStyle/>
                    <a:p>
                      <a:pPr>
                        <a:spcAft>
                          <a:spcPts val="0"/>
                        </a:spcAft>
                      </a:pPr>
                      <a:r>
                        <a:rPr lang="ru-RU" sz="1200" b="1" dirty="0" err="1">
                          <a:solidFill>
                            <a:schemeClr val="tx1"/>
                          </a:solidFill>
                          <a:effectLst/>
                          <a:latin typeface="Arial" pitchFamily="34" charset="0"/>
                          <a:cs typeface="Arial" pitchFamily="34" charset="0"/>
                        </a:rPr>
                        <a:t>Discrimination</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Listeners </a:t>
                      </a:r>
                      <a:r>
                        <a:rPr lang="en-US" sz="1200" b="0" dirty="0">
                          <a:solidFill>
                            <a:schemeClr val="tx1"/>
                          </a:solidFill>
                          <a:effectLst/>
                          <a:latin typeface="Arial" pitchFamily="34" charset="0"/>
                          <a:cs typeface="Arial" pitchFamily="34" charset="0"/>
                        </a:rPr>
                        <a:t>need to be able to distinguish minimally different </a:t>
                      </a:r>
                      <a:r>
                        <a:rPr lang="en-US" sz="1200" b="0" dirty="0" smtClean="0">
                          <a:solidFill>
                            <a:schemeClr val="tx1"/>
                          </a:solidFill>
                          <a:effectLst/>
                          <a:latin typeface="Arial" pitchFamily="34" charset="0"/>
                          <a:cs typeface="Arial" pitchFamily="34" charset="0"/>
                        </a:rPr>
                        <a:t>words</a:t>
                      </a:r>
                      <a:r>
                        <a:rPr lang="en-US" sz="1200" b="0" baseline="0" dirty="0" smtClean="0">
                          <a:solidFill>
                            <a:schemeClr val="tx1"/>
                          </a:solidFill>
                          <a:effectLst/>
                          <a:latin typeface="Arial" pitchFamily="34" charset="0"/>
                          <a:cs typeface="Arial" pitchFamily="34" charset="0"/>
                        </a:rPr>
                        <a:t> and constructions</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565316">
                <a:tc>
                  <a:txBody>
                    <a:bodyPr/>
                    <a:lstStyle/>
                    <a:p>
                      <a:pPr>
                        <a:spcAft>
                          <a:spcPts val="0"/>
                        </a:spcAft>
                      </a:pPr>
                      <a:r>
                        <a:rPr lang="ru-RU" sz="1200" b="1" dirty="0" err="1">
                          <a:solidFill>
                            <a:schemeClr val="tx1"/>
                          </a:solidFill>
                          <a:effectLst/>
                          <a:latin typeface="Arial" pitchFamily="34" charset="0"/>
                          <a:cs typeface="Arial" pitchFamily="34" charset="0"/>
                        </a:rPr>
                        <a:t>Segmentation</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Listeners are</a:t>
                      </a:r>
                      <a:r>
                        <a:rPr lang="en-US" sz="1200" b="0" baseline="0" dirty="0" smtClean="0">
                          <a:solidFill>
                            <a:schemeClr val="tx1"/>
                          </a:solidFill>
                          <a:effectLst/>
                          <a:latin typeface="Arial" pitchFamily="34" charset="0"/>
                          <a:cs typeface="Arial" pitchFamily="34" charset="0"/>
                        </a:rPr>
                        <a:t> taught to</a:t>
                      </a:r>
                      <a:r>
                        <a:rPr lang="en-US" sz="1200" b="0" dirty="0" smtClean="0">
                          <a:solidFill>
                            <a:schemeClr val="tx1"/>
                          </a:solidFill>
                          <a:effectLst/>
                          <a:latin typeface="Arial" pitchFamily="34" charset="0"/>
                          <a:cs typeface="Arial" pitchFamily="34" charset="0"/>
                        </a:rPr>
                        <a:t> </a:t>
                      </a:r>
                      <a:r>
                        <a:rPr lang="en-US" sz="1200" b="0" dirty="0">
                          <a:solidFill>
                            <a:schemeClr val="tx1"/>
                          </a:solidFill>
                          <a:effectLst/>
                          <a:latin typeface="Arial" pitchFamily="34" charset="0"/>
                          <a:cs typeface="Arial" pitchFamily="34" charset="0"/>
                        </a:rPr>
                        <a:t>identify </a:t>
                      </a:r>
                      <a:r>
                        <a:rPr lang="en-US" sz="1200" b="0" dirty="0" smtClean="0">
                          <a:solidFill>
                            <a:schemeClr val="tx1"/>
                          </a:solidFill>
                          <a:effectLst/>
                          <a:latin typeface="Arial" pitchFamily="34" charset="0"/>
                          <a:cs typeface="Arial" pitchFamily="34" charset="0"/>
                        </a:rPr>
                        <a:t>the words and their boundaries. </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433939">
                <a:tc>
                  <a:txBody>
                    <a:bodyPr/>
                    <a:lstStyle/>
                    <a:p>
                      <a:pPr>
                        <a:spcAft>
                          <a:spcPts val="0"/>
                        </a:spcAft>
                      </a:pPr>
                      <a:r>
                        <a:rPr lang="ru-RU" sz="1200" b="1" dirty="0" err="1">
                          <a:solidFill>
                            <a:schemeClr val="tx1"/>
                          </a:solidFill>
                          <a:effectLst/>
                          <a:latin typeface="Arial" pitchFamily="34" charset="0"/>
                          <a:cs typeface="Arial" pitchFamily="34" charset="0"/>
                        </a:rPr>
                        <a:t>Extrapolation</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Listeners</a:t>
                      </a:r>
                      <a:r>
                        <a:rPr lang="en-US" sz="1200" b="0" baseline="0" dirty="0" smtClean="0">
                          <a:solidFill>
                            <a:schemeClr val="tx1"/>
                          </a:solidFill>
                          <a:effectLst/>
                          <a:latin typeface="Arial" pitchFamily="34" charset="0"/>
                          <a:cs typeface="Arial" pitchFamily="34" charset="0"/>
                        </a:rPr>
                        <a:t> learn </a:t>
                      </a:r>
                      <a:r>
                        <a:rPr lang="en-US" sz="1200" b="0" dirty="0" smtClean="0">
                          <a:solidFill>
                            <a:schemeClr val="tx1"/>
                          </a:solidFill>
                          <a:effectLst/>
                          <a:latin typeface="Arial" pitchFamily="34" charset="0"/>
                          <a:cs typeface="Arial" pitchFamily="34" charset="0"/>
                        </a:rPr>
                        <a:t>to  </a:t>
                      </a:r>
                      <a:r>
                        <a:rPr lang="en-US" sz="1200" b="0" dirty="0">
                          <a:solidFill>
                            <a:schemeClr val="tx1"/>
                          </a:solidFill>
                          <a:effectLst/>
                          <a:latin typeface="Arial" pitchFamily="34" charset="0"/>
                          <a:cs typeface="Arial" pitchFamily="34" charset="0"/>
                        </a:rPr>
                        <a:t>make </a:t>
                      </a:r>
                      <a:r>
                        <a:rPr lang="en-US" sz="1200" b="0" dirty="0" smtClean="0">
                          <a:solidFill>
                            <a:schemeClr val="tx1"/>
                          </a:solidFill>
                          <a:effectLst/>
                          <a:latin typeface="Arial" pitchFamily="34" charset="0"/>
                          <a:cs typeface="Arial" pitchFamily="34" charset="0"/>
                        </a:rPr>
                        <a:t>correlation between the audio and</a:t>
                      </a:r>
                      <a:r>
                        <a:rPr lang="en-US" sz="1200" b="0" baseline="0" dirty="0" smtClean="0">
                          <a:solidFill>
                            <a:schemeClr val="tx1"/>
                          </a:solidFill>
                          <a:effectLst/>
                          <a:latin typeface="Arial" pitchFamily="34" charset="0"/>
                          <a:cs typeface="Arial" pitchFamily="34" charset="0"/>
                        </a:rPr>
                        <a:t> graphical image of </a:t>
                      </a:r>
                      <a:r>
                        <a:rPr lang="en-US" sz="1200" b="0" dirty="0" smtClean="0">
                          <a:solidFill>
                            <a:schemeClr val="tx1"/>
                          </a:solidFill>
                          <a:effectLst/>
                          <a:latin typeface="Arial" pitchFamily="34" charset="0"/>
                          <a:cs typeface="Arial" pitchFamily="34" charset="0"/>
                        </a:rPr>
                        <a:t>unknown </a:t>
                      </a:r>
                      <a:r>
                        <a:rPr lang="en-US" sz="1200" b="0" dirty="0">
                          <a:solidFill>
                            <a:schemeClr val="tx1"/>
                          </a:solidFill>
                          <a:effectLst/>
                          <a:latin typeface="Arial" pitchFamily="34" charset="0"/>
                          <a:cs typeface="Arial" pitchFamily="34" charset="0"/>
                        </a:rPr>
                        <a:t>words.  </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1222196">
                <a:tc>
                  <a:txBody>
                    <a:bodyPr/>
                    <a:lstStyle/>
                    <a:p>
                      <a:pPr>
                        <a:spcAft>
                          <a:spcPts val="0"/>
                        </a:spcAft>
                      </a:pPr>
                      <a:r>
                        <a:rPr lang="ru-RU" sz="1200" b="1" dirty="0" err="1">
                          <a:solidFill>
                            <a:schemeClr val="tx1"/>
                          </a:solidFill>
                          <a:effectLst/>
                          <a:latin typeface="Arial" pitchFamily="34" charset="0"/>
                          <a:cs typeface="Arial" pitchFamily="34" charset="0"/>
                        </a:rPr>
                        <a:t>Anticipation</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Learners </a:t>
                      </a:r>
                      <a:r>
                        <a:rPr lang="en-US" sz="1200" b="0" dirty="0">
                          <a:solidFill>
                            <a:schemeClr val="tx1"/>
                          </a:solidFill>
                          <a:effectLst/>
                          <a:latin typeface="Arial" pitchFamily="34" charset="0"/>
                          <a:cs typeface="Arial" pitchFamily="34" charset="0"/>
                        </a:rPr>
                        <a:t>need to be able to guess what comes next. </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828068">
                <a:tc>
                  <a:txBody>
                    <a:bodyPr/>
                    <a:lstStyle/>
                    <a:p>
                      <a:pPr>
                        <a:spcAft>
                          <a:spcPts val="0"/>
                        </a:spcAft>
                      </a:pPr>
                      <a:r>
                        <a:rPr lang="ru-RU" sz="1200" b="1" dirty="0" err="1">
                          <a:solidFill>
                            <a:schemeClr val="tx1"/>
                          </a:solidFill>
                          <a:effectLst/>
                          <a:latin typeface="Arial" pitchFamily="34" charset="0"/>
                          <a:cs typeface="Arial" pitchFamily="34" charset="0"/>
                        </a:rPr>
                        <a:t>Reference</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Learners  </a:t>
                      </a:r>
                      <a:r>
                        <a:rPr lang="en-US" sz="1200" b="0" dirty="0">
                          <a:solidFill>
                            <a:schemeClr val="tx1"/>
                          </a:solidFill>
                          <a:effectLst/>
                          <a:latin typeface="Arial" pitchFamily="34" charset="0"/>
                          <a:cs typeface="Arial" pitchFamily="34" charset="0"/>
                        </a:rPr>
                        <a:t>practice in matching references internally in what they hear. </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565316">
                <a:tc>
                  <a:txBody>
                    <a:bodyPr/>
                    <a:lstStyle/>
                    <a:p>
                      <a:pPr>
                        <a:spcAft>
                          <a:spcPts val="0"/>
                        </a:spcAft>
                      </a:pPr>
                      <a:r>
                        <a:rPr lang="ru-RU" sz="1200" b="1" dirty="0" err="1">
                          <a:solidFill>
                            <a:schemeClr val="tx1"/>
                          </a:solidFill>
                          <a:effectLst/>
                          <a:latin typeface="Arial" pitchFamily="34" charset="0"/>
                          <a:cs typeface="Arial" pitchFamily="34" charset="0"/>
                        </a:rPr>
                        <a:t>Monitoring</a:t>
                      </a:r>
                      <a:r>
                        <a:rPr lang="ru-RU" sz="1200" b="1" dirty="0">
                          <a:solidFill>
                            <a:schemeClr val="tx1"/>
                          </a:solidFill>
                          <a:effectLst/>
                          <a:latin typeface="Arial" pitchFamily="34" charset="0"/>
                          <a:cs typeface="Arial" pitchFamily="34" charset="0"/>
                        </a:rPr>
                        <a:t> </a:t>
                      </a:r>
                      <a:r>
                        <a:rPr lang="ru-RU" sz="1200" b="1" dirty="0" err="1">
                          <a:solidFill>
                            <a:schemeClr val="tx1"/>
                          </a:solidFill>
                          <a:effectLst/>
                          <a:latin typeface="Arial" pitchFamily="34" charset="0"/>
                          <a:cs typeface="Arial" pitchFamily="34" charset="0"/>
                        </a:rPr>
                        <a:t>for</a:t>
                      </a:r>
                      <a:r>
                        <a:rPr lang="ru-RU" sz="1200" b="1" dirty="0">
                          <a:solidFill>
                            <a:schemeClr val="tx1"/>
                          </a:solidFill>
                          <a:effectLst/>
                          <a:latin typeface="Arial" pitchFamily="34" charset="0"/>
                          <a:cs typeface="Arial" pitchFamily="34" charset="0"/>
                        </a:rPr>
                        <a:t> </a:t>
                      </a:r>
                      <a:r>
                        <a:rPr lang="ru-RU" sz="1200" b="1" dirty="0" err="1">
                          <a:solidFill>
                            <a:schemeClr val="tx1"/>
                          </a:solidFill>
                          <a:effectLst/>
                          <a:latin typeface="Arial" pitchFamily="34" charset="0"/>
                          <a:cs typeface="Arial" pitchFamily="34" charset="0"/>
                        </a:rPr>
                        <a:t>information</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Learners develop the </a:t>
                      </a:r>
                      <a:r>
                        <a:rPr lang="en-US" sz="1200" b="0" dirty="0">
                          <a:solidFill>
                            <a:schemeClr val="tx1"/>
                          </a:solidFill>
                          <a:effectLst/>
                          <a:latin typeface="Arial" pitchFamily="34" charset="0"/>
                          <a:cs typeface="Arial" pitchFamily="34" charset="0"/>
                        </a:rPr>
                        <a:t>skill of </a:t>
                      </a:r>
                      <a:r>
                        <a:rPr lang="en-US" sz="1200" b="0" dirty="0" smtClean="0">
                          <a:solidFill>
                            <a:schemeClr val="tx1"/>
                          </a:solidFill>
                          <a:effectLst/>
                          <a:latin typeface="Arial" pitchFamily="34" charset="0"/>
                          <a:cs typeface="Arial" pitchFamily="34" charset="0"/>
                        </a:rPr>
                        <a:t>listening </a:t>
                      </a:r>
                      <a:r>
                        <a:rPr lang="en-US" sz="1200" b="0" dirty="0">
                          <a:solidFill>
                            <a:schemeClr val="tx1"/>
                          </a:solidFill>
                          <a:effectLst/>
                          <a:latin typeface="Arial" pitchFamily="34" charset="0"/>
                          <a:cs typeface="Arial" pitchFamily="34" charset="0"/>
                        </a:rPr>
                        <a:t>for key words in long listening texts and then </a:t>
                      </a:r>
                      <a:r>
                        <a:rPr lang="en-US" sz="1200" b="0" dirty="0" smtClean="0">
                          <a:solidFill>
                            <a:schemeClr val="tx1"/>
                          </a:solidFill>
                          <a:effectLst/>
                          <a:latin typeface="Arial" pitchFamily="34" charset="0"/>
                          <a:cs typeface="Arial" pitchFamily="34" charset="0"/>
                        </a:rPr>
                        <a:t>understanding </a:t>
                      </a:r>
                      <a:r>
                        <a:rPr lang="en-US" sz="1200" b="0" dirty="0">
                          <a:solidFill>
                            <a:schemeClr val="tx1"/>
                          </a:solidFill>
                          <a:effectLst/>
                          <a:latin typeface="Arial" pitchFamily="34" charset="0"/>
                          <a:cs typeface="Arial" pitchFamily="34" charset="0"/>
                        </a:rPr>
                        <a:t>what is said about them.</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r h="302563">
                <a:tc>
                  <a:txBody>
                    <a:bodyPr/>
                    <a:lstStyle/>
                    <a:p>
                      <a:pPr>
                        <a:spcAft>
                          <a:spcPts val="0"/>
                        </a:spcAft>
                      </a:pPr>
                      <a:r>
                        <a:rPr lang="ru-RU" sz="1200" b="1" dirty="0" err="1">
                          <a:solidFill>
                            <a:schemeClr val="tx1"/>
                          </a:solidFill>
                          <a:effectLst/>
                          <a:latin typeface="Arial" pitchFamily="34" charset="0"/>
                          <a:cs typeface="Arial" pitchFamily="34" charset="0"/>
                        </a:rPr>
                        <a:t>Relevance</a:t>
                      </a:r>
                      <a:endParaRPr lang="ru-RU" sz="1200" b="1" dirty="0">
                        <a:solidFill>
                          <a:schemeClr val="tx1"/>
                        </a:solidFill>
                        <a:effectLst/>
                        <a:latin typeface="Arial" pitchFamily="34" charset="0"/>
                        <a:ea typeface="Calibri" charset="0"/>
                        <a:cs typeface="Arial" pitchFamily="34" charset="0"/>
                      </a:endParaRPr>
                    </a:p>
                  </a:txBody>
                  <a:tcPr marL="108000" marR="108000" marT="108000" marB="108000" anchor="ctr">
                    <a:solidFill>
                      <a:srgbClr val="FFC000"/>
                    </a:solidFill>
                  </a:tcPr>
                </a:tc>
                <a:tc>
                  <a:txBody>
                    <a:bodyPr/>
                    <a:lstStyle/>
                    <a:p>
                      <a:pPr algn="just">
                        <a:spcAft>
                          <a:spcPts val="0"/>
                        </a:spcAft>
                      </a:pPr>
                      <a:r>
                        <a:rPr lang="en-US" sz="1200" b="0" dirty="0" smtClean="0">
                          <a:solidFill>
                            <a:schemeClr val="tx1"/>
                          </a:solidFill>
                          <a:effectLst/>
                          <a:latin typeface="Arial" pitchFamily="34" charset="0"/>
                          <a:cs typeface="Arial" pitchFamily="34" charset="0"/>
                        </a:rPr>
                        <a:t>Learners practice </a:t>
                      </a:r>
                      <a:r>
                        <a:rPr lang="en-US" sz="1200" b="0" dirty="0">
                          <a:solidFill>
                            <a:schemeClr val="tx1"/>
                          </a:solidFill>
                          <a:effectLst/>
                          <a:latin typeface="Arial" pitchFamily="34" charset="0"/>
                          <a:cs typeface="Arial" pitchFamily="34" charset="0"/>
                        </a:rPr>
                        <a:t>in identifying if </a:t>
                      </a:r>
                      <a:r>
                        <a:rPr lang="en-US" sz="1200" b="0" dirty="0" smtClean="0">
                          <a:solidFill>
                            <a:schemeClr val="tx1"/>
                          </a:solidFill>
                          <a:effectLst/>
                          <a:latin typeface="Arial" pitchFamily="34" charset="0"/>
                          <a:cs typeface="Arial" pitchFamily="34" charset="0"/>
                        </a:rPr>
                        <a:t>and to what extent</a:t>
                      </a:r>
                      <a:r>
                        <a:rPr lang="en-US" sz="1200" b="0" baseline="0" dirty="0" smtClean="0">
                          <a:solidFill>
                            <a:schemeClr val="tx1"/>
                          </a:solidFill>
                          <a:effectLst/>
                          <a:latin typeface="Arial" pitchFamily="34" charset="0"/>
                          <a:cs typeface="Arial" pitchFamily="34" charset="0"/>
                        </a:rPr>
                        <a:t> </a:t>
                      </a:r>
                      <a:r>
                        <a:rPr lang="en-US" sz="1200" b="0" dirty="0" smtClean="0">
                          <a:solidFill>
                            <a:schemeClr val="tx1"/>
                          </a:solidFill>
                          <a:effectLst/>
                          <a:latin typeface="Arial" pitchFamily="34" charset="0"/>
                          <a:cs typeface="Arial" pitchFamily="34" charset="0"/>
                        </a:rPr>
                        <a:t>points </a:t>
                      </a:r>
                      <a:r>
                        <a:rPr lang="en-US" sz="1200" b="0" dirty="0">
                          <a:solidFill>
                            <a:schemeClr val="tx1"/>
                          </a:solidFill>
                          <a:effectLst/>
                          <a:latin typeface="Arial" pitchFamily="34" charset="0"/>
                          <a:cs typeface="Arial" pitchFamily="34" charset="0"/>
                        </a:rPr>
                        <a:t>made are relevant to what they need to </a:t>
                      </a:r>
                      <a:r>
                        <a:rPr lang="en-US" sz="1200" b="0" dirty="0" smtClean="0">
                          <a:solidFill>
                            <a:schemeClr val="tx1"/>
                          </a:solidFill>
                          <a:effectLst/>
                          <a:latin typeface="Arial" pitchFamily="34" charset="0"/>
                          <a:cs typeface="Arial" pitchFamily="34" charset="0"/>
                        </a:rPr>
                        <a:t>know.</a:t>
                      </a:r>
                      <a:endParaRPr lang="ru-RU" sz="1200" b="0" dirty="0">
                        <a:solidFill>
                          <a:schemeClr val="tx1"/>
                        </a:solidFill>
                        <a:effectLst/>
                        <a:latin typeface="Arial" pitchFamily="34" charset="0"/>
                        <a:ea typeface="Calibri" charset="0"/>
                        <a:cs typeface="Arial" pitchFamily="34" charset="0"/>
                      </a:endParaRPr>
                    </a:p>
                  </a:txBody>
                  <a:tcPr marL="108000" marR="180000" marT="108000" marB="108000" anchor="ctr">
                    <a:solidFill>
                      <a:srgbClr val="FFC000"/>
                    </a:solidFill>
                  </a:tcPr>
                </a:tc>
              </a:tr>
            </a:tbl>
          </a:graphicData>
        </a:graphic>
      </p:graphicFrame>
      <p:sp>
        <p:nvSpPr>
          <p:cNvPr id="3" name="Rectangle 1"/>
          <p:cNvSpPr>
            <a:spLocks noChangeArrowheads="1"/>
          </p:cNvSpPr>
          <p:nvPr/>
        </p:nvSpPr>
        <p:spPr bwMode="auto">
          <a:xfrm>
            <a:off x="3408363" y="164254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a:ln>
                <a:noFill/>
              </a:ln>
              <a:solidFill>
                <a:schemeClr val="tx1"/>
              </a:solidFill>
              <a:effectLst/>
              <a:latin typeface="Arial" charset="0"/>
            </a:endParaRPr>
          </a:p>
        </p:txBody>
      </p:sp>
      <p:sp>
        <p:nvSpPr>
          <p:cNvPr id="4" name="Прямоугольник 3"/>
          <p:cNvSpPr/>
          <p:nvPr/>
        </p:nvSpPr>
        <p:spPr>
          <a:xfrm>
            <a:off x="1437025" y="440809"/>
            <a:ext cx="5715283" cy="523220"/>
          </a:xfrm>
          <a:prstGeom prst="rect">
            <a:avLst/>
          </a:prstGeom>
        </p:spPr>
        <p:txBody>
          <a:bodyPr wrap="none">
            <a:spAutoFit/>
          </a:bodyPr>
          <a:lstStyle/>
          <a:p>
            <a:pPr lvl="0" eaLnBrk="0" fontAlgn="base" hangingPunct="0">
              <a:spcBef>
                <a:spcPct val="0"/>
              </a:spcBef>
              <a:spcAft>
                <a:spcPct val="0"/>
              </a:spcAft>
            </a:pPr>
            <a:r>
              <a:rPr lang="en-US" altLang="x-none" sz="2800" dirty="0" smtClean="0">
                <a:latin typeface="+mj-lt"/>
              </a:rPr>
              <a:t>B</a:t>
            </a:r>
            <a:r>
              <a:rPr lang="x-none" altLang="x-none" sz="2800" dirty="0" smtClean="0">
                <a:latin typeface="+mj-lt"/>
              </a:rPr>
              <a:t>ottom-up</a:t>
            </a:r>
            <a:r>
              <a:rPr lang="x-none" altLang="x-none" sz="2800" dirty="0">
                <a:latin typeface="+mj-lt"/>
              </a:rPr>
              <a:t> </a:t>
            </a:r>
            <a:r>
              <a:rPr lang="en-US" altLang="x-none" sz="2800" dirty="0" smtClean="0">
                <a:latin typeface="+mj-lt"/>
              </a:rPr>
              <a:t>sub</a:t>
            </a:r>
            <a:r>
              <a:rPr lang="x-none" altLang="x-none" sz="2800" dirty="0" smtClean="0">
                <a:latin typeface="+mj-lt"/>
              </a:rPr>
              <a:t>skills (</a:t>
            </a:r>
            <a:r>
              <a:rPr lang="en-US" altLang="x-none" sz="2800" dirty="0" smtClean="0">
                <a:latin typeface="+mj-lt"/>
              </a:rPr>
              <a:t>by</a:t>
            </a:r>
            <a:r>
              <a:rPr lang="x-none" altLang="x-none" sz="2800" dirty="0" smtClean="0">
                <a:latin typeface="+mj-lt"/>
              </a:rPr>
              <a:t> </a:t>
            </a:r>
            <a:r>
              <a:rPr lang="x-none" altLang="x-none" sz="2800" dirty="0">
                <a:latin typeface="+mj-lt"/>
              </a:rPr>
              <a:t>Field 1998):</a:t>
            </a:r>
          </a:p>
        </p:txBody>
      </p:sp>
    </p:spTree>
    <p:extLst>
      <p:ext uri="{BB962C8B-B14F-4D97-AF65-F5344CB8AC3E}">
        <p14:creationId xmlns:p14="http://schemas.microsoft.com/office/powerpoint/2010/main" xmlns="" val="21452346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3335</TotalTime>
  <Words>905</Words>
  <Application>Microsoft Office PowerPoint</Application>
  <PresentationFormat>Произвольный</PresentationFormat>
  <Paragraphs>97</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Трек</vt:lpstr>
      <vt:lpstr>Школа молодого учителя и серия «How to…» </vt:lpstr>
      <vt:lpstr>Как развивать навыки эффективного слушания  с заданной глубиной понимания   Марианна Юрьевна Кауфман автор курса «Happy English.ru» Master of Arts in Sociolinguistics</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Как научиться читать по-английски  учебное пособие</vt:lpstr>
      <vt:lpstr>Как  использовать  пособие</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vns</cp:lastModifiedBy>
  <cp:revision>166</cp:revision>
  <dcterms:created xsi:type="dcterms:W3CDTF">2017-12-05T11:31:55Z</dcterms:created>
  <dcterms:modified xsi:type="dcterms:W3CDTF">2018-02-21T14:50:09Z</dcterms:modified>
</cp:coreProperties>
</file>