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6"/>
  </p:notesMasterIdLst>
  <p:sldIdLst>
    <p:sldId id="262" r:id="rId2"/>
    <p:sldId id="339" r:id="rId3"/>
    <p:sldId id="340" r:id="rId4"/>
    <p:sldId id="274" r:id="rId5"/>
    <p:sldId id="276" r:id="rId6"/>
    <p:sldId id="369" r:id="rId7"/>
    <p:sldId id="370" r:id="rId8"/>
    <p:sldId id="371" r:id="rId9"/>
    <p:sldId id="372" r:id="rId10"/>
    <p:sldId id="373" r:id="rId11"/>
    <p:sldId id="374" r:id="rId12"/>
    <p:sldId id="341" r:id="rId13"/>
    <p:sldId id="342" r:id="rId14"/>
    <p:sldId id="343" r:id="rId15"/>
    <p:sldId id="345" r:id="rId16"/>
    <p:sldId id="346" r:id="rId17"/>
    <p:sldId id="349" r:id="rId18"/>
    <p:sldId id="350" r:id="rId19"/>
    <p:sldId id="344" r:id="rId20"/>
    <p:sldId id="347" r:id="rId21"/>
    <p:sldId id="348" r:id="rId22"/>
    <p:sldId id="352" r:id="rId23"/>
    <p:sldId id="353" r:id="rId24"/>
    <p:sldId id="354" r:id="rId25"/>
    <p:sldId id="355" r:id="rId26"/>
    <p:sldId id="356" r:id="rId27"/>
    <p:sldId id="357" r:id="rId28"/>
    <p:sldId id="358" r:id="rId29"/>
    <p:sldId id="359" r:id="rId30"/>
    <p:sldId id="360" r:id="rId31"/>
    <p:sldId id="361" r:id="rId32"/>
    <p:sldId id="362" r:id="rId33"/>
    <p:sldId id="363" r:id="rId34"/>
    <p:sldId id="364" r:id="rId35"/>
    <p:sldId id="365" r:id="rId36"/>
    <p:sldId id="366" r:id="rId37"/>
    <p:sldId id="316" r:id="rId38"/>
    <p:sldId id="317" r:id="rId39"/>
    <p:sldId id="318" r:id="rId40"/>
    <p:sldId id="265" r:id="rId41"/>
    <p:sldId id="321" r:id="rId42"/>
    <p:sldId id="322" r:id="rId43"/>
    <p:sldId id="323" r:id="rId44"/>
    <p:sldId id="335" r:id="rId45"/>
    <p:sldId id="336" r:id="rId46"/>
    <p:sldId id="337" r:id="rId47"/>
    <p:sldId id="338" r:id="rId48"/>
    <p:sldId id="259" r:id="rId49"/>
    <p:sldId id="325" r:id="rId50"/>
    <p:sldId id="326" r:id="rId51"/>
    <p:sldId id="263" r:id="rId52"/>
    <p:sldId id="334" r:id="rId53"/>
    <p:sldId id="327" r:id="rId54"/>
    <p:sldId id="328" r:id="rId55"/>
    <p:sldId id="260" r:id="rId56"/>
    <p:sldId id="375" r:id="rId57"/>
    <p:sldId id="376" r:id="rId58"/>
    <p:sldId id="324" r:id="rId59"/>
    <p:sldId id="379" r:id="rId60"/>
    <p:sldId id="381" r:id="rId61"/>
    <p:sldId id="378" r:id="rId62"/>
    <p:sldId id="377" r:id="rId63"/>
    <p:sldId id="380" r:id="rId64"/>
    <p:sldId id="312" r:id="rId6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E171933-4619-4E11-9A3F-F7608DF75F80}" styleName="Средний стиль 1 —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D083AE6-46FA-4A59-8FB0-9F97EB10719F}" styleName="Светлый стиль 3 —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20FB6F-B001-4B0A-8AFF-9EAB551DB5F3}" type="datetimeFigureOut">
              <a:rPr lang="ru-RU" smtClean="0"/>
              <a:pPr/>
              <a:t>07.11.2018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63A77D-369A-4F3D-A329-012022B0CE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13244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://audio.neteducom.com/books/16/" TargetMode="External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hyperlink" Target="http://audio.neteducom.com/books/17/" TargetMode="Externa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6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jpeg"/><Relationship Id="rId4" Type="http://schemas.openxmlformats.org/officeDocument/2006/relationships/image" Target="../media/image49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hyperlink" Target="https://edu.glogster.com/dashboard" TargetMode="Externa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hyperlink" Target="https://edu.glogster.com/dashboard" TargetMode="Externa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hyperlink" Target="https://i.pinimg.com/originals/b5/e7/b5/b5e7b563ab562c525ab4970da9e0b1cc.jp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hyperlink" Target="http://2o7fsh4anuayrnrhe3us6v71-wpengine.netdna-ssl.com/wp-content/uploads/2017/09/Make-It-Board-Games.jpg" TargetMode="Externa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hyperlink" Target="http://s3.amazonaws.com/theoatmeal-img/comics/quotations/quotations_lincoln.jpg" TargetMode="Externa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hyperlink" Target="https://quotesboxes.com/wp-content/uploads/2017/09/1504435539_224_inspirational-and-motivational-quotes-29-beautiful-illustrated-quotes-you-must-see.jpg" TargetMode="Externa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aqNdMFIP6J4" TargetMode="External"/><Relationship Id="rId2" Type="http://schemas.openxmlformats.org/officeDocument/2006/relationships/hyperlink" Target="https://www.youtube.com/watch?v=TFHsncIY0z0" TargetMode="Externa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hyperlink" Target="https://www.englishteachers.ru/education#seminar" TargetMode="Externa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hyperlink" Target="https://www.englishteachers.ru/education#webinar" TargetMode="Externa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3" Type="http://schemas.openxmlformats.org/officeDocument/2006/relationships/hyperlink" Target="https://www.englishteachers.ru/forum/index.php?showforum=65" TargetMode="External"/><Relationship Id="rId7" Type="http://schemas.openxmlformats.org/officeDocument/2006/relationships/image" Target="../media/image64.jpeg"/><Relationship Id="rId2" Type="http://schemas.openxmlformats.org/officeDocument/2006/relationships/hyperlink" Target="http://www.titul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facebook.com/titulpublishers" TargetMode="External"/><Relationship Id="rId5" Type="http://schemas.openxmlformats.org/officeDocument/2006/relationships/hyperlink" Target="http://vk.com/titulpublishers" TargetMode="External"/><Relationship Id="rId4" Type="http://schemas.openxmlformats.org/officeDocument/2006/relationships/hyperlink" Target="https://www.englishteachers.ru/shop" TargetMode="External"/><Relationship Id="rId9" Type="http://schemas.openxmlformats.org/officeDocument/2006/relationships/image" Target="../media/image6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alpha val="9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988840"/>
            <a:ext cx="8389257" cy="2723923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bg1"/>
                </a:solidFill>
              </a:rPr>
              <a:t>Проектные задачи как способ </a:t>
            </a:r>
            <a:br>
              <a:rPr lang="en-US" sz="3200" b="1" dirty="0">
                <a:solidFill>
                  <a:schemeClr val="bg1"/>
                </a:solidFill>
              </a:rPr>
            </a:br>
            <a:r>
              <a:rPr lang="ru-RU" sz="3200" b="1" dirty="0">
                <a:solidFill>
                  <a:schemeClr val="bg1"/>
                </a:solidFill>
              </a:rPr>
              <a:t>формирования УУД на уроках </a:t>
            </a:r>
            <a:br>
              <a:rPr lang="en-US" sz="3200" b="1" dirty="0">
                <a:solidFill>
                  <a:schemeClr val="bg1"/>
                </a:solidFill>
              </a:rPr>
            </a:br>
            <a:r>
              <a:rPr lang="ru-RU" sz="3200" b="1" dirty="0">
                <a:solidFill>
                  <a:schemeClr val="bg1"/>
                </a:solidFill>
              </a:rPr>
              <a:t>английского языка во 2</a:t>
            </a:r>
            <a:r>
              <a:rPr lang="en-US" sz="3200" b="1" dirty="0">
                <a:solidFill>
                  <a:schemeClr val="bg1"/>
                </a:solidFill>
              </a:rPr>
              <a:t> </a:t>
            </a:r>
            <a:r>
              <a:rPr lang="ru-RU" sz="3200" b="1" dirty="0">
                <a:solidFill>
                  <a:schemeClr val="bg1"/>
                </a:solidFill>
              </a:rPr>
              <a:t>–</a:t>
            </a:r>
            <a:r>
              <a:rPr lang="en-US" sz="3200" b="1" dirty="0">
                <a:solidFill>
                  <a:schemeClr val="bg1"/>
                </a:solidFill>
              </a:rPr>
              <a:t> </a:t>
            </a:r>
            <a:r>
              <a:rPr lang="ru-RU" sz="3200" b="1" dirty="0">
                <a:solidFill>
                  <a:schemeClr val="bg1"/>
                </a:solidFill>
              </a:rPr>
              <a:t>4</a:t>
            </a:r>
            <a:r>
              <a:rPr lang="en-US" sz="3200" b="1" dirty="0">
                <a:solidFill>
                  <a:schemeClr val="bg1"/>
                </a:solidFill>
              </a:rPr>
              <a:t> </a:t>
            </a:r>
            <a:r>
              <a:rPr lang="ru-RU" sz="3200" b="1" dirty="0">
                <a:solidFill>
                  <a:schemeClr val="bg1"/>
                </a:solidFill>
              </a:rPr>
              <a:t> классах</a:t>
            </a:r>
            <a:br>
              <a:rPr lang="ru-RU" sz="2800" b="1" dirty="0">
                <a:solidFill>
                  <a:schemeClr val="bg1"/>
                </a:solidFill>
              </a:rPr>
            </a:br>
            <a:r>
              <a:rPr lang="ru-RU" sz="2400" i="1" dirty="0">
                <a:solidFill>
                  <a:schemeClr val="bg1"/>
                </a:solidFill>
              </a:rPr>
              <a:t>(на примере курсов и пособий издательства “Титул”)</a:t>
            </a:r>
            <a:endParaRPr lang="ru-RU" sz="2400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1619670" y="5239450"/>
            <a:ext cx="5904656" cy="1248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1043608" y="5661248"/>
            <a:ext cx="7200800" cy="9807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600" b="1" i="0" u="sng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Казеичева Алёна Евгеньевна</a:t>
            </a: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, </a:t>
            </a:r>
            <a:r>
              <a:rPr lang="ru-RU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заместитель</a:t>
            </a: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руководителя Центра образовательных программ издательства “Титул”,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автор учебных пособий</a:t>
            </a:r>
          </a:p>
        </p:txBody>
      </p:sp>
      <p:pic>
        <p:nvPicPr>
          <p:cNvPr id="8" name="Picture 2" descr="Y:\Delo-New\ОГР\Казеичева (Бурова)\СОЦСЕТИ!!!\КОНКУРСЫ В СОЦСЕТЯХ\Конкурсы РЕПОСТОВ\2018_logo_whit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332656"/>
            <a:ext cx="3096344" cy="15114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255866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00926672"/>
              </p:ext>
            </p:extLst>
          </p:nvPr>
        </p:nvGraphicFramePr>
        <p:xfrm>
          <a:off x="87086" y="116632"/>
          <a:ext cx="8877402" cy="6429225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26765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008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6221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Планируемые результаты ФГОС</a:t>
                      </a:r>
                    </a:p>
                  </a:txBody>
                  <a:tcPr marL="68580" marR="68580" marT="34284" marB="34284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Умения,</a:t>
                      </a:r>
                      <a:r>
                        <a:rPr lang="ru-RU" sz="20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формируемые в процессе выполнения </a:t>
                      </a:r>
                      <a:r>
                        <a:rPr lang="ru-RU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проектов</a:t>
                      </a:r>
                    </a:p>
                    <a:p>
                      <a:pPr algn="ctr"/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84" marB="34284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8645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Метапредметные</a:t>
                      </a:r>
                    </a:p>
                    <a:p>
                      <a:pPr algn="ctr"/>
                      <a:endParaRPr lang="ru-RU" sz="2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84" marB="34284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buFont typeface="Arial" pitchFamily="34" charset="0"/>
                        <a:buChar char="•"/>
                      </a:pPr>
                      <a:r>
                        <a:rPr 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</a:t>
                      </a:r>
                      <a:r>
                        <a:rPr lang="ru-RU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Умение работать с информацией,</a:t>
                      </a:r>
                      <a:r>
                        <a:rPr lang="ru-RU" sz="18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 текстом;</a:t>
                      </a:r>
                      <a:r>
                        <a:rPr lang="ru-RU" sz="18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>
                        <a:lnSpc>
                          <a:spcPct val="150000"/>
                        </a:lnSpc>
                        <a:buFont typeface="Arial" pitchFamily="34" charset="0"/>
                        <a:buChar char="•"/>
                      </a:pPr>
                      <a:r>
                        <a:rPr lang="en-US" sz="18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</a:t>
                      </a:r>
                      <a:r>
                        <a:rPr lang="ru-RU" sz="18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умения анализировать информацию, делать обобщения, выводы; умение работать с разнообразными справочными материалами;</a:t>
                      </a:r>
                    </a:p>
                    <a:p>
                      <a:pPr>
                        <a:lnSpc>
                          <a:spcPct val="150000"/>
                        </a:lnSpc>
                        <a:buFont typeface="Arial" pitchFamily="34" charset="0"/>
                        <a:buChar char="•"/>
                      </a:pPr>
                      <a:r>
                        <a:rPr 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</a:t>
                      </a:r>
                      <a:r>
                        <a:rPr lang="ru-RU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умение</a:t>
                      </a:r>
                      <a:r>
                        <a:rPr lang="ru-RU" sz="18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вести</a:t>
                      </a:r>
                      <a:r>
                        <a:rPr lang="ru-RU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исследовательскую деятельность, взаимодействовать со сверстниками и взрослыми в учебной деятельности; </a:t>
                      </a:r>
                    </a:p>
                    <a:p>
                      <a:pPr>
                        <a:lnSpc>
                          <a:spcPct val="150000"/>
                        </a:lnSpc>
                        <a:buFont typeface="Arial" pitchFamily="34" charset="0"/>
                        <a:buChar char="•"/>
                      </a:pPr>
                      <a:r>
                        <a:rPr 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</a:t>
                      </a:r>
                      <a:r>
                        <a:rPr lang="ru-RU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умение генерировать идеи, находить не один</a:t>
                      </a:r>
                      <a:r>
                        <a:rPr lang="ru-RU" sz="18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выход;</a:t>
                      </a:r>
                      <a:endParaRPr lang="ru-RU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buFont typeface="Arial" pitchFamily="34" charset="0"/>
                        <a:buChar char="•"/>
                      </a:pPr>
                      <a:r>
                        <a:rPr 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</a:t>
                      </a:r>
                      <a:r>
                        <a:rPr lang="ru-RU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умение планировать свою деятельность, прогнозировать последствия;</a:t>
                      </a:r>
                      <a:r>
                        <a:rPr lang="ru-RU" sz="18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>
                        <a:lnSpc>
                          <a:spcPct val="150000"/>
                        </a:lnSpc>
                        <a:buFont typeface="Arial" pitchFamily="34" charset="0"/>
                        <a:buChar char="•"/>
                      </a:pPr>
                      <a:r>
                        <a:rPr 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</a:t>
                      </a:r>
                      <a:r>
                        <a:rPr lang="ru-RU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умения контроля, самоконтроля, взаимоконтроля;</a:t>
                      </a:r>
                    </a:p>
                    <a:p>
                      <a:pPr>
                        <a:lnSpc>
                          <a:spcPct val="150000"/>
                        </a:lnSpc>
                        <a:buFont typeface="Arial" pitchFamily="34" charset="0"/>
                        <a:buChar char="•"/>
                      </a:pPr>
                      <a:r>
                        <a:rPr 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</a:t>
                      </a:r>
                      <a:r>
                        <a:rPr lang="ru-RU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развитие информационной и компьютерной компетенции.</a:t>
                      </a:r>
                    </a:p>
                  </a:txBody>
                  <a:tcPr marL="68580" marR="68580" marT="34284" marB="34284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13087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31383242"/>
              </p:ext>
            </p:extLst>
          </p:nvPr>
        </p:nvGraphicFramePr>
        <p:xfrm>
          <a:off x="223055" y="1268760"/>
          <a:ext cx="8697890" cy="432048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26224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754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4075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Планируемые результаты ФГОС</a:t>
                      </a:r>
                    </a:p>
                  </a:txBody>
                  <a:tcPr marL="68580" marR="68580" marT="34284" marB="34284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Умения,</a:t>
                      </a:r>
                      <a:r>
                        <a:rPr lang="ru-RU" sz="20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формируемые в процессе выполнения </a:t>
                      </a:r>
                      <a:r>
                        <a:rPr lang="ru-RU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проектов</a:t>
                      </a:r>
                    </a:p>
                    <a:p>
                      <a:pPr algn="ctr"/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84" marB="34284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7972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Предметные</a:t>
                      </a:r>
                    </a:p>
                    <a:p>
                      <a:endParaRPr lang="ru-RU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84" marB="34284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buFont typeface="Arial" pitchFamily="34" charset="0"/>
                        <a:buChar char="•"/>
                      </a:pPr>
                      <a:r>
                        <a:rPr lang="en-US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</a:t>
                      </a:r>
                      <a:r>
                        <a:rPr lang="ru-RU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Использование видов речевой деятельности  в знакомых для школьников ситуациях для решения задач на изучаемом языке,</a:t>
                      </a:r>
                      <a:r>
                        <a:rPr lang="ru-RU" sz="20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>
                        <a:lnSpc>
                          <a:spcPct val="150000"/>
                        </a:lnSpc>
                        <a:buFont typeface="Arial" pitchFamily="34" charset="0"/>
                        <a:buChar char="•"/>
                      </a:pPr>
                      <a:r>
                        <a:rPr lang="en-US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</a:t>
                      </a:r>
                      <a:r>
                        <a:rPr lang="ru-RU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развитие умений представить результаты своей работы на изучаемом языке</a:t>
                      </a:r>
                      <a:r>
                        <a:rPr lang="en-US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84" marB="34284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13087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Микропроекты</a:t>
            </a:r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Проводятся в рамках одного занятия;</a:t>
            </a:r>
          </a:p>
          <a:p>
            <a:r>
              <a:rPr lang="ru-RU"/>
              <a:t>Позволяют разнообразить виды деятельности, сохраняя учебную цель;</a:t>
            </a:r>
          </a:p>
          <a:p>
            <a:r>
              <a:rPr lang="ru-RU"/>
              <a:t>Создают условия для использования изучаемого языка в повседневной деятельности;</a:t>
            </a:r>
          </a:p>
          <a:p>
            <a:r>
              <a:rPr lang="ru-RU"/>
              <a:t>Результат микропроекта может стать опорой для дальнейшей работы.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/>
              <a:t>Закрепляем новое слово</a:t>
            </a:r>
          </a:p>
        </p:txBody>
      </p:sp>
      <p:pic>
        <p:nvPicPr>
          <p:cNvPr id="614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63600" y="1169988"/>
            <a:ext cx="8280400" cy="5688012"/>
          </a:xfrm>
        </p:spPr>
      </p:pic>
      <p:sp>
        <p:nvSpPr>
          <p:cNvPr id="5" name="Скругленный прямоугольник 4"/>
          <p:cNvSpPr/>
          <p:nvPr/>
        </p:nvSpPr>
        <p:spPr>
          <a:xfrm>
            <a:off x="4716463" y="1196975"/>
            <a:ext cx="4248150" cy="2519363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6" name="Picture 4" descr="https://www.englishteachers.ru/uploadedfiles/waresimgs/5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692275" cy="23288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411413" y="188913"/>
            <a:ext cx="4849812" cy="6669087"/>
          </a:xfrm>
        </p:spPr>
      </p:pic>
      <p:pic>
        <p:nvPicPr>
          <p:cNvPr id="5" name="Picture 4" descr="https://www.englishteachers.ru/uploadedfiles/waresimgs/5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692275" cy="23288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Микропроекты и умения</a:t>
            </a:r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Умение принимать и сохранять цель;</a:t>
            </a:r>
          </a:p>
          <a:p>
            <a:r>
              <a:rPr lang="ru-RU"/>
              <a:t>Умение следовать инструкциям;</a:t>
            </a:r>
          </a:p>
          <a:p>
            <a:r>
              <a:rPr lang="ru-RU"/>
              <a:t>Умение представить результат.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00200"/>
            <a:ext cx="8784976" cy="4525963"/>
          </a:xfrm>
        </p:spPr>
        <p:txBody>
          <a:bodyPr/>
          <a:lstStyle/>
          <a:p>
            <a:pPr>
              <a:buNone/>
            </a:pPr>
            <a:r>
              <a:rPr lang="ru-RU" dirty="0"/>
              <a:t>Известному педагогу Василию Александровичу Сухомлинскому принадлежит высказывание </a:t>
            </a:r>
          </a:p>
          <a:p>
            <a:pPr>
              <a:buNone/>
            </a:pPr>
            <a:r>
              <a:rPr lang="ru-RU" sz="3600" dirty="0"/>
              <a:t>« Ум ребенка – на кончиках его пальцев».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Связь развития речи </a:t>
            </a:r>
            <a:br>
              <a:rPr lang="ru-RU" dirty="0"/>
            </a:br>
            <a:r>
              <a:rPr lang="ru-RU" dirty="0"/>
              <a:t>и мелкой моторики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1767" y="2054347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/>
              <a:t>Учёные пришли к выводу, что приблизительно </a:t>
            </a:r>
            <a:r>
              <a:rPr lang="ru-RU" u="sng" dirty="0"/>
              <a:t>треть всей поверхности двигательной проекции головного мозга занимает именно проекция кисти рук, которая располагается рядом с речевой зоной</a:t>
            </a:r>
            <a:r>
              <a:rPr lang="ru-RU" dirty="0"/>
              <a:t>. Из этого следует следующий вывод: развитие речи ребёнка и развитие мелкой моторики – два взаимосвязанных неразрывных процесса.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9105" y="2024542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/>
              <a:t>У детей с проблемами в речевом развитии очень часто наблюдается недостаточность двигательной активности, в том числе и плохая координация мелкой моторики пальцев рук. 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8A19950D-3BB0-482A-B1A1-9834960980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Связь развития речи </a:t>
            </a:r>
            <a:br>
              <a:rPr lang="ru-RU" dirty="0"/>
            </a:br>
            <a:r>
              <a:rPr lang="ru-RU" dirty="0"/>
              <a:t>и мелкой моторики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819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145088" y="1357313"/>
            <a:ext cx="3998912" cy="5500687"/>
          </a:xfrm>
        </p:spPr>
      </p:pic>
      <p:pic>
        <p:nvPicPr>
          <p:cNvPr id="819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3775" y="1357313"/>
            <a:ext cx="4013200" cy="551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https://www.englishteachers.ru/uploadedfiles/waresimgs/50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476375" cy="20304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ru-RU"/>
              <a:t>   «Исследователь формируется не на третьем десятке лет собственной жизни, когда поступает в аспирантуру, а значительно раньше того времени, как родители впервые приведут его в детский сад».</a:t>
            </a:r>
          </a:p>
          <a:p>
            <a:pPr algn="r">
              <a:buFont typeface="Wingdings 2" pitchFamily="18" charset="2"/>
              <a:buNone/>
            </a:pPr>
            <a:r>
              <a:rPr lang="ru-RU" i="1"/>
              <a:t>Александр Ильич Савенков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22625" y="38100"/>
            <a:ext cx="5021263" cy="6819900"/>
          </a:xfrm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267" name="Picture 2" descr="https://www.englishteachers.ru/uploadedfiles/waresimgs/24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260350"/>
            <a:ext cx="1862137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/>
              <a:t>Презентация результата</a:t>
            </a:r>
          </a:p>
        </p:txBody>
      </p:sp>
      <p:pic>
        <p:nvPicPr>
          <p:cNvPr id="12291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42988" y="954088"/>
            <a:ext cx="4294187" cy="5903912"/>
          </a:xfrm>
        </p:spPr>
      </p:pic>
      <p:pic>
        <p:nvPicPr>
          <p:cNvPr id="12292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954588" y="908050"/>
            <a:ext cx="4189412" cy="5761038"/>
          </a:xfrm>
        </p:spPr>
      </p:pic>
      <p:pic>
        <p:nvPicPr>
          <p:cNvPr id="12293" name="Picture 2" descr="Y:\Delo-New\Oblozhki\Titul\Big\ReadUp2_201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403350" cy="192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Функции левого и правого полушарий мозга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D2A35FC-956F-45EF-8867-268073F194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534" y="1772816"/>
            <a:ext cx="8184266" cy="4603650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93750" y="836613"/>
            <a:ext cx="4246563" cy="5838825"/>
          </a:xfrm>
        </p:spPr>
      </p:pic>
      <p:pic>
        <p:nvPicPr>
          <p:cNvPr id="13316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899025" y="836613"/>
            <a:ext cx="4244975" cy="5838825"/>
          </a:xfrm>
        </p:spPr>
      </p:pic>
      <p:pic>
        <p:nvPicPr>
          <p:cNvPr id="13317" name="Объект 5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692275" cy="230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кругленный прямоугольник 7"/>
          <p:cNvSpPr/>
          <p:nvPr/>
        </p:nvSpPr>
        <p:spPr>
          <a:xfrm>
            <a:off x="611188" y="3429000"/>
            <a:ext cx="4248150" cy="2663825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932363" y="908050"/>
            <a:ext cx="4103687" cy="3313113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Заголовок 4">
            <a:extLst>
              <a:ext uri="{FF2B5EF4-FFF2-40B4-BE49-F238E27FC236}">
                <a16:creationId xmlns:a16="http://schemas.microsoft.com/office/drawing/2014/main" id="{A68A08AB-E256-43FC-8C6C-E0D29EF0FC2B}"/>
              </a:ext>
            </a:extLst>
          </p:cNvPr>
          <p:cNvSpPr txBox="1">
            <a:spLocks/>
          </p:cNvSpPr>
          <p:nvPr/>
        </p:nvSpPr>
        <p:spPr>
          <a:xfrm>
            <a:off x="685800" y="64294"/>
            <a:ext cx="8229600" cy="706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/>
              <a:t>Презентация результата</a:t>
            </a:r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40" name="Picture 2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 cstate="print"/>
          <a:srcRect t="39153"/>
          <a:stretch/>
        </p:blipFill>
        <p:spPr>
          <a:xfrm>
            <a:off x="3203575" y="2708274"/>
            <a:ext cx="5021263" cy="4149725"/>
          </a:xfrm>
        </p:spPr>
      </p:pic>
      <p:pic>
        <p:nvPicPr>
          <p:cNvPr id="14341" name="Рисунок 5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123728" cy="2897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кругленный прямоугольник 6"/>
          <p:cNvSpPr/>
          <p:nvPr/>
        </p:nvSpPr>
        <p:spPr>
          <a:xfrm>
            <a:off x="2916238" y="2708275"/>
            <a:ext cx="5400675" cy="3457575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Заголовок 4">
            <a:extLst>
              <a:ext uri="{FF2B5EF4-FFF2-40B4-BE49-F238E27FC236}">
                <a16:creationId xmlns:a16="http://schemas.microsoft.com/office/drawing/2014/main" id="{279A366E-F7F4-4747-B007-A23701004257}"/>
              </a:ext>
            </a:extLst>
          </p:cNvPr>
          <p:cNvSpPr txBox="1">
            <a:spLocks/>
          </p:cNvSpPr>
          <p:nvPr/>
        </p:nvSpPr>
        <p:spPr>
          <a:xfrm>
            <a:off x="1800225" y="692150"/>
            <a:ext cx="8229600" cy="706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dirty="0"/>
              <a:t>Презентация результата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err="1"/>
              <a:t>Микропроект</a:t>
            </a:r>
            <a:r>
              <a:rPr lang="ru-RU" dirty="0"/>
              <a:t> как завершение темы</a:t>
            </a:r>
          </a:p>
        </p:txBody>
      </p:sp>
      <p:sp>
        <p:nvSpPr>
          <p:cNvPr id="15363" name="Содержимое 5"/>
          <p:cNvSpPr>
            <a:spLocks noGrp="1"/>
          </p:cNvSpPr>
          <p:nvPr>
            <p:ph idx="1"/>
          </p:nvPr>
        </p:nvSpPr>
        <p:spPr>
          <a:xfrm>
            <a:off x="457200" y="2038609"/>
            <a:ext cx="8229600" cy="4525963"/>
          </a:xfrm>
        </p:spPr>
        <p:txBody>
          <a:bodyPr/>
          <a:lstStyle/>
          <a:p>
            <a:r>
              <a:rPr lang="ru-RU" dirty="0"/>
              <a:t>Как и крупные проекты, </a:t>
            </a:r>
            <a:r>
              <a:rPr lang="ru-RU" dirty="0" err="1"/>
              <a:t>микропроекты</a:t>
            </a:r>
            <a:r>
              <a:rPr lang="ru-RU" dirty="0"/>
              <a:t> могут использоваться для завершения работы над темой, использования изученного материала для создания личного, значимого для ребенка, практико-ориентированного продукта.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387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388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9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l="50992"/>
          <a:stretch/>
        </p:blipFill>
        <p:spPr bwMode="auto">
          <a:xfrm>
            <a:off x="2836062" y="44089"/>
            <a:ext cx="4832281" cy="6774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 descr="https://www.englishteachers.ru/uploadedfiles/waresimgs/55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497096"/>
            <a:ext cx="2411760" cy="33609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err="1"/>
              <a:t>Микропроекты</a:t>
            </a:r>
            <a:r>
              <a:rPr lang="ru-RU" dirty="0"/>
              <a:t> в достижении предметных результатов</a:t>
            </a:r>
          </a:p>
        </p:txBody>
      </p:sp>
      <p:sp>
        <p:nvSpPr>
          <p:cNvPr id="17411" name="Содержимое 5"/>
          <p:cNvSpPr>
            <a:spLocks noGrp="1"/>
          </p:cNvSpPr>
          <p:nvPr>
            <p:ph idx="1"/>
          </p:nvPr>
        </p:nvSpPr>
        <p:spPr>
          <a:xfrm>
            <a:off x="448852" y="2057399"/>
            <a:ext cx="8229600" cy="4525963"/>
          </a:xfrm>
        </p:spPr>
        <p:txBody>
          <a:bodyPr/>
          <a:lstStyle/>
          <a:p>
            <a:r>
              <a:rPr lang="ru-RU" dirty="0"/>
              <a:t>Отработка новой лексики,</a:t>
            </a:r>
          </a:p>
          <a:p>
            <a:r>
              <a:rPr lang="ru-RU" dirty="0"/>
              <a:t>Отработка нового грамматического материала,</a:t>
            </a:r>
          </a:p>
          <a:p>
            <a:r>
              <a:rPr lang="ru-RU" dirty="0"/>
              <a:t>Переход от контролируемого к свободному использованию языка.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/>
              <a:t>Создание условий для эффективной самостоятельной работы: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916832"/>
            <a:ext cx="8229600" cy="4525963"/>
          </a:xfrm>
        </p:spPr>
        <p:txBody>
          <a:bodyPr/>
          <a:lstStyle/>
          <a:p>
            <a:r>
              <a:rPr lang="ru-RU" sz="2800" dirty="0"/>
              <a:t>наличие у учащегося положительной мотивации;</a:t>
            </a:r>
          </a:p>
          <a:p>
            <a:r>
              <a:rPr lang="ru-RU" sz="2800" dirty="0"/>
              <a:t>четкая постановка познавательных задач и пояснение способа их выполнения;</a:t>
            </a:r>
          </a:p>
          <a:p>
            <a:r>
              <a:rPr lang="ru-RU" sz="2800" dirty="0"/>
              <a:t>определение преподавателем форм отчетности, объема работы, срока сдачи;</a:t>
            </a:r>
          </a:p>
          <a:p>
            <a:r>
              <a:rPr lang="ru-RU" sz="2800" dirty="0"/>
              <a:t>определение видов консультационной помощи и критерия оценок;</a:t>
            </a:r>
          </a:p>
          <a:p>
            <a:r>
              <a:rPr lang="ru-RU" sz="2800" dirty="0"/>
              <a:t>осознание учащимся полученного нового знания как личностной ценности.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459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6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132138" y="39688"/>
            <a:ext cx="5021262" cy="6818312"/>
          </a:xfrm>
        </p:spPr>
      </p:pic>
      <p:pic>
        <p:nvPicPr>
          <p:cNvPr id="19461" name="Picture 4" descr="https://www.englishteachers.ru/uploadedfiles/waresimgs/16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770063" cy="239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827088" y="188913"/>
            <a:ext cx="7662862" cy="10668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>
                <a:solidFill>
                  <a:schemeClr val="tx2">
                    <a:satMod val="130000"/>
                  </a:schemeClr>
                </a:solidFill>
              </a:rPr>
              <a:t>Проекты в начальной школе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8313" y="1700213"/>
            <a:ext cx="7848600" cy="4625975"/>
          </a:xfrm>
        </p:spPr>
        <p:txBody>
          <a:bodyPr rtlCol="0">
            <a:normAutofit/>
          </a:bodyPr>
          <a:lstStyle/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/>
              <a:t>Подготовка к проектной деятельности проходит в начальной школе. Прообразом проекта в начальной школе являются </a:t>
            </a:r>
            <a:r>
              <a:rPr lang="ru-RU" b="1" dirty="0"/>
              <a:t>проектные задачи</a:t>
            </a:r>
            <a:r>
              <a:rPr lang="ru-RU" dirty="0"/>
              <a:t>, вокруг которых разворачивается работа. 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ru-RU" dirty="0"/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/>
              <a:t>Проектная деятельность в начальной школе – это </a:t>
            </a:r>
            <a:r>
              <a:rPr lang="ru-RU" b="1" dirty="0"/>
              <a:t>ЗБР</a:t>
            </a:r>
            <a:r>
              <a:rPr lang="ru-RU" dirty="0"/>
              <a:t> (Л.С. Выготский).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483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l="4117" t="3659" r="4530" b="3659"/>
          <a:stretch>
            <a:fillRect/>
          </a:stretch>
        </p:blipFill>
        <p:spPr>
          <a:xfrm>
            <a:off x="2484438" y="0"/>
            <a:ext cx="5143500" cy="6858000"/>
          </a:xfrm>
        </p:spPr>
      </p:pic>
      <p:pic>
        <p:nvPicPr>
          <p:cNvPr id="20485" name="Picture 4" descr="https://www.englishteachers.ru/uploadedfiles/waresimgs/16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770063" cy="239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lexeyvk\Рабочий стол\Проектная деятельность\M3.bm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50109"/>
          <a:stretch>
            <a:fillRect/>
          </a:stretch>
        </p:blipFill>
        <p:spPr>
          <a:xfrm>
            <a:off x="3132138" y="0"/>
            <a:ext cx="5040312" cy="6827838"/>
          </a:xfrm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1507" name="Picture 2" descr="https://www.englishteachers.ru/uploadedfiles/waresimgs/16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687513" cy="227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/>
              <a:t>Разнообразие форм </a:t>
            </a:r>
            <a:r>
              <a:rPr lang="ru-RU" dirty="0" err="1"/>
              <a:t>микропроектов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/>
              <a:t>Поделки;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/>
              <a:t>Конкурсы;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/>
              <a:t>Игры;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/>
              <a:t>Закладки…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/>
              <a:t>Конечный продукт позволяет демонстрировать коммуникативные умения и языковые знания учащихся и является результатом творчества учеников.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5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427538" y="188913"/>
            <a:ext cx="4248150" cy="5842000"/>
          </a:xfrm>
        </p:spPr>
      </p:pic>
      <p:pic>
        <p:nvPicPr>
          <p:cNvPr id="23556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79388" y="188913"/>
            <a:ext cx="4264025" cy="5862637"/>
          </a:xfrm>
        </p:spPr>
      </p:pic>
      <p:sp>
        <p:nvSpPr>
          <p:cNvPr id="7" name="Скругленный прямоугольник 6"/>
          <p:cNvSpPr/>
          <p:nvPr/>
        </p:nvSpPr>
        <p:spPr>
          <a:xfrm>
            <a:off x="4572000" y="3645024"/>
            <a:ext cx="4248150" cy="1481014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3558" name="Picture 14" descr="HEru2SB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67625" y="5126038"/>
            <a:ext cx="1260475" cy="173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6238" y="34925"/>
            <a:ext cx="5380037" cy="682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2" descr="https://www.englishteachers.ru/uploadedfiles/waresimgs/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051050" cy="242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560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9939" name="Picture 3"/>
          <p:cNvPicPr>
            <a:picLocks noChangeAspect="1" noChangeArrowheads="1"/>
          </p:cNvPicPr>
          <p:nvPr/>
        </p:nvPicPr>
        <p:blipFill rotWithShape="1">
          <a:blip r:embed="rId2" cstate="print"/>
          <a:srcRect t="34838"/>
          <a:stretch/>
        </p:blipFill>
        <p:spPr bwMode="auto">
          <a:xfrm>
            <a:off x="3866527" y="0"/>
            <a:ext cx="5184576" cy="485246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5606" name="Picture 5" descr="https://www.englishteachers.ru/uploadedfiles/waresimgs/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5" y="2092104"/>
            <a:ext cx="1654462" cy="229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7" name="Picture 15" descr="Heru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30" y="28422"/>
            <a:ext cx="2339752" cy="2301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38" name="Picture 2"/>
          <p:cNvPicPr>
            <a:picLocks noChangeAspect="1" noChangeArrowheads="1"/>
          </p:cNvPicPr>
          <p:nvPr/>
        </p:nvPicPr>
        <p:blipFill rotWithShape="1">
          <a:blip r:embed="rId5" cstate="print"/>
          <a:srcRect t="80412"/>
          <a:stretch/>
        </p:blipFill>
        <p:spPr bwMode="auto">
          <a:xfrm>
            <a:off x="107505" y="4389541"/>
            <a:ext cx="8388134" cy="235999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13" y="-23813"/>
            <a:ext cx="5100637" cy="68818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6627" name="Picture 16" descr="Heru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2702"/>
            <a:ext cx="2448396" cy="2555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564" name="Picture 4"/>
          <p:cNvPicPr>
            <a:picLocks noChangeAspect="1" noChangeArrowheads="1"/>
          </p:cNvPicPr>
          <p:nvPr/>
        </p:nvPicPr>
        <p:blipFill>
          <a:blip r:embed="rId4" cstate="print"/>
          <a:srcRect t="2137"/>
          <a:stretch>
            <a:fillRect/>
          </a:stretch>
        </p:blipFill>
        <p:spPr bwMode="auto">
          <a:xfrm>
            <a:off x="2187575" y="900113"/>
            <a:ext cx="6777037" cy="56324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Выноска со стрелкой вниз 5"/>
          <p:cNvSpPr/>
          <p:nvPr/>
        </p:nvSpPr>
        <p:spPr>
          <a:xfrm>
            <a:off x="3716733" y="25602"/>
            <a:ext cx="2718645" cy="1048269"/>
          </a:xfrm>
          <a:prstGeom prst="downArrowCallout">
            <a:avLst>
              <a:gd name="adj1" fmla="val 25000"/>
              <a:gd name="adj2" fmla="val 25000"/>
              <a:gd name="adj3" fmla="val 25000"/>
              <a:gd name="adj4" fmla="val 66795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Творчество</a:t>
            </a:r>
          </a:p>
        </p:txBody>
      </p:sp>
      <p:pic>
        <p:nvPicPr>
          <p:cNvPr id="5" name="Picture 2" descr="https://www.englishteachers.ru/uploadedfiles/waresimgs/5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29607"/>
            <a:ext cx="1656184" cy="2278303"/>
          </a:xfrm>
          <a:prstGeom prst="rect">
            <a:avLst/>
          </a:prstGeom>
          <a:noFill/>
        </p:spPr>
      </p:pic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2137576" y="-185249"/>
            <a:ext cx="5400600" cy="8308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9923708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188641"/>
            <a:ext cx="8229600" cy="692696"/>
          </a:xfrm>
        </p:spPr>
        <p:txBody>
          <a:bodyPr>
            <a:noAutofit/>
          </a:bodyPr>
          <a:lstStyle/>
          <a:p>
            <a:r>
              <a:rPr lang="ru-RU" sz="1600" dirty="0"/>
              <a:t>Фотография </a:t>
            </a:r>
            <a:r>
              <a:rPr lang="ru-RU" sz="1600" dirty="0" err="1"/>
              <a:t>педагога-апробатора</a:t>
            </a:r>
            <a:r>
              <a:rPr lang="ru-RU" sz="1600" dirty="0"/>
              <a:t> книги "Метапредметный портфель ученика 4 класса" Сутягиной Надежды Геннадьевны, учителя английского языка МОУ Ильинская СОШ, с. </a:t>
            </a:r>
            <a:r>
              <a:rPr lang="ru-RU" sz="1600" dirty="0" err="1"/>
              <a:t>Ильинское</a:t>
            </a:r>
            <a:r>
              <a:rPr lang="ru-RU" sz="1600" dirty="0"/>
              <a:t>, Кимрского района, Тверской области.</a:t>
            </a:r>
          </a:p>
        </p:txBody>
      </p:sp>
      <p:pic>
        <p:nvPicPr>
          <p:cNvPr id="44034" name="Picture 2" descr="https://pp.userapi.com/c638320/v638320419/c73d/mULzn3aDnrc.jpg"/>
          <p:cNvPicPr>
            <a:picLocks noChangeAspect="1" noChangeArrowheads="1"/>
          </p:cNvPicPr>
          <p:nvPr/>
        </p:nvPicPr>
        <p:blipFill>
          <a:blip r:embed="rId2" cstate="print"/>
          <a:srcRect l="13602" t="22300" r="8080" b="3295"/>
          <a:stretch>
            <a:fillRect/>
          </a:stretch>
        </p:blipFill>
        <p:spPr bwMode="auto">
          <a:xfrm>
            <a:off x="611560" y="1034978"/>
            <a:ext cx="8172400" cy="58230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0"/>
            <a:ext cx="8856984" cy="706090"/>
          </a:xfrm>
        </p:spPr>
        <p:txBody>
          <a:bodyPr>
            <a:noAutofit/>
          </a:bodyPr>
          <a:lstStyle/>
          <a:p>
            <a:r>
              <a:rPr lang="ru-RU" sz="1800" dirty="0"/>
              <a:t>Фотография </a:t>
            </a:r>
            <a:r>
              <a:rPr lang="ru-RU" sz="1800" dirty="0" err="1"/>
              <a:t>апробатора</a:t>
            </a:r>
            <a:r>
              <a:rPr lang="ru-RU" sz="1800" dirty="0"/>
              <a:t> книги "Метапредметный портфель ученика 4 класса", учителя английского языка из Архангельской области, Зайцевой Алёны Владимировны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8130" name="Picture 2" descr="https://pp.userapi.com/c604316/v604316419/393bd/ifUHIijElrE.jpg"/>
          <p:cNvPicPr>
            <a:picLocks noChangeAspect="1" noChangeArrowheads="1"/>
          </p:cNvPicPr>
          <p:nvPr/>
        </p:nvPicPr>
        <p:blipFill>
          <a:blip r:embed="rId2" cstate="print"/>
          <a:srcRect t="11471" r="5882" b="14747"/>
          <a:stretch>
            <a:fillRect/>
          </a:stretch>
        </p:blipFill>
        <p:spPr bwMode="auto">
          <a:xfrm>
            <a:off x="1763688" y="761446"/>
            <a:ext cx="5832648" cy="60965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395536" y="13122"/>
            <a:ext cx="7992888" cy="922114"/>
          </a:xfrm>
        </p:spPr>
        <p:txBody>
          <a:bodyPr>
            <a:noAutofit/>
          </a:bodyPr>
          <a:lstStyle/>
          <a:p>
            <a:r>
              <a:rPr lang="ru-RU" altLang="ru-RU" sz="3200" b="1" dirty="0"/>
              <a:t>Примеры тематики проектов в курсе </a:t>
            </a:r>
            <a:r>
              <a:rPr lang="en-US" sz="3200" b="1" dirty="0"/>
              <a:t>“Happy English.ru”</a:t>
            </a:r>
            <a:endParaRPr lang="ru-RU" alt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379977"/>
            <a:ext cx="8964488" cy="5478023"/>
          </a:xfrm>
        </p:spPr>
        <p:txBody>
          <a:bodyPr rtlCol="0">
            <a:noAutofit/>
          </a:bodyPr>
          <a:lstStyle/>
          <a:p>
            <a:pPr>
              <a:defRPr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создание своего сайта, </a:t>
            </a:r>
          </a:p>
          <a:p>
            <a:pPr>
              <a:defRPr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презентация своей семьи, знаменитых символов культуры, родного города, страны</a:t>
            </a:r>
          </a:p>
          <a:p>
            <a:pPr>
              <a:defRPr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игра-викторина, </a:t>
            </a:r>
          </a:p>
          <a:p>
            <a:pPr>
              <a:defRPr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создание клуба по интересам, </a:t>
            </a:r>
          </a:p>
          <a:p>
            <a:pPr>
              <a:defRPr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проведение праздника, </a:t>
            </a:r>
          </a:p>
          <a:p>
            <a:pPr>
              <a:defRPr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презентация традиций, </a:t>
            </a:r>
          </a:p>
          <a:p>
            <a:pPr>
              <a:defRPr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плакат о каникулах, </a:t>
            </a:r>
          </a:p>
          <a:p>
            <a:pPr>
              <a:defRPr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ролевая игра,</a:t>
            </a:r>
          </a:p>
          <a:p>
            <a:pPr>
              <a:defRPr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план поездки, справочник туриста,</a:t>
            </a:r>
          </a:p>
          <a:p>
            <a:pPr>
              <a:defRPr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постановка отрывка из пьесы, и др.</a:t>
            </a:r>
          </a:p>
        </p:txBody>
      </p:sp>
    </p:spTree>
    <p:extLst>
      <p:ext uri="{BB962C8B-B14F-4D97-AF65-F5344CB8AC3E}">
        <p14:creationId xmlns:p14="http://schemas.microsoft.com/office/powerpoint/2010/main" val="89083236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381907" y="329114"/>
            <a:ext cx="4622141" cy="622846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dirty="0"/>
              <a:t>Песни и стихи</a:t>
            </a:r>
          </a:p>
        </p:txBody>
      </p:sp>
      <p:pic>
        <p:nvPicPr>
          <p:cNvPr id="21507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8676" y="1119313"/>
            <a:ext cx="3953793" cy="5456081"/>
          </a:xfrm>
          <a:noFill/>
        </p:spPr>
      </p:pic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600122" y="3251200"/>
            <a:ext cx="4107109" cy="3324194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err="1"/>
              <a:t>Аудиоприложения</a:t>
            </a:r>
            <a:r>
              <a:rPr lang="ru-RU" dirty="0"/>
              <a:t>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/>
              <a:t>к книгам: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>
                <a:hlinkClick r:id="rId3"/>
              </a:rPr>
              <a:t>http://audio.neteducom.com/books/1</a:t>
            </a:r>
            <a:r>
              <a:rPr lang="ru-RU" dirty="0">
                <a:hlinkClick r:id="rId3"/>
              </a:rPr>
              <a:t>6</a:t>
            </a:r>
            <a:r>
              <a:rPr lang="en-US" dirty="0">
                <a:hlinkClick r:id="rId3"/>
              </a:rPr>
              <a:t>/</a:t>
            </a:r>
            <a:r>
              <a:rPr lang="ru-RU" dirty="0"/>
              <a:t>  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>
                <a:hlinkClick r:id="rId4"/>
              </a:rPr>
              <a:t>http://audio.neteducom.com/books/17/</a:t>
            </a:r>
            <a:r>
              <a:rPr lang="ru-RU" dirty="0"/>
              <a:t> </a:t>
            </a:r>
          </a:p>
        </p:txBody>
      </p:sp>
      <p:pic>
        <p:nvPicPr>
          <p:cNvPr id="5" name="Picture 2" descr="Y:\Delo-New\Oblozhki\Titul\Big\Songs_2_4_cover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4785554" y="466015"/>
            <a:ext cx="1815251" cy="2501172"/>
          </a:xfrm>
          <a:prstGeom prst="rect">
            <a:avLst/>
          </a:prstGeom>
          <a:noFill/>
        </p:spPr>
      </p:pic>
      <p:pic>
        <p:nvPicPr>
          <p:cNvPr id="6" name="Picture 3" descr="Y:\Delo-New\Oblozhki\Titul\Big\Songs_5_11_cover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6792686" y="561342"/>
            <a:ext cx="1754888" cy="24058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3042552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Y:\Delo-New\Oblozhki\Titul\Big\Songs_2_4_cov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1286428" cy="1772816"/>
          </a:xfrm>
          <a:prstGeom prst="rect">
            <a:avLst/>
          </a:prstGeom>
          <a:noFill/>
        </p:spPr>
      </p:pic>
      <p:pic>
        <p:nvPicPr>
          <p:cNvPr id="1741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r="6967"/>
          <a:stretch>
            <a:fillRect/>
          </a:stretch>
        </p:blipFill>
        <p:spPr bwMode="auto">
          <a:xfrm>
            <a:off x="4355976" y="152137"/>
            <a:ext cx="4536504" cy="6705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1052736"/>
            <a:ext cx="4221330" cy="5805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763688" y="0"/>
            <a:ext cx="2160240" cy="764704"/>
          </a:xfrm>
        </p:spPr>
        <p:txBody>
          <a:bodyPr/>
          <a:lstStyle/>
          <a:p>
            <a:r>
              <a:rPr lang="ru-RU" dirty="0"/>
              <a:t>Песня</a:t>
            </a:r>
          </a:p>
        </p:txBody>
      </p:sp>
    </p:spTree>
    <p:extLst>
      <p:ext uri="{BB962C8B-B14F-4D97-AF65-F5344CB8AC3E}">
        <p14:creationId xmlns:p14="http://schemas.microsoft.com/office/powerpoint/2010/main" val="200039898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321497"/>
            <a:ext cx="8352928" cy="1213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4" y="3545634"/>
            <a:ext cx="8317633" cy="1841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rcRect b="39235"/>
          <a:stretch>
            <a:fillRect/>
          </a:stretch>
        </p:blipFill>
        <p:spPr bwMode="auto">
          <a:xfrm>
            <a:off x="539554" y="5345832"/>
            <a:ext cx="8317633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8854" name="Picture 6" descr="https://www.englishteachers.ru/uploadedfiles/waresimgs/54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" y="1"/>
            <a:ext cx="1691679" cy="2319335"/>
          </a:xfrm>
          <a:prstGeom prst="rect">
            <a:avLst/>
          </a:prstGeom>
          <a:noFill/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3923928" y="548680"/>
            <a:ext cx="2160240" cy="7647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Песни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1407" r="7161" b="35263"/>
          <a:stretch>
            <a:fillRect/>
          </a:stretch>
        </p:blipFill>
        <p:spPr>
          <a:xfrm>
            <a:off x="1907704" y="153331"/>
            <a:ext cx="6850134" cy="6704670"/>
          </a:xfrm>
          <a:prstGeom prst="rect">
            <a:avLst/>
          </a:prstGeom>
          <a:noFill/>
        </p:spPr>
      </p:pic>
      <p:pic>
        <p:nvPicPr>
          <p:cNvPr id="5" name="Picture 6" descr="https://www.englishteachers.ru/uploadedfiles/waresimgs/54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4" y="116633"/>
            <a:ext cx="1680681" cy="2304256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6804248" y="1196753"/>
            <a:ext cx="2160240" cy="7647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Песня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562075"/>
          </a:xfrm>
        </p:spPr>
        <p:txBody>
          <a:bodyPr>
            <a:noAutofit/>
          </a:bodyPr>
          <a:lstStyle/>
          <a:p>
            <a:r>
              <a:rPr lang="en-US" sz="2800" dirty="0">
                <a:hlinkClick r:id="rId2"/>
              </a:rPr>
              <a:t>https://edu.glogster.com/dashboard</a:t>
            </a:r>
            <a:r>
              <a:rPr lang="ru-RU" sz="2800" dirty="0"/>
              <a:t> 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11972" t="10178" r="11739" b="7507"/>
          <a:stretch>
            <a:fillRect/>
          </a:stretch>
        </p:blipFill>
        <p:spPr bwMode="auto">
          <a:xfrm>
            <a:off x="179512" y="953344"/>
            <a:ext cx="8755876" cy="590465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Овал 4"/>
          <p:cNvSpPr/>
          <p:nvPr/>
        </p:nvSpPr>
        <p:spPr>
          <a:xfrm>
            <a:off x="3995936" y="1772816"/>
            <a:ext cx="2592288" cy="648072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576064"/>
          </a:xfrm>
        </p:spPr>
        <p:txBody>
          <a:bodyPr>
            <a:noAutofit/>
          </a:bodyPr>
          <a:lstStyle/>
          <a:p>
            <a:r>
              <a:rPr lang="en-US" sz="3200" dirty="0">
                <a:hlinkClick r:id="rId2"/>
              </a:rPr>
              <a:t>https://edu.glogster.com/dashboard</a:t>
            </a:r>
            <a:r>
              <a:rPr lang="ru-RU" sz="3200" dirty="0"/>
              <a:t>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 l="12600" t="13440" r="17051" b="6761"/>
          <a:stretch>
            <a:fillRect/>
          </a:stretch>
        </p:blipFill>
        <p:spPr bwMode="auto">
          <a:xfrm>
            <a:off x="467544" y="836721"/>
            <a:ext cx="8280920" cy="587080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 l="14175" t="10920" r="17051" b="3721"/>
          <a:stretch>
            <a:fillRect/>
          </a:stretch>
        </p:blipFill>
        <p:spPr bwMode="auto">
          <a:xfrm>
            <a:off x="467544" y="332657"/>
            <a:ext cx="8208912" cy="636784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1"/>
            <a:ext cx="3672408" cy="418059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sz="3200" b="1" dirty="0">
                <a:solidFill>
                  <a:srgbClr val="0070C0"/>
                </a:solidFill>
              </a:rPr>
              <a:t>Интерактивный плакат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4005064"/>
            <a:ext cx="3528392" cy="936104"/>
          </a:xfrm>
        </p:spPr>
        <p:txBody>
          <a:bodyPr>
            <a:normAutofit fontScale="70000" lnSpcReduction="2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dirty="0"/>
              <a:t>Встроено </a:t>
            </a:r>
            <a:r>
              <a:rPr lang="ru-RU" b="1" dirty="0"/>
              <a:t>видео</a:t>
            </a:r>
            <a:r>
              <a:rPr lang="ru-RU" dirty="0"/>
              <a:t> «</a:t>
            </a:r>
            <a:r>
              <a:rPr lang="en-US" dirty="0"/>
              <a:t>Bill Bryson on The Life and Times of the Thunderbolt Kid</a:t>
            </a:r>
            <a:r>
              <a:rPr lang="ru-RU" dirty="0"/>
              <a:t>»</a:t>
            </a:r>
            <a:endParaRPr lang="en-US" dirty="0"/>
          </a:p>
          <a:p>
            <a:pPr>
              <a:buNone/>
            </a:pP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27300" r="27026"/>
          <a:stretch>
            <a:fillRect/>
          </a:stretch>
        </p:blipFill>
        <p:spPr bwMode="auto">
          <a:xfrm>
            <a:off x="3779919" y="0"/>
            <a:ext cx="501175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323528" y="908720"/>
            <a:ext cx="2808312" cy="64807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Обложка книги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323528" y="1556792"/>
            <a:ext cx="3096344" cy="50405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Имя автора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323528" y="2276872"/>
            <a:ext cx="2952328" cy="79208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Название книги 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 кратко о чем она</a:t>
            </a: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323528" y="5661248"/>
            <a:ext cx="3384376" cy="4594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Мнение о прочитанном</a:t>
            </a:r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395536" y="6165304"/>
            <a:ext cx="3384376" cy="4594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Рекомендации</a:t>
            </a:r>
          </a:p>
        </p:txBody>
      </p:sp>
      <p:sp>
        <p:nvSpPr>
          <p:cNvPr id="10" name="Содержимое 2"/>
          <p:cNvSpPr txBox="1">
            <a:spLocks/>
          </p:cNvSpPr>
          <p:nvPr/>
        </p:nvSpPr>
        <p:spPr>
          <a:xfrm>
            <a:off x="323528" y="5013176"/>
            <a:ext cx="3384376" cy="4594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Герои</a:t>
            </a:r>
            <a:r>
              <a:rPr kumimoji="0" lang="ru-RU" sz="2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книги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Содержимое 2"/>
          <p:cNvSpPr txBox="1">
            <a:spLocks/>
          </p:cNvSpPr>
          <p:nvPr/>
        </p:nvSpPr>
        <p:spPr>
          <a:xfrm>
            <a:off x="179512" y="3140968"/>
            <a:ext cx="3456384" cy="79208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2400" noProof="0" dirty="0"/>
              <a:t>Когда и где происходит действие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8" name="Скругленная соединительная линия 17"/>
          <p:cNvCxnSpPr/>
          <p:nvPr/>
        </p:nvCxnSpPr>
        <p:spPr>
          <a:xfrm>
            <a:off x="2339752" y="1844824"/>
            <a:ext cx="2232248" cy="864096"/>
          </a:xfrm>
          <a:prstGeom prst="curvedConnector3">
            <a:avLst>
              <a:gd name="adj1" fmla="val 50000"/>
            </a:avLst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Скругленная соединительная линия 22"/>
          <p:cNvCxnSpPr/>
          <p:nvPr/>
        </p:nvCxnSpPr>
        <p:spPr>
          <a:xfrm>
            <a:off x="2915816" y="1196752"/>
            <a:ext cx="936104" cy="360040"/>
          </a:xfrm>
          <a:prstGeom prst="curvedConnector3">
            <a:avLst>
              <a:gd name="adj1" fmla="val 50000"/>
            </a:avLst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Скругленная соединительная линия 24"/>
          <p:cNvCxnSpPr/>
          <p:nvPr/>
        </p:nvCxnSpPr>
        <p:spPr>
          <a:xfrm flipV="1">
            <a:off x="3131840" y="1412776"/>
            <a:ext cx="2376264" cy="1440160"/>
          </a:xfrm>
          <a:prstGeom prst="curvedConnector3">
            <a:avLst>
              <a:gd name="adj1" fmla="val 50000"/>
            </a:avLst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Скругленная соединительная линия 26"/>
          <p:cNvCxnSpPr/>
          <p:nvPr/>
        </p:nvCxnSpPr>
        <p:spPr>
          <a:xfrm flipV="1">
            <a:off x="1979712" y="4797152"/>
            <a:ext cx="4176464" cy="504056"/>
          </a:xfrm>
          <a:prstGeom prst="curvedConnector3">
            <a:avLst>
              <a:gd name="adj1" fmla="val 50000"/>
            </a:avLst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flipV="1">
            <a:off x="1691680" y="3429000"/>
            <a:ext cx="2376264" cy="21602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flipV="1">
            <a:off x="2339752" y="4581128"/>
            <a:ext cx="1728192" cy="14401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flipV="1">
            <a:off x="3491880" y="5805264"/>
            <a:ext cx="864096" cy="14401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 flipV="1">
            <a:off x="2483768" y="6381328"/>
            <a:ext cx="5040560" cy="72008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864096"/>
          </a:xfrm>
        </p:spPr>
        <p:txBody>
          <a:bodyPr/>
          <a:lstStyle/>
          <a:p>
            <a:r>
              <a:rPr lang="ru-RU" b="1" dirty="0"/>
              <a:t>Идеи для проектов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276872"/>
            <a:ext cx="8640960" cy="4365104"/>
          </a:xfrm>
        </p:spPr>
        <p:txBody>
          <a:bodyPr>
            <a:noAutofit/>
          </a:bodyPr>
          <a:lstStyle/>
          <a:p>
            <a:pPr fontAlgn="t"/>
            <a:r>
              <a:rPr lang="ru-RU" sz="2200" b="1" dirty="0">
                <a:latin typeface="Arial" pitchFamily="34" charset="0"/>
                <a:cs typeface="Arial" pitchFamily="34" charset="0"/>
              </a:rPr>
              <a:t>Реклама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(реального или выдуманного продукта, например реклама своего учебника или пособия). – использование ИКТ, использование собственного опыта, подготовка выступления и др. </a:t>
            </a:r>
            <a:endParaRPr lang="en-US" sz="2200" dirty="0">
              <a:latin typeface="Arial" pitchFamily="34" charset="0"/>
              <a:cs typeface="Arial" pitchFamily="34" charset="0"/>
            </a:endParaRPr>
          </a:p>
          <a:p>
            <a:pPr fontAlgn="t"/>
            <a:r>
              <a:rPr lang="ru-RU" sz="2200" b="1" dirty="0">
                <a:latin typeface="Arial" pitchFamily="34" charset="0"/>
                <a:cs typeface="Arial" pitchFamily="34" charset="0"/>
              </a:rPr>
              <a:t>Настольная игра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(выдуманная школьниками настольная игра, с новыми правилами)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.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 </a:t>
            </a:r>
            <a:endParaRPr lang="en-US" sz="2200" b="1" dirty="0">
              <a:latin typeface="Arial" pitchFamily="34" charset="0"/>
              <a:cs typeface="Arial" pitchFamily="34" charset="0"/>
            </a:endParaRPr>
          </a:p>
          <a:p>
            <a:pPr fontAlgn="t"/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418058"/>
          </a:xfrm>
        </p:spPr>
        <p:txBody>
          <a:bodyPr>
            <a:noAutofit/>
          </a:bodyPr>
          <a:lstStyle/>
          <a:p>
            <a:r>
              <a:rPr lang="en-US" sz="1400" dirty="0">
                <a:hlinkClick r:id="rId2"/>
              </a:rPr>
              <a:t>https://i.pinimg.com/originals/b5/e7/b5/b5e7b563ab562c525ab4970da9e0b1cc.jpg</a:t>
            </a:r>
            <a:r>
              <a:rPr lang="en-US" sz="1400" dirty="0"/>
              <a:t> </a:t>
            </a:r>
            <a:endParaRPr lang="ru-RU" sz="1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board game made by kid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77280"/>
            <a:ext cx="8676666" cy="64807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052736"/>
            <a:ext cx="8424936" cy="5688632"/>
          </a:xfrm>
        </p:spPr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/>
              <a:t>мини-проекты </a:t>
            </a:r>
            <a:r>
              <a:rPr lang="en-US" dirty="0"/>
              <a:t>crafts</a:t>
            </a:r>
            <a:r>
              <a:rPr lang="ru-RU" dirty="0"/>
              <a:t>, викторины, ролевые игры.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/>
              <a:t>письмо в журнал, письмо о своей школе,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/>
              <a:t>сайт своей семьи,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/>
              <a:t>телепередача, репортаж о животном,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/>
              <a:t>постановка пьесы,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/>
              <a:t>проект удобного города,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/>
              <a:t>конкурс рассказов,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/>
              <a:t>книжная выставка,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/>
              <a:t>презентация страны, родного края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/>
              <a:t>праздник, ярмарка вакансий,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/>
              <a:t>ролевые игры, и др.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95536" y="13122"/>
            <a:ext cx="7992888" cy="92211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3200" b="1" dirty="0"/>
              <a:t>Примеры тематики проектов в курсе </a:t>
            </a:r>
            <a:r>
              <a:rPr lang="en-US" sz="3200" b="1" dirty="0"/>
              <a:t>“Millie”</a:t>
            </a:r>
            <a:r>
              <a:rPr lang="ru-RU" sz="3200" b="1" dirty="0"/>
              <a:t>- </a:t>
            </a:r>
            <a:r>
              <a:rPr lang="en-US" sz="3200" b="1" dirty="0"/>
              <a:t>“New Millennium English”</a:t>
            </a:r>
            <a:r>
              <a:rPr lang="ru-RU" sz="3200" b="1" dirty="0"/>
              <a:t> </a:t>
            </a:r>
            <a:endParaRPr lang="ru-RU" alt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70180446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490066"/>
          </a:xfrm>
        </p:spPr>
        <p:txBody>
          <a:bodyPr>
            <a:noAutofit/>
          </a:bodyPr>
          <a:lstStyle/>
          <a:p>
            <a:r>
              <a:rPr lang="en-US" sz="1800" dirty="0">
                <a:hlinkClick r:id="rId2"/>
              </a:rPr>
              <a:t>http://2o7fsh4anuayrnrhe3us6v71-wpengine.netdna-ssl.com/wp-content/uploads/2017/09/Make-It-Board-Games.jpg</a:t>
            </a:r>
            <a:r>
              <a:rPr lang="en-US" sz="1800" dirty="0"/>
              <a:t> </a:t>
            </a: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3970" name="Picture 2" descr="Картинки по запросу board game made by kid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803671"/>
            <a:ext cx="9144000" cy="60543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64096"/>
          </a:xfrm>
        </p:spPr>
        <p:txBody>
          <a:bodyPr/>
          <a:lstStyle/>
          <a:p>
            <a:r>
              <a:rPr lang="ru-RU" b="1" dirty="0"/>
              <a:t>Идеи для проектов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988840"/>
            <a:ext cx="8712968" cy="4176464"/>
          </a:xfrm>
        </p:spPr>
        <p:txBody>
          <a:bodyPr>
            <a:noAutofit/>
          </a:bodyPr>
          <a:lstStyle/>
          <a:p>
            <a:pPr fontAlgn="t"/>
            <a:r>
              <a:rPr lang="ru-RU" sz="2400" b="1" dirty="0">
                <a:latin typeface="Arial" pitchFamily="34" charset="0"/>
                <a:cs typeface="Arial" pitchFamily="34" charset="0"/>
              </a:rPr>
              <a:t>Буклет / брошюра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(о спектакле, о книге, о кружке, о школе и др.)</a:t>
            </a:r>
          </a:p>
          <a:p>
            <a:pPr fontAlgn="t"/>
            <a:r>
              <a:rPr lang="ru-RU" sz="2400" b="1" dirty="0" err="1">
                <a:latin typeface="Arial" pitchFamily="34" charset="0"/>
                <a:cs typeface="Arial" pitchFamily="34" charset="0"/>
              </a:rPr>
              <a:t>Буктрейлер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(мини-презентация прочитанной книги / своего учебника / пособия и т.д.) – умение работать с информацией, сокращать текст, превращать большой объем текста в мини-презентацию.</a:t>
            </a:r>
          </a:p>
          <a:p>
            <a:pPr fontAlgn="t"/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027078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5069160"/>
          </a:xfrm>
        </p:spPr>
        <p:txBody>
          <a:bodyPr>
            <a:normAutofit/>
          </a:bodyPr>
          <a:lstStyle/>
          <a:p>
            <a:pPr fontAlgn="t"/>
            <a:r>
              <a:rPr lang="ru-RU" sz="2400" b="1" dirty="0">
                <a:latin typeface="Arial" pitchFamily="34" charset="0"/>
                <a:cs typeface="Arial" pitchFamily="34" charset="0"/>
              </a:rPr>
              <a:t>Журнал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(создать журнал, классный или школьный, на языке, с небольшими заметками, фотографиями из жизни класса / школы, шутками, цитатами и др.)</a:t>
            </a:r>
          </a:p>
          <a:p>
            <a:pPr fontAlgn="t"/>
            <a:r>
              <a:rPr lang="ru-RU" sz="2400" b="1" dirty="0">
                <a:latin typeface="Arial" pitchFamily="34" charset="0"/>
                <a:cs typeface="Arial" pitchFamily="34" charset="0"/>
              </a:rPr>
              <a:t>Цитаты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(на листе бумаги воспроизвести цитату из книги или теста, который читают, нарисовать к ней иллюстрации, собрать цитаты всех учащихся в группе, сделать выставку).</a:t>
            </a:r>
          </a:p>
          <a:p>
            <a:pPr fontAlgn="t"/>
            <a:r>
              <a:rPr lang="ru-RU" sz="2400" dirty="0">
                <a:latin typeface="Arial" pitchFamily="34" charset="0"/>
                <a:cs typeface="Arial" pitchFamily="34" charset="0"/>
              </a:rPr>
              <a:t>И др.</a:t>
            </a:r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Идеи для проектов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06090"/>
          </a:xfrm>
        </p:spPr>
        <p:txBody>
          <a:bodyPr>
            <a:noAutofit/>
          </a:bodyPr>
          <a:lstStyle/>
          <a:p>
            <a:r>
              <a:rPr lang="en-US" sz="2000" dirty="0">
                <a:hlinkClick r:id="rId2"/>
              </a:rPr>
              <a:t>http://s3.amazonaws.com/theoatmeal-img/comics/quotations/quotations_lincoln.jpg</a:t>
            </a:r>
            <a:r>
              <a:rPr lang="en-US" sz="2000" dirty="0"/>
              <a:t> 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4994" name="Picture 2" descr="Картинки по запросу illustrated quot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703476"/>
            <a:ext cx="5544616" cy="61545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566936"/>
          </a:xfrm>
        </p:spPr>
        <p:txBody>
          <a:bodyPr>
            <a:noAutofit/>
          </a:bodyPr>
          <a:lstStyle/>
          <a:p>
            <a:r>
              <a:rPr lang="en-US" sz="1600" dirty="0">
                <a:hlinkClick r:id="rId2"/>
              </a:rPr>
              <a:t>https://quotesboxes.com/wp-content/uploads/2017/09/1504435539_224_inspirational-and-motivational-quotes-29-beautiful-illustrated-quotes-you-must-see.jpg</a:t>
            </a:r>
            <a:r>
              <a:rPr lang="en-US" sz="1600" dirty="0"/>
              <a:t> </a:t>
            </a:r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86023" name="Picture 7" descr="C:\Documents and Settings\bae\Рабочий стол\1504435539_224_inspirational-and-motivational-quotes-29-beautiful-illustrated-quotes-you-must-se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613987"/>
            <a:ext cx="4104456" cy="62440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Как сделать успешный проект?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525963"/>
          </a:xfrm>
        </p:spPr>
        <p:txBody>
          <a:bodyPr/>
          <a:lstStyle/>
          <a:p>
            <a:pPr fontAlgn="base">
              <a:buNone/>
            </a:pPr>
            <a:r>
              <a:rPr lang="en-US" dirty="0"/>
              <a:t>1. </a:t>
            </a:r>
            <a:r>
              <a:rPr lang="ru-RU" dirty="0"/>
              <a:t>Хорошая, интересная тема.</a:t>
            </a:r>
          </a:p>
          <a:p>
            <a:pPr fontAlgn="base">
              <a:buNone/>
            </a:pPr>
            <a:r>
              <a:rPr lang="en-US" dirty="0"/>
              <a:t>2. </a:t>
            </a:r>
            <a:r>
              <a:rPr lang="ru-RU" dirty="0"/>
              <a:t>Будьте креативными, но не забывайте цель проекта.</a:t>
            </a:r>
            <a:endParaRPr lang="en-US" dirty="0"/>
          </a:p>
          <a:p>
            <a:pPr fontAlgn="base">
              <a:buNone/>
            </a:pPr>
            <a:r>
              <a:rPr lang="en-US" dirty="0"/>
              <a:t>3. </a:t>
            </a:r>
            <a:r>
              <a:rPr lang="ru-RU" dirty="0"/>
              <a:t>Найдите изюминку проекта и сделайте на неё упор.</a:t>
            </a:r>
            <a:endParaRPr lang="en-US" dirty="0"/>
          </a:p>
          <a:p>
            <a:pPr fontAlgn="base">
              <a:buNone/>
            </a:pPr>
            <a:r>
              <a:rPr lang="en-US" dirty="0"/>
              <a:t>4. </a:t>
            </a:r>
            <a:r>
              <a:rPr lang="ru-RU" dirty="0"/>
              <a:t>Презентация – это важно</a:t>
            </a:r>
            <a:r>
              <a:rPr lang="en-US" dirty="0"/>
              <a:t> </a:t>
            </a:r>
            <a:r>
              <a:rPr lang="ru-RU" dirty="0"/>
              <a:t>(недостаточно иметь хороший материал, нужно уметь его представить).</a:t>
            </a:r>
            <a:endParaRPr lang="en-US" dirty="0"/>
          </a:p>
          <a:p>
            <a:pPr fontAlgn="base"/>
            <a:endParaRPr lang="ru-RU" dirty="0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825" y="188913"/>
            <a:ext cx="86868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/>
              <a:t>Проект – поиск решения новых задач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8313" y="1916113"/>
            <a:ext cx="8229600" cy="4525962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/>
              <a:t>Расширению когнитивного развития ученика в наибольшей мере способствует предоставление ему </a:t>
            </a:r>
            <a:r>
              <a:rPr lang="ru-RU" b="1" dirty="0"/>
              <a:t>возможности исследовать </a:t>
            </a:r>
            <a:r>
              <a:rPr lang="ru-RU" dirty="0"/>
              <a:t>окружающую среду и воздействовать на неё.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/>
              <a:t>Обучая детей конкретным навыкам, мы лишаем их шанса сделать собственное открытие. </a:t>
            </a:r>
          </a:p>
          <a:p>
            <a:pPr algn="r" fontAlgn="auto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i="1" dirty="0"/>
              <a:t>Ж.Пиаже</a:t>
            </a:r>
            <a:r>
              <a:rPr lang="ru-RU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/>
              <a:t>Результаты использования </a:t>
            </a:r>
            <a:r>
              <a:rPr lang="ru-RU" dirty="0" err="1"/>
              <a:t>микропроектов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67727" y="1556792"/>
            <a:ext cx="8712968" cy="5145336"/>
          </a:xfrm>
        </p:spPr>
        <p:txBody>
          <a:bodyPr rtlCol="0">
            <a:normAutofit fontScale="925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/>
              <a:t>Развитие творческих способностей учащихся;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/>
              <a:t>Дополнительные возможности достижения </a:t>
            </a:r>
            <a:r>
              <a:rPr lang="ru-RU" dirty="0" err="1"/>
              <a:t>метапредметных</a:t>
            </a:r>
            <a:r>
              <a:rPr lang="ru-RU" dirty="0"/>
              <a:t> результатов;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/>
              <a:t>Возможности «естественного» использования языка в понятной и близкой детям коммуникативной ситуации;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/>
              <a:t>Возможность разнообразить виды деятельности на уроке, сохраняя учебную ценность урока;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/>
              <a:t>Возможность расширения и активизации пассивного словарного запаса учащихся.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Links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https://www.youtube.com/watch?v=TFHsncIY0z 0</a:t>
            </a:r>
            <a:r>
              <a:rPr lang="en-US" dirty="0"/>
              <a:t> Jane Eyre Trailer</a:t>
            </a:r>
          </a:p>
          <a:p>
            <a:r>
              <a:rPr lang="en-US" dirty="0">
                <a:hlinkClick r:id="rId3"/>
              </a:rPr>
              <a:t>https://www.youtube.com/watch?v=aqNdMFIP6J4</a:t>
            </a:r>
            <a:r>
              <a:rPr lang="en-US" dirty="0"/>
              <a:t> Alice's Adventures In Wonderland Book Trailer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7D289F-AF4F-4193-ADFB-01F1363BC4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A4B00E5-1D20-47E1-B5D2-BE81504784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s://pp.userapi.com/c851524/v851524458/2d557/z1wnnQaHJEs.jpg">
            <a:extLst>
              <a:ext uri="{FF2B5EF4-FFF2-40B4-BE49-F238E27FC236}">
                <a16:creationId xmlns:a16="http://schemas.microsoft.com/office/drawing/2014/main" id="{BF5B1CD8-F2E8-453D-A69E-14BE5D7B57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806" y="10086"/>
            <a:ext cx="81803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28740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Планируемые результаты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525963"/>
          </a:xfrm>
        </p:spPr>
        <p:txBody>
          <a:bodyPr/>
          <a:lstStyle/>
          <a:p>
            <a:r>
              <a:rPr lang="ru-RU" b="1" dirty="0"/>
              <a:t>Личностные результаты</a:t>
            </a:r>
          </a:p>
          <a:p>
            <a:r>
              <a:rPr lang="ru-RU" b="1" dirty="0"/>
              <a:t>Метапредметные результаты </a:t>
            </a:r>
            <a:r>
              <a:rPr lang="ru-RU" dirty="0"/>
              <a:t>(включают освоенные познавательные, регулятивные и коммуникативные УУД и </a:t>
            </a:r>
            <a:r>
              <a:rPr lang="ru-RU" dirty="0" err="1"/>
              <a:t>межпредметные</a:t>
            </a:r>
            <a:r>
              <a:rPr lang="ru-RU" dirty="0"/>
              <a:t> понятия)</a:t>
            </a:r>
          </a:p>
          <a:p>
            <a:r>
              <a:rPr lang="ru-RU" b="1" dirty="0"/>
              <a:t>Предметные результаты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499156-1D4C-4355-8B6D-0F777046FC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До 26 ноября</a:t>
            </a:r>
          </a:p>
        </p:txBody>
      </p:sp>
      <p:pic>
        <p:nvPicPr>
          <p:cNvPr id="3074" name="Picture 2" descr="https://pp.userapi.com/c850620/v850620219/3c292/Fd9HKSzB7fI.jpg">
            <a:extLst>
              <a:ext uri="{FF2B5EF4-FFF2-40B4-BE49-F238E27FC236}">
                <a16:creationId xmlns:a16="http://schemas.microsoft.com/office/drawing/2014/main" id="{17BBDE88-A3C9-49D2-BE19-695F0CDAD72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700808"/>
            <a:ext cx="8928992" cy="5022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6317155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A1FEDD-C21F-4C4C-BDAF-13F10361A3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>
                <a:hlinkClick r:id="rId2"/>
              </a:rPr>
              <a:t>https://www.englishteachers.ru/education#seminar</a:t>
            </a:r>
            <a:r>
              <a:rPr lang="ru-RU" sz="2800" dirty="0"/>
              <a:t> </a:t>
            </a:r>
          </a:p>
        </p:txBody>
      </p:sp>
      <p:pic>
        <p:nvPicPr>
          <p:cNvPr id="2050" name="Picture 2" descr="https://www.englishteachers.ru/uploads/carousel/seminar_2018_11_30.jpg">
            <a:extLst>
              <a:ext uri="{FF2B5EF4-FFF2-40B4-BE49-F238E27FC236}">
                <a16:creationId xmlns:a16="http://schemas.microsoft.com/office/drawing/2014/main" id="{DE99ACB1-AD29-4A4C-B8E6-D76F200F3B5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72816"/>
            <a:ext cx="9144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5048197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D4CC98E-BE7F-4B52-8CB4-5E809ED6E0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>
                <a:hlinkClick r:id="rId2"/>
              </a:rPr>
              <a:t>https://www.englishteachers.ru/education#webinar</a:t>
            </a:r>
            <a:r>
              <a:rPr lang="ru-RU" sz="2800" dirty="0"/>
              <a:t> </a:t>
            </a:r>
          </a:p>
        </p:txBody>
      </p:sp>
      <p:pic>
        <p:nvPicPr>
          <p:cNvPr id="1026" name="Picture 2" descr="https://www.englishteachers.ru/uploads/carousel/educationTrening.jpg">
            <a:extLst>
              <a:ext uri="{FF2B5EF4-FFF2-40B4-BE49-F238E27FC236}">
                <a16:creationId xmlns:a16="http://schemas.microsoft.com/office/drawing/2014/main" id="{528B99B1-0919-4D27-98C8-6C1CF3B76D0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370" y="1916832"/>
            <a:ext cx="8928992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9731416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FB547D-562B-418F-A0AC-ABD2C537C3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pp.userapi.com/c850016/v850016679/a08f7/eJ0eGkh9Otg.jpg">
            <a:extLst>
              <a:ext uri="{FF2B5EF4-FFF2-40B4-BE49-F238E27FC236}">
                <a16:creationId xmlns:a16="http://schemas.microsoft.com/office/drawing/2014/main" id="{F921F639-5732-4C8B-88DC-00B40C054A2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26" y="1417638"/>
            <a:ext cx="9073008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5871286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8640"/>
            <a:ext cx="8712968" cy="6264696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3300" dirty="0">
                <a:hlinkClick r:id="rId2"/>
              </a:rPr>
              <a:t>www.titul.ru</a:t>
            </a:r>
            <a:r>
              <a:rPr lang="en-US" sz="3300" dirty="0"/>
              <a:t> </a:t>
            </a:r>
            <a:endParaRPr lang="ru-RU" sz="3300" dirty="0"/>
          </a:p>
          <a:p>
            <a:pPr marL="0" indent="0" algn="ctr">
              <a:buNone/>
            </a:pPr>
            <a:r>
              <a:rPr lang="en-US" sz="3300" dirty="0">
                <a:hlinkClick r:id="rId3"/>
              </a:rPr>
              <a:t>https://www.englishteachers.ru/forum/</a:t>
            </a:r>
            <a:endParaRPr lang="ru-RU" sz="3300" dirty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dirty="0"/>
              <a:t>Интернет-магазин</a:t>
            </a:r>
          </a:p>
          <a:p>
            <a:pPr marL="0" indent="0" algn="ctr">
              <a:buNone/>
            </a:pPr>
            <a:r>
              <a:rPr lang="en-US" dirty="0">
                <a:hlinkClick r:id="rId4"/>
              </a:rPr>
              <a:t>https://www.englishteachers.ru/shop</a:t>
            </a:r>
            <a:r>
              <a:rPr lang="en-US" dirty="0"/>
              <a:t> </a:t>
            </a:r>
          </a:p>
          <a:p>
            <a:pPr marL="0" indent="0" algn="ctr">
              <a:buNone/>
            </a:pPr>
            <a:endParaRPr lang="ru-RU" altLang="ru-RU" u="sng" dirty="0"/>
          </a:p>
          <a:p>
            <a:pPr marL="0" indent="0" algn="ctr">
              <a:buNone/>
            </a:pPr>
            <a:r>
              <a:rPr lang="ru-RU" altLang="ru-RU" b="1" u="sng" dirty="0"/>
              <a:t>«ТИТУЛ» в социальных сетях</a:t>
            </a:r>
          </a:p>
          <a:p>
            <a:pPr marL="0" indent="0" algn="ctr">
              <a:buNone/>
            </a:pPr>
            <a:r>
              <a:rPr lang="ru-RU" altLang="ru-RU" dirty="0" err="1"/>
              <a:t>ВКонтакте</a:t>
            </a:r>
            <a:r>
              <a:rPr lang="ru-RU" altLang="ru-RU" dirty="0"/>
              <a:t> - </a:t>
            </a:r>
            <a:r>
              <a:rPr lang="en-US" altLang="ru-RU" dirty="0">
                <a:hlinkClick r:id="rId5"/>
              </a:rPr>
              <a:t>http://vk.com/titulpublishers</a:t>
            </a:r>
            <a:r>
              <a:rPr lang="ru-RU" altLang="ru-RU" dirty="0"/>
              <a:t> </a:t>
            </a:r>
          </a:p>
          <a:p>
            <a:pPr marL="0" indent="0" algn="ctr">
              <a:buNone/>
            </a:pPr>
            <a:r>
              <a:rPr lang="en-US" altLang="ru-RU" dirty="0" err="1"/>
              <a:t>Facebook</a:t>
            </a:r>
            <a:r>
              <a:rPr lang="en-US" altLang="ru-RU" dirty="0"/>
              <a:t> - </a:t>
            </a:r>
            <a:r>
              <a:rPr lang="en-US" altLang="ru-RU" dirty="0">
                <a:hlinkClick r:id="rId6"/>
              </a:rPr>
              <a:t>https://www.facebook.com/titulpublishers</a:t>
            </a:r>
            <a:endParaRPr lang="ru-RU" altLang="ru-RU" dirty="0"/>
          </a:p>
          <a:p>
            <a:pPr marL="0" indent="0" algn="ctr">
              <a:buNone/>
            </a:pPr>
            <a:r>
              <a:rPr lang="en-US" altLang="ru-RU" dirty="0" err="1"/>
              <a:t>Instagram</a:t>
            </a:r>
            <a:r>
              <a:rPr lang="en-US" altLang="ru-RU" dirty="0"/>
              <a:t> - </a:t>
            </a:r>
            <a:r>
              <a:rPr lang="en-US" altLang="ru-RU" dirty="0">
                <a:solidFill>
                  <a:srgbClr val="0033CC"/>
                </a:solidFill>
              </a:rPr>
              <a:t>@titulpublishers</a:t>
            </a:r>
          </a:p>
          <a:p>
            <a:pPr marL="0" indent="0" algn="ctr">
              <a:buNone/>
            </a:pPr>
            <a:endParaRPr lang="ru-RU" altLang="ru-RU" dirty="0">
              <a:solidFill>
                <a:srgbClr val="0033CC"/>
              </a:solidFill>
            </a:endParaRPr>
          </a:p>
          <a:p>
            <a:pPr marL="0" indent="0" algn="ctr">
              <a:buNone/>
            </a:pPr>
            <a:r>
              <a:rPr lang="en-US" sz="3800" b="1" dirty="0">
                <a:solidFill>
                  <a:srgbClr val="0033CC"/>
                </a:solidFill>
              </a:rPr>
              <a:t>#</a:t>
            </a:r>
            <a:r>
              <a:rPr lang="ru-RU" sz="3800" dirty="0" err="1">
                <a:solidFill>
                  <a:srgbClr val="0033CC"/>
                </a:solidFill>
              </a:rPr>
              <a:t>издательствотитул</a:t>
            </a:r>
            <a:r>
              <a:rPr lang="ru-RU" sz="3800" dirty="0">
                <a:solidFill>
                  <a:srgbClr val="0033CC"/>
                </a:solidFill>
              </a:rPr>
              <a:t> </a:t>
            </a:r>
            <a:r>
              <a:rPr lang="en-US" sz="3800" dirty="0">
                <a:solidFill>
                  <a:srgbClr val="0033CC"/>
                </a:solidFill>
              </a:rPr>
              <a:t> </a:t>
            </a:r>
          </a:p>
          <a:p>
            <a:pPr marL="0" indent="0" algn="ctr">
              <a:buNone/>
            </a:pPr>
            <a:r>
              <a:rPr lang="en-US" sz="3800" b="1" dirty="0">
                <a:solidFill>
                  <a:srgbClr val="0033CC"/>
                </a:solidFill>
              </a:rPr>
              <a:t>#</a:t>
            </a:r>
            <a:r>
              <a:rPr lang="en-US" sz="3800" dirty="0">
                <a:solidFill>
                  <a:srgbClr val="0033CC"/>
                </a:solidFill>
              </a:rPr>
              <a:t>titulpublishers </a:t>
            </a:r>
            <a:endParaRPr lang="ru-RU" sz="3800" dirty="0"/>
          </a:p>
        </p:txBody>
      </p:sp>
      <p:grpSp>
        <p:nvGrpSpPr>
          <p:cNvPr id="2" name="Группа 8"/>
          <p:cNvGrpSpPr/>
          <p:nvPr/>
        </p:nvGrpSpPr>
        <p:grpSpPr>
          <a:xfrm>
            <a:off x="467544" y="3573016"/>
            <a:ext cx="2161848" cy="1152128"/>
            <a:chOff x="467544" y="3429000"/>
            <a:chExt cx="2161848" cy="1152128"/>
          </a:xfrm>
        </p:grpSpPr>
        <p:pic>
          <p:nvPicPr>
            <p:cNvPr id="4098" name="Picture 2" descr="Картинки по запросу instagram free logo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267744" y="4221088"/>
              <a:ext cx="361648" cy="360040"/>
            </a:xfrm>
            <a:prstGeom prst="rect">
              <a:avLst/>
            </a:prstGeom>
            <a:noFill/>
          </p:spPr>
        </p:pic>
        <p:pic>
          <p:nvPicPr>
            <p:cNvPr id="4106" name="Picture 10" descr="Картинки по запросу vk logo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1331640" y="3429000"/>
              <a:ext cx="360040" cy="360040"/>
            </a:xfrm>
            <a:prstGeom prst="rect">
              <a:avLst/>
            </a:prstGeom>
            <a:noFill/>
          </p:spPr>
        </p:pic>
        <p:pic>
          <p:nvPicPr>
            <p:cNvPr id="4108" name="Picture 12" descr="Картинки по запросу facebook logo"/>
            <p:cNvPicPr>
              <a:picLocks noChangeAspect="1" noChangeArrowheads="1"/>
            </p:cNvPicPr>
            <p:nvPr/>
          </p:nvPicPr>
          <p:blipFill>
            <a:blip r:embed="rId9" cstate="print"/>
            <a:srcRect l="21396" r="21548"/>
            <a:stretch>
              <a:fillRect/>
            </a:stretch>
          </p:blipFill>
          <p:spPr bwMode="auto">
            <a:xfrm>
              <a:off x="467544" y="3789040"/>
              <a:ext cx="360040" cy="357188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1647065803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Планируемые результаты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916832"/>
            <a:ext cx="7920880" cy="4525963"/>
          </a:xfrm>
        </p:spPr>
        <p:txBody>
          <a:bodyPr/>
          <a:lstStyle/>
          <a:p>
            <a:r>
              <a:rPr lang="ru-RU" b="1" dirty="0"/>
              <a:t>Личностные результаты</a:t>
            </a:r>
          </a:p>
          <a:p>
            <a:r>
              <a:rPr lang="ru-RU" b="1" dirty="0"/>
              <a:t>Метапредметные результаты </a:t>
            </a:r>
            <a:r>
              <a:rPr lang="ru-RU" dirty="0"/>
              <a:t>(включают освоенные познавательные, регулятивные, коммуникативные УУД и </a:t>
            </a:r>
            <a:r>
              <a:rPr lang="ru-RU" dirty="0" err="1"/>
              <a:t>межпредметные</a:t>
            </a:r>
            <a:r>
              <a:rPr lang="ru-RU" dirty="0"/>
              <a:t> понятия)</a:t>
            </a:r>
          </a:p>
          <a:p>
            <a:r>
              <a:rPr lang="ru-RU" b="1" dirty="0"/>
              <a:t>Предметные результаты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436096" y="5517232"/>
            <a:ext cx="3384376" cy="648072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dirty="0">
                <a:solidFill>
                  <a:schemeClr val="bg1"/>
                </a:solidFill>
              </a:rPr>
              <a:t>Легко реализовать в проектной деятельности</a:t>
            </a:r>
          </a:p>
        </p:txBody>
      </p:sp>
      <p:sp>
        <p:nvSpPr>
          <p:cNvPr id="5" name="Полилиния 4"/>
          <p:cNvSpPr/>
          <p:nvPr/>
        </p:nvSpPr>
        <p:spPr>
          <a:xfrm>
            <a:off x="5292436" y="4821381"/>
            <a:ext cx="1399309" cy="651164"/>
          </a:xfrm>
          <a:custGeom>
            <a:avLst/>
            <a:gdLst>
              <a:gd name="connsiteX0" fmla="*/ 0 w 1399309"/>
              <a:gd name="connsiteY0" fmla="*/ 41564 h 651164"/>
              <a:gd name="connsiteX1" fmla="*/ 581891 w 1399309"/>
              <a:gd name="connsiteY1" fmla="*/ 41564 h 651164"/>
              <a:gd name="connsiteX2" fmla="*/ 1122219 w 1399309"/>
              <a:gd name="connsiteY2" fmla="*/ 290946 h 651164"/>
              <a:gd name="connsiteX3" fmla="*/ 1399309 w 1399309"/>
              <a:gd name="connsiteY3" fmla="*/ 651164 h 651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99309" h="651164">
                <a:moveTo>
                  <a:pt x="0" y="41564"/>
                </a:moveTo>
                <a:cubicBezTo>
                  <a:pt x="197427" y="20782"/>
                  <a:pt x="394855" y="0"/>
                  <a:pt x="581891" y="41564"/>
                </a:cubicBezTo>
                <a:cubicBezTo>
                  <a:pt x="768927" y="83128"/>
                  <a:pt x="985983" y="189346"/>
                  <a:pt x="1122219" y="290946"/>
                </a:cubicBezTo>
                <a:cubicBezTo>
                  <a:pt x="1258455" y="392546"/>
                  <a:pt x="1328882" y="521855"/>
                  <a:pt x="1399309" y="651164"/>
                </a:cubicBez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олилиния 5"/>
          <p:cNvSpPr/>
          <p:nvPr/>
        </p:nvSpPr>
        <p:spPr>
          <a:xfrm>
            <a:off x="5140036" y="2182091"/>
            <a:ext cx="3613727" cy="3318164"/>
          </a:xfrm>
          <a:custGeom>
            <a:avLst/>
            <a:gdLst>
              <a:gd name="connsiteX0" fmla="*/ 0 w 3613727"/>
              <a:gd name="connsiteY0" fmla="*/ 34636 h 3318164"/>
              <a:gd name="connsiteX1" fmla="*/ 1413164 w 3613727"/>
              <a:gd name="connsiteY1" fmla="*/ 34636 h 3318164"/>
              <a:gd name="connsiteX2" fmla="*/ 2576946 w 3613727"/>
              <a:gd name="connsiteY2" fmla="*/ 117764 h 3318164"/>
              <a:gd name="connsiteX3" fmla="*/ 3532909 w 3613727"/>
              <a:gd name="connsiteY3" fmla="*/ 533400 h 3318164"/>
              <a:gd name="connsiteX4" fmla="*/ 3061855 w 3613727"/>
              <a:gd name="connsiteY4" fmla="*/ 3318164 h 3318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13727" h="3318164">
                <a:moveTo>
                  <a:pt x="0" y="34636"/>
                </a:moveTo>
                <a:cubicBezTo>
                  <a:pt x="491836" y="27708"/>
                  <a:pt x="983673" y="20781"/>
                  <a:pt x="1413164" y="34636"/>
                </a:cubicBezTo>
                <a:cubicBezTo>
                  <a:pt x="1842655" y="48491"/>
                  <a:pt x="2223655" y="34637"/>
                  <a:pt x="2576946" y="117764"/>
                </a:cubicBezTo>
                <a:cubicBezTo>
                  <a:pt x="2930237" y="200891"/>
                  <a:pt x="3452091" y="0"/>
                  <a:pt x="3532909" y="533400"/>
                </a:cubicBezTo>
                <a:cubicBezTo>
                  <a:pt x="3613727" y="1066800"/>
                  <a:pt x="3337791" y="2192482"/>
                  <a:pt x="3061855" y="3318164"/>
                </a:cubicBez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Межпредметные понятия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772816"/>
            <a:ext cx="8123464" cy="465089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Условием формирования межпредметных понятий</a:t>
            </a:r>
            <a:r>
              <a:rPr lang="en-US" dirty="0"/>
              <a:t> </a:t>
            </a:r>
            <a:r>
              <a:rPr lang="ru-RU" dirty="0"/>
              <a:t>является</a:t>
            </a:r>
            <a:r>
              <a:rPr lang="en-US" dirty="0"/>
              <a:t>:</a:t>
            </a:r>
          </a:p>
          <a:p>
            <a:r>
              <a:rPr lang="ru-RU" dirty="0"/>
              <a:t>овладение обучающимися основами читательской компетенции, </a:t>
            </a:r>
            <a:endParaRPr lang="en-US" dirty="0"/>
          </a:p>
          <a:p>
            <a:r>
              <a:rPr lang="ru-RU" dirty="0"/>
              <a:t>приобретение навыков работы с информацией, </a:t>
            </a:r>
            <a:endParaRPr lang="en-US" dirty="0"/>
          </a:p>
          <a:p>
            <a:r>
              <a:rPr lang="ru-RU" dirty="0">
                <a:solidFill>
                  <a:srgbClr val="FF0000"/>
                </a:solidFill>
              </a:rPr>
              <a:t>участие  в проектной деятельности. 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41342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70137598"/>
              </p:ext>
            </p:extLst>
          </p:nvPr>
        </p:nvGraphicFramePr>
        <p:xfrm>
          <a:off x="179512" y="692696"/>
          <a:ext cx="8784976" cy="556668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26486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363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3976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Планируемые результаты ФГОС</a:t>
                      </a:r>
                    </a:p>
                  </a:txBody>
                  <a:tcPr marL="68580" marR="68580" marT="34284" marB="34284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Умения,</a:t>
                      </a:r>
                      <a:r>
                        <a:rPr lang="ru-RU" sz="20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формируемые в процессе выполнения </a:t>
                      </a:r>
                      <a:r>
                        <a:rPr lang="ru-RU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проектов</a:t>
                      </a:r>
                    </a:p>
                    <a:p>
                      <a:pPr algn="ctr"/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84" marB="34284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5678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Личностные</a:t>
                      </a:r>
                    </a:p>
                    <a:p>
                      <a:endParaRPr lang="ru-RU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84" marB="34284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buFont typeface="Arial" pitchFamily="34" charset="0"/>
                        <a:buChar char="•"/>
                      </a:pPr>
                      <a:r>
                        <a:rPr 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</a:t>
                      </a:r>
                      <a:r>
                        <a:rPr lang="ru-RU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Развитие умений достигать взаимопонимания и согласия (межличностная коммуникация), 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buFont typeface="Arial" pitchFamily="34" charset="0"/>
                        <a:buChar char="•"/>
                      </a:pPr>
                      <a:r>
                        <a:rPr lang="en-US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</a:t>
                      </a:r>
                      <a:r>
                        <a:rPr lang="ru-RU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повышение мотивации учащихся, 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buFont typeface="Arial" pitchFamily="34" charset="0"/>
                        <a:buChar char="•"/>
                      </a:pPr>
                      <a:r>
                        <a:rPr lang="en-US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</a:t>
                      </a:r>
                      <a:r>
                        <a:rPr lang="ru-RU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развитие творческих способностей детей,</a:t>
                      </a:r>
                      <a:r>
                        <a:rPr lang="ru-RU" sz="20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2000" baseline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buFont typeface="Arial" pitchFamily="34" charset="0"/>
                        <a:buChar char="•"/>
                      </a:pPr>
                      <a:r>
                        <a:rPr lang="en-US" sz="20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</a:t>
                      </a:r>
                      <a:r>
                        <a:rPr lang="ru-RU" sz="20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</a:t>
                      </a:r>
                      <a:r>
                        <a:rPr lang="ru-RU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азвитие личностных качеств: доброжелательности, толерантности, любознательности, патриотизма, 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buFont typeface="Arial" pitchFamily="34" charset="0"/>
                        <a:buChar char="•"/>
                      </a:pPr>
                      <a:r>
                        <a:rPr lang="en-US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</a:t>
                      </a:r>
                      <a:r>
                        <a:rPr lang="ru-RU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формирование основ гражданской идентичности. </a:t>
                      </a:r>
                    </a:p>
                  </a:txBody>
                  <a:tcPr marL="68580" marR="68580" marT="34284" marB="34284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130873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758</TotalTime>
  <Words>1357</Words>
  <Application>Microsoft Office PowerPoint</Application>
  <PresentationFormat>Экран (4:3)</PresentationFormat>
  <Paragraphs>188</Paragraphs>
  <Slides>64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64</vt:i4>
      </vt:variant>
    </vt:vector>
  </HeadingPairs>
  <TitlesOfParts>
    <vt:vector size="69" baseType="lpstr">
      <vt:lpstr>Arial</vt:lpstr>
      <vt:lpstr>Calibri</vt:lpstr>
      <vt:lpstr>Georgia</vt:lpstr>
      <vt:lpstr>Wingdings 2</vt:lpstr>
      <vt:lpstr>Тема Office</vt:lpstr>
      <vt:lpstr>Проектные задачи как способ  формирования УУД на уроках  английского языка во 2 – 4  классах (на примере курсов и пособий издательства “Титул”)</vt:lpstr>
      <vt:lpstr>Презентация PowerPoint</vt:lpstr>
      <vt:lpstr>Проекты в начальной школе</vt:lpstr>
      <vt:lpstr>Примеры тематики проектов в курсе “Happy English.ru”</vt:lpstr>
      <vt:lpstr>Презентация PowerPoint</vt:lpstr>
      <vt:lpstr>Планируемые результаты</vt:lpstr>
      <vt:lpstr>Планируемые результаты</vt:lpstr>
      <vt:lpstr>Межпредметные понятия </vt:lpstr>
      <vt:lpstr>Презентация PowerPoint</vt:lpstr>
      <vt:lpstr>Презентация PowerPoint</vt:lpstr>
      <vt:lpstr>Презентация PowerPoint</vt:lpstr>
      <vt:lpstr>Микропроекты</vt:lpstr>
      <vt:lpstr>Закрепляем новое слово</vt:lpstr>
      <vt:lpstr>Презентация PowerPoint</vt:lpstr>
      <vt:lpstr>Микропроекты и умения</vt:lpstr>
      <vt:lpstr>Презентация PowerPoint</vt:lpstr>
      <vt:lpstr>Связь развития речи  и мелкой моторики</vt:lpstr>
      <vt:lpstr>Связь развития речи  и мелкой моторики</vt:lpstr>
      <vt:lpstr>Презентация PowerPoint</vt:lpstr>
      <vt:lpstr>Презентация PowerPoint</vt:lpstr>
      <vt:lpstr>Презентация результата</vt:lpstr>
      <vt:lpstr>Функции левого и правого полушарий мозга</vt:lpstr>
      <vt:lpstr>Презентация PowerPoint</vt:lpstr>
      <vt:lpstr>Презентация PowerPoint</vt:lpstr>
      <vt:lpstr>Микропроект как завершение темы</vt:lpstr>
      <vt:lpstr>Презентация PowerPoint</vt:lpstr>
      <vt:lpstr>Микропроекты в достижении предметных результатов</vt:lpstr>
      <vt:lpstr>Создание условий для эффективной самостоятельной работы:</vt:lpstr>
      <vt:lpstr>Презентация PowerPoint</vt:lpstr>
      <vt:lpstr>Презентация PowerPoint</vt:lpstr>
      <vt:lpstr>Презентация PowerPoint</vt:lpstr>
      <vt:lpstr>Разнообразие форм микропроектов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Фотография педагога-апробатора книги "Метапредметный портфель ученика 4 класса" Сутягиной Надежды Геннадьевны, учителя английского языка МОУ Ильинская СОШ, с. Ильинское, Кимрского района, Тверской области.</vt:lpstr>
      <vt:lpstr>Фотография апробатора книги "Метапредметный портфель ученика 4 класса", учителя английского языка из Архангельской области, Зайцевой Алёны Владимировны</vt:lpstr>
      <vt:lpstr>Песни и стихи</vt:lpstr>
      <vt:lpstr>Песня</vt:lpstr>
      <vt:lpstr>Презентация PowerPoint</vt:lpstr>
      <vt:lpstr>Презентация PowerPoint</vt:lpstr>
      <vt:lpstr>https://edu.glogster.com/dashboard </vt:lpstr>
      <vt:lpstr>https://edu.glogster.com/dashboard </vt:lpstr>
      <vt:lpstr>Презентация PowerPoint</vt:lpstr>
      <vt:lpstr>Интерактивный плакат</vt:lpstr>
      <vt:lpstr>Идеи для проектов</vt:lpstr>
      <vt:lpstr>https://i.pinimg.com/originals/b5/e7/b5/b5e7b563ab562c525ab4970da9e0b1cc.jpg </vt:lpstr>
      <vt:lpstr>http://2o7fsh4anuayrnrhe3us6v71-wpengine.netdna-ssl.com/wp-content/uploads/2017/09/Make-It-Board-Games.jpg </vt:lpstr>
      <vt:lpstr>Идеи для проектов</vt:lpstr>
      <vt:lpstr>Идеи для проектов</vt:lpstr>
      <vt:lpstr>http://s3.amazonaws.com/theoatmeal-img/comics/quotations/quotations_lincoln.jpg </vt:lpstr>
      <vt:lpstr>https://quotesboxes.com/wp-content/uploads/2017/09/1504435539_224_inspirational-and-motivational-quotes-29-beautiful-illustrated-quotes-you-must-see.jpg </vt:lpstr>
      <vt:lpstr>Как сделать успешный проект?</vt:lpstr>
      <vt:lpstr>Проект – поиск решения новых задач</vt:lpstr>
      <vt:lpstr>Результаты использования микропроектов</vt:lpstr>
      <vt:lpstr>Links</vt:lpstr>
      <vt:lpstr>Презентация PowerPoint</vt:lpstr>
      <vt:lpstr>До 26 ноября</vt:lpstr>
      <vt:lpstr>https://www.englishteachers.ru/education#seminar </vt:lpstr>
      <vt:lpstr>https://www.englishteachers.ru/education#webinar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Pupsik</cp:lastModifiedBy>
  <cp:revision>132</cp:revision>
  <dcterms:modified xsi:type="dcterms:W3CDTF">2018-11-07T19:51:01Z</dcterms:modified>
</cp:coreProperties>
</file>