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73" r:id="rId6"/>
    <p:sldId id="271" r:id="rId7"/>
    <p:sldId id="272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303" r:id="rId21"/>
    <p:sldId id="304" r:id="rId22"/>
    <p:sldId id="305" r:id="rId23"/>
    <p:sldId id="286" r:id="rId24"/>
    <p:sldId id="296" r:id="rId25"/>
    <p:sldId id="287" r:id="rId26"/>
    <p:sldId id="288" r:id="rId27"/>
    <p:sldId id="297" r:id="rId28"/>
    <p:sldId id="302" r:id="rId29"/>
    <p:sldId id="298" r:id="rId30"/>
    <p:sldId id="300" r:id="rId31"/>
    <p:sldId id="289" r:id="rId32"/>
    <p:sldId id="290" r:id="rId33"/>
    <p:sldId id="291" r:id="rId34"/>
    <p:sldId id="293" r:id="rId35"/>
    <p:sldId id="294" r:id="rId36"/>
    <p:sldId id="306" r:id="rId37"/>
    <p:sldId id="307" r:id="rId38"/>
    <p:sldId id="309" r:id="rId39"/>
    <p:sldId id="310" r:id="rId40"/>
    <p:sldId id="311" r:id="rId41"/>
    <p:sldId id="315" r:id="rId42"/>
    <p:sldId id="316" r:id="rId43"/>
    <p:sldId id="317" r:id="rId44"/>
    <p:sldId id="318" r:id="rId45"/>
    <p:sldId id="319" r:id="rId46"/>
    <p:sldId id="320" r:id="rId47"/>
    <p:sldId id="321" r:id="rId48"/>
    <p:sldId id="322" r:id="rId49"/>
    <p:sldId id="323" r:id="rId50"/>
    <p:sldId id="324" r:id="rId51"/>
    <p:sldId id="326" r:id="rId52"/>
    <p:sldId id="295" r:id="rId53"/>
    <p:sldId id="327" r:id="rId54"/>
    <p:sldId id="328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CYf73zjum5whWgwsxZxe9g" TargetMode="External"/><Relationship Id="rId2" Type="http://schemas.openxmlformats.org/officeDocument/2006/relationships/hyperlink" Target="http://www.tinkilink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tinkilinkiforkids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62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mailto:connect@englishteachers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7089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Начинаем учить английский язык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с </a:t>
            </a:r>
            <a:r>
              <a:rPr lang="ru-RU" dirty="0" smtClean="0"/>
              <a:t>дошкольниками: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организация </a:t>
            </a:r>
            <a:r>
              <a:rPr lang="ru-RU" dirty="0" smtClean="0"/>
              <a:t>и приемы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55676" y="5445224"/>
            <a:ext cx="5904656" cy="1248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Казеичева Алёна Евгеньевна,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заместитель руководителя Центра образовательных программ издательства «Титул»,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автор учебных пособий</a:t>
            </a:r>
          </a:p>
        </p:txBody>
      </p:sp>
      <p:pic>
        <p:nvPicPr>
          <p:cNvPr id="5" name="Picture 2" descr="Y:\Delo-New\ОГР\Казеичева (Бурова)\СОЦСЕТИ!!!\необходимые иллюстрации включая мои личные фотографии\TIT_Logo_kvadrat.png"/>
          <p:cNvPicPr>
            <a:picLocks noChangeAspect="1" noChangeArrowheads="1"/>
          </p:cNvPicPr>
          <p:nvPr/>
        </p:nvPicPr>
        <p:blipFill>
          <a:blip r:embed="rId2" cstate="print"/>
          <a:srcRect l="5726" t="21436" r="4298" b="22864"/>
          <a:stretch>
            <a:fillRect/>
          </a:stretch>
        </p:blipFill>
        <p:spPr bwMode="auto">
          <a:xfrm>
            <a:off x="3275856" y="260648"/>
            <a:ext cx="2520280" cy="1560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2100" y="1700213"/>
            <a:ext cx="7427913" cy="5032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0" descr="https://www.englishteachers.ru/uploadedfiles/waresimgs/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2483">
            <a:off x="195263" y="188913"/>
            <a:ext cx="1562100" cy="2151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267744" y="332656"/>
            <a:ext cx="6120680" cy="99132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мышления, создание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творческой обстановки</a:t>
            </a:r>
          </a:p>
          <a:p>
            <a:pPr algn="ctr" eaLnBrk="1" hangingPunct="1">
              <a:defRPr/>
            </a:pP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40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762" t="985" r="29910" b="1669"/>
          <a:stretch>
            <a:fillRect/>
          </a:stretch>
        </p:blipFill>
        <p:spPr bwMode="auto">
          <a:xfrm>
            <a:off x="914400" y="1161866"/>
            <a:ext cx="4197152" cy="569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 l="30076" t="782" r="30077" b="782"/>
          <a:stretch>
            <a:fillRect/>
          </a:stretch>
        </p:blipFill>
        <p:spPr bwMode="auto">
          <a:xfrm>
            <a:off x="5048914" y="1170382"/>
            <a:ext cx="4095085" cy="568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 descr="https://www.englishteachers.ru/uploadedfiles/waresimgs/5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657" y="157655"/>
            <a:ext cx="1497414" cy="206084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907704" y="186809"/>
            <a:ext cx="6774814" cy="84259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мышления и мелкой моторики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94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" b="1610"/>
          <a:stretch>
            <a:fillRect/>
          </a:stretch>
        </p:blipFill>
        <p:spPr bwMode="auto">
          <a:xfrm>
            <a:off x="1619250" y="1557338"/>
            <a:ext cx="3590925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14" b="932"/>
          <a:stretch>
            <a:fillRect/>
          </a:stretch>
        </p:blipFill>
        <p:spPr bwMode="auto">
          <a:xfrm>
            <a:off x="5148263" y="1557338"/>
            <a:ext cx="3779837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C:\Users\Alexey\Desktop\Обложки\KAV_Seasons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 rot="21377190">
            <a:off x="182563" y="185738"/>
            <a:ext cx="1687512" cy="228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563938" y="404813"/>
            <a:ext cx="4537075" cy="7921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мышления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2601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350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76375" y="1268413"/>
            <a:ext cx="3762375" cy="5113337"/>
          </a:xfrm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268413"/>
            <a:ext cx="3784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901825" y="138113"/>
            <a:ext cx="6702623" cy="10080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мышления, мелкой моторики, речевое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xmlns="" val="2525667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413" y="1303338"/>
            <a:ext cx="8085137" cy="5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C:\Users\Alexey\Desktop\Обложки\KAV_Colours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524750" y="168275"/>
            <a:ext cx="1471613" cy="194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19174" y="157163"/>
            <a:ext cx="5569049" cy="10191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мышления и эстетического вкуса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798816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513" y="1125538"/>
            <a:ext cx="8345487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https://www.englishteachers.ru/uploadedfiles/waresimgs/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3" y="147638"/>
            <a:ext cx="1420812" cy="1954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901825" y="138113"/>
            <a:ext cx="6486599" cy="1092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мелкой моторики, эстетического вкуса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3229608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1043608" y="50801"/>
            <a:ext cx="7848600" cy="720725"/>
          </a:xfrm>
        </p:spPr>
        <p:txBody>
          <a:bodyPr>
            <a:normAutofit/>
          </a:bodyPr>
          <a:lstStyle/>
          <a:p>
            <a:r>
              <a:rPr lang="ru-RU" altLang="ru-RU" sz="3200" b="1" dirty="0" smtClean="0"/>
              <a:t>Развивающие материалы</a:t>
            </a:r>
          </a:p>
        </p:txBody>
      </p:sp>
      <p:sp>
        <p:nvSpPr>
          <p:cNvPr id="45059" name="Объект 2"/>
          <p:cNvSpPr>
            <a:spLocks noGrp="1"/>
          </p:cNvSpPr>
          <p:nvPr>
            <p:ph idx="1"/>
          </p:nvPr>
        </p:nvSpPr>
        <p:spPr>
          <a:xfrm>
            <a:off x="611188" y="1341438"/>
            <a:ext cx="7921625" cy="5327650"/>
          </a:xfrm>
        </p:spPr>
        <p:txBody>
          <a:bodyPr/>
          <a:lstStyle/>
          <a:p>
            <a:endParaRPr lang="ru-RU" altLang="ru-RU" sz="2400" smtClean="0"/>
          </a:p>
          <a:p>
            <a:endParaRPr lang="ru-RU" altLang="ru-RU" sz="2400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874" y="836613"/>
            <a:ext cx="4429125" cy="589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4" descr="https://www.englishteachers.ru/uploadedfiles/waresimgs/5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71291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3361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848600" cy="1368425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 smtClean="0"/>
              <a:t>Творческие задания</a:t>
            </a:r>
            <a:r>
              <a:rPr lang="en-US" altLang="ru-RU" sz="3200" b="1" dirty="0" smtClean="0">
                <a:solidFill>
                  <a:schemeClr val="bg1"/>
                </a:solidFill>
              </a:rPr>
              <a:t/>
            </a:r>
            <a:br>
              <a:rPr lang="en-US" altLang="ru-RU" sz="3200" b="1" dirty="0" smtClean="0">
                <a:solidFill>
                  <a:schemeClr val="bg1"/>
                </a:solidFill>
              </a:rPr>
            </a:br>
            <a:r>
              <a:rPr lang="en-US" altLang="ru-RU" sz="3200" b="1" dirty="0" smtClean="0">
                <a:solidFill>
                  <a:schemeClr val="bg1"/>
                </a:solidFill>
              </a:rPr>
              <a:t/>
            </a:r>
            <a:br>
              <a:rPr lang="en-US" altLang="ru-RU" sz="3200" b="1" dirty="0" smtClean="0">
                <a:solidFill>
                  <a:schemeClr val="bg1"/>
                </a:solidFill>
              </a:rPr>
            </a:br>
            <a:endParaRPr lang="ru-RU" altLang="ru-RU" sz="3200" b="1" dirty="0" smtClean="0">
              <a:solidFill>
                <a:schemeClr val="bg1"/>
              </a:solidFill>
            </a:endParaRPr>
          </a:p>
        </p:txBody>
      </p:sp>
      <p:sp>
        <p:nvSpPr>
          <p:cNvPr id="34819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13" y="1052513"/>
            <a:ext cx="8358187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4" descr="https://www.englishteachers.ru/uploadedfiles/waresimgs/4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4625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63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09550"/>
            <a:ext cx="470852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688" y="1922463"/>
            <a:ext cx="3836987" cy="265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s://www.englishteachers.ru/uploadedfiles/waresimgs/5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15900"/>
            <a:ext cx="2133600" cy="154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5500" y="3802063"/>
            <a:ext cx="3719513" cy="2614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09600" y="4656138"/>
            <a:ext cx="3898900" cy="20701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rgbClr val="FFFFCC"/>
                </a:solidFill>
              </a:rPr>
              <a:t>Изучение алфавита, развитие пространственного мышления, игры</a:t>
            </a:r>
          </a:p>
        </p:txBody>
      </p:sp>
    </p:spTree>
    <p:extLst>
      <p:ext uri="{BB962C8B-B14F-4D97-AF65-F5344CB8AC3E}">
        <p14:creationId xmlns:p14="http://schemas.microsoft.com/office/powerpoint/2010/main" xmlns="" val="568885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848600" cy="1368425"/>
          </a:xfrm>
        </p:spPr>
        <p:txBody>
          <a:bodyPr>
            <a:normAutofit/>
          </a:bodyPr>
          <a:lstStyle/>
          <a:p>
            <a:r>
              <a:rPr lang="ru-RU" altLang="ru-RU" sz="3600" b="1" dirty="0" smtClean="0"/>
              <a:t>Игры с карточками</a:t>
            </a:r>
            <a:br>
              <a:rPr lang="ru-RU" altLang="ru-RU" sz="3600" b="1" dirty="0" smtClean="0"/>
            </a:br>
            <a:endParaRPr lang="ru-RU" altLang="ru-RU" sz="3600" b="1" dirty="0" smtClean="0"/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29" t="13618" r="22729" b="21704"/>
          <a:stretch>
            <a:fillRect/>
          </a:stretch>
        </p:blipFill>
        <p:spPr>
          <a:xfrm>
            <a:off x="4211960" y="990114"/>
            <a:ext cx="4716462" cy="3143250"/>
          </a:xfrm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82" t="13579" r="22882" b="15547"/>
          <a:stretch>
            <a:fillRect/>
          </a:stretch>
        </p:blipFill>
        <p:spPr bwMode="auto">
          <a:xfrm>
            <a:off x="115972" y="3461700"/>
            <a:ext cx="4643438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 descr="https://www.englishteachers.ru/uploadedfiles/waresimgs/5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999957"/>
            <a:ext cx="27717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0405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ФГОС ДО и развитие ребенка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 rtlCol="0">
            <a:normAutofit fontScale="475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4200" b="1" dirty="0"/>
              <a:t>Основная цель </a:t>
            </a:r>
            <a:r>
              <a:rPr lang="ru-RU" sz="4200" dirty="0"/>
              <a:t>– </a:t>
            </a:r>
            <a:r>
              <a:rPr lang="ru-RU" sz="4200" b="1" i="1" dirty="0"/>
              <a:t>развитие ребенка </a:t>
            </a:r>
            <a:r>
              <a:rPr lang="ru-RU" sz="4200" dirty="0"/>
              <a:t>с учетом его индивидуальных особенностей;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4200" b="1" i="1" dirty="0"/>
              <a:t>5 </a:t>
            </a:r>
            <a:r>
              <a:rPr lang="ru-RU" sz="4200" b="1" i="1" dirty="0"/>
              <a:t>направлений развития</a:t>
            </a:r>
            <a:r>
              <a:rPr lang="ru-RU" sz="4200" dirty="0"/>
              <a:t>: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200" dirty="0">
                <a:solidFill>
                  <a:srgbClr val="00B050"/>
                </a:solidFill>
              </a:rPr>
              <a:t>социально-коммуникативное развитие </a:t>
            </a:r>
            <a:r>
              <a:rPr lang="ru-RU" sz="4200" i="1" dirty="0"/>
              <a:t>(нормы и ценности, общение, саморегуляция),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200" dirty="0">
                <a:solidFill>
                  <a:srgbClr val="00B050"/>
                </a:solidFill>
              </a:rPr>
              <a:t>познавательное развитие</a:t>
            </a:r>
            <a:r>
              <a:rPr lang="ru-RU" sz="4200" dirty="0"/>
              <a:t> </a:t>
            </a:r>
            <a:r>
              <a:rPr lang="ru-RU" sz="4200" i="1" dirty="0"/>
              <a:t>(интересов, мотивации, познавательных действий, первичных представлений о себе и окружающем мире),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200" dirty="0">
                <a:solidFill>
                  <a:srgbClr val="00B050"/>
                </a:solidFill>
              </a:rPr>
              <a:t>речевое развитие </a:t>
            </a:r>
            <a:r>
              <a:rPr lang="ru-RU" sz="4200" i="1" dirty="0"/>
              <a:t>(речь как средство общения и культуры),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200" dirty="0"/>
              <a:t>художественно-эстетическое развитие </a:t>
            </a:r>
            <a:r>
              <a:rPr lang="ru-RU" sz="4200" i="1" dirty="0"/>
              <a:t>(предпосылки восприятия произведений культуры),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200" dirty="0"/>
              <a:t>физическое развитие (</a:t>
            </a:r>
            <a:r>
              <a:rPr lang="ru-RU" sz="4200" i="1" dirty="0"/>
              <a:t>двигательная деятельность и упражнения);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4200" dirty="0"/>
              <a:t>«</a:t>
            </a:r>
            <a:r>
              <a:rPr lang="ru-RU" sz="4200" b="1" i="1" dirty="0"/>
              <a:t>Конкретное содержание </a:t>
            </a:r>
            <a:r>
              <a:rPr lang="ru-RU" sz="4200" dirty="0"/>
              <a:t>указанных образовательных областей </a:t>
            </a:r>
            <a:r>
              <a:rPr lang="ru-RU" sz="4200" b="1" i="1" dirty="0"/>
              <a:t>зависит от возрастных и индивидуальных особенностей детей, определяется целями и задачами Программы и может реализовываться в различных видах деятельности </a:t>
            </a:r>
            <a:r>
              <a:rPr lang="ru-RU" sz="4200" dirty="0"/>
              <a:t>(общении, игре, познавательно-исследовательской деятельности - как сквозных механизмах развития ребенка)»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859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Песни создают положительный эмоциональный настрой, дети хотят слушать их повторно и готовы петь их снова и снова, что ненавязчиво способствует закреплению языковых навыков. </a:t>
            </a:r>
          </a:p>
          <a:p>
            <a:r>
              <a:rPr lang="ru-RU" dirty="0" smtClean="0"/>
              <a:t>Стихотворная речь легко запоминается благодаря своей ритмичности и рифмованности. </a:t>
            </a:r>
          </a:p>
          <a:p>
            <a:r>
              <a:rPr lang="ru-RU" dirty="0" smtClean="0"/>
              <a:t>Ритм помогает синхронизировать и стабилизировать нейрофизиологические процессы в организме.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Песенки и рифмовки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501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108520" y="0"/>
            <a:ext cx="3960440" cy="1340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Песенки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рифмовки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b="3133"/>
          <a:stretch/>
        </p:blipFill>
        <p:spPr bwMode="auto">
          <a:xfrm>
            <a:off x="3860494" y="11075"/>
            <a:ext cx="4910252" cy="6789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Песенки и рифмовки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688" y="2204864"/>
            <a:ext cx="7460623" cy="27412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обучения АЯ детей </a:t>
            </a:r>
            <a:br>
              <a:rPr lang="ru-RU" dirty="0" smtClean="0"/>
            </a:br>
            <a:r>
              <a:rPr lang="ru-RU" dirty="0" smtClean="0"/>
              <a:t>в возрасте 6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32037"/>
            <a:ext cx="8229600" cy="34732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Формы обучения должны быть направлены не на усвоение как можно большего количества лексических единиц, а на: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воспитание интереса к предмету,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развитие коммуникативных навыков ребенка,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умение выразить себя.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2656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Формируем положительное отношение к школе</a:t>
            </a:r>
            <a:endParaRPr lang="ru-RU" dirty="0"/>
          </a:p>
        </p:txBody>
      </p:sp>
      <p:pic>
        <p:nvPicPr>
          <p:cNvPr id="4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220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3727311" cy="511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700808"/>
            <a:ext cx="3744416" cy="514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0920" y="0"/>
            <a:ext cx="7499176" cy="764704"/>
          </a:xfrm>
        </p:spPr>
        <p:txBody>
          <a:bodyPr/>
          <a:lstStyle/>
          <a:p>
            <a:r>
              <a:rPr lang="ru-RU" dirty="0" smtClean="0"/>
              <a:t>Подготовка к школе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82675"/>
            <a:ext cx="4417727" cy="60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s://www.englishteachers.ru/uploadedfiles/waresimgs/5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508"/>
            <a:ext cx="2120288" cy="288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3328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-22494"/>
            <a:ext cx="5040560" cy="6880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s://www.englishteachers.ru/uploadedfiles/waresimgs/5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064" y="285982"/>
            <a:ext cx="1944216" cy="264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5896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832" y="0"/>
            <a:ext cx="7427168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Знакомим с жизнью начальной школы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4876" y="510593"/>
            <a:ext cx="4621420" cy="634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www.englishteachers.ru/uploadedfiles/waresimgs/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7704" cy="2595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764704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Знакомим с жизнью начальной школы</a:t>
            </a:r>
            <a:endParaRPr lang="ru-RU" sz="3200" dirty="0"/>
          </a:p>
        </p:txBody>
      </p:sp>
      <p:pic>
        <p:nvPicPr>
          <p:cNvPr id="5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907704" cy="259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627222"/>
            <a:ext cx="4536504" cy="623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907704" cy="259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Изучаем </a:t>
            </a:r>
            <a:r>
              <a:rPr lang="ru-RU" dirty="0" smtClean="0"/>
              <a:t>алфавит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01145"/>
            <a:ext cx="7848872" cy="535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107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Когда можно начинать учить 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793122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  Лучше всего изучать иностранный язык в </a:t>
            </a:r>
            <a:r>
              <a:rPr lang="ru-RU" b="1" dirty="0"/>
              <a:t>5 – 7 лет</a:t>
            </a:r>
            <a:r>
              <a:rPr lang="ru-RU" dirty="0"/>
              <a:t>, когда </a:t>
            </a:r>
            <a:r>
              <a:rPr lang="ru-RU" b="1" dirty="0"/>
              <a:t>система родного языка </a:t>
            </a:r>
            <a:r>
              <a:rPr lang="ru-RU" dirty="0"/>
              <a:t>ребенком уже достаточно хорошо </a:t>
            </a:r>
            <a:r>
              <a:rPr lang="ru-RU" b="1" dirty="0"/>
              <a:t>усвоена</a:t>
            </a:r>
            <a:r>
              <a:rPr lang="ru-RU" dirty="0"/>
              <a:t>, а </a:t>
            </a:r>
            <a:r>
              <a:rPr lang="ru-RU" u="sng" dirty="0"/>
              <a:t>к новому языку он относится сознательно</a:t>
            </a:r>
            <a:r>
              <a:rPr lang="ru-RU" dirty="0"/>
              <a:t>. </a:t>
            </a:r>
          </a:p>
          <a:p>
            <a:r>
              <a:rPr lang="ru-RU" dirty="0"/>
              <a:t>В этом возрасте: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мало штампов речевого поведения, 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легко по-новому “кодировать” свои мысли, 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нет больших трудностей при вступлении в контакт на иностранном языке.</a:t>
            </a:r>
          </a:p>
        </p:txBody>
      </p:sp>
    </p:spTree>
    <p:extLst>
      <p:ext uri="{BB962C8B-B14F-4D97-AF65-F5344CB8AC3E}">
        <p14:creationId xmlns:p14="http://schemas.microsoft.com/office/powerpoint/2010/main" xmlns="" val="23394799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7581528" cy="76470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Формируем интерес к чтению</a:t>
            </a:r>
            <a:endParaRPr lang="ru-RU" sz="4000" dirty="0"/>
          </a:p>
        </p:txBody>
      </p:sp>
      <p:pic>
        <p:nvPicPr>
          <p:cNvPr id="4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907704" cy="259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81010"/>
            <a:ext cx="4497343" cy="6176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Мотивация в дошкольном возрасте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позитивной мотивации ребенок должен ощущать </a:t>
            </a:r>
            <a:r>
              <a:rPr lang="ru-RU" u="sng" dirty="0"/>
              <a:t>реализацию своего потенциала</a:t>
            </a:r>
            <a:r>
              <a:rPr lang="ru-RU" dirty="0"/>
              <a:t>, получать </a:t>
            </a:r>
            <a:r>
              <a:rPr lang="ru-RU" u="sng" dirty="0"/>
              <a:t>реальные результаты своего труда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71656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46739"/>
            <a:ext cx="4705350" cy="645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2" descr="https://www.englishteachers.ru/uploadedfiles/waresimgs/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03906">
            <a:off x="664595" y="757492"/>
            <a:ext cx="2101092" cy="2892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341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s://www.englishteachers.ru/uploadedfiles/waresimgs/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3906">
            <a:off x="585292" y="573288"/>
            <a:ext cx="2023705" cy="2785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73400"/>
            <a:ext cx="4692650" cy="648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10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858" y="764704"/>
            <a:ext cx="4241142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0093" y="745625"/>
            <a:ext cx="4326263" cy="5899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135399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Способы повышения мотивации у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Прививать </a:t>
            </a:r>
            <a:r>
              <a:rPr lang="ru-RU" dirty="0"/>
              <a:t>начальные способности </a:t>
            </a:r>
            <a:r>
              <a:rPr lang="ru-RU" dirty="0" smtClean="0"/>
              <a:t>к</a:t>
            </a:r>
            <a:r>
              <a:rPr lang="ru-RU" dirty="0"/>
              <a:t> исследованию, такие как: определение предметов, упорядочение, сортировка, </a:t>
            </a:r>
            <a:r>
              <a:rPr lang="ru-RU" dirty="0" smtClean="0"/>
              <a:t>сравнение.</a:t>
            </a:r>
            <a:endParaRPr lang="ru-RU" dirty="0"/>
          </a:p>
          <a:p>
            <a:r>
              <a:rPr lang="ru-RU" dirty="0"/>
              <a:t>Хвалить ребёнка за совершённые </a:t>
            </a:r>
            <a:r>
              <a:rPr lang="ru-RU" dirty="0" smtClean="0"/>
              <a:t>достижения.</a:t>
            </a:r>
            <a:endParaRPr lang="ru-RU" dirty="0"/>
          </a:p>
          <a:p>
            <a:r>
              <a:rPr lang="ru-RU" dirty="0"/>
              <a:t>Оказывать помощь в развитии и тренировке </a:t>
            </a:r>
            <a:r>
              <a:rPr lang="ru-RU" dirty="0" smtClean="0"/>
              <a:t>навыков.</a:t>
            </a:r>
            <a:endParaRPr lang="ru-RU" dirty="0"/>
          </a:p>
          <a:p>
            <a:r>
              <a:rPr lang="ru-RU" dirty="0"/>
              <a:t>По возможности воздерживаться от наказания и критики за ошибки и плохие </a:t>
            </a:r>
            <a:r>
              <a:rPr lang="ru-RU" dirty="0" smtClean="0"/>
              <a:t>результаты.</a:t>
            </a:r>
            <a:endParaRPr lang="ru-RU" dirty="0"/>
          </a:p>
          <a:p>
            <a:r>
              <a:rPr lang="ru-RU" dirty="0"/>
              <a:t>Стимулировать языковое и символическое </a:t>
            </a:r>
            <a:r>
              <a:rPr lang="ru-RU" dirty="0" smtClean="0"/>
              <a:t>общение.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48004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Принципы раннего обучения английскому языку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ru-RU" sz="2800" b="1" smtClean="0"/>
              <a:t>Опора на имеющиеся знания</a:t>
            </a:r>
            <a:r>
              <a:rPr lang="ru-RU" sz="2800" smtClean="0"/>
              <a:t> – учимся выражать знания по-английски;</a:t>
            </a:r>
          </a:p>
          <a:p>
            <a:pPr eaLnBrk="1" hangingPunct="1"/>
            <a:r>
              <a:rPr lang="ru-RU" sz="2800" b="1" smtClean="0"/>
              <a:t>Развитие формирующихся умений</a:t>
            </a:r>
            <a:r>
              <a:rPr lang="ru-RU" sz="2800" smtClean="0"/>
              <a:t> от простого к сложному в соответствии с возрастными особенностями детей;</a:t>
            </a:r>
          </a:p>
          <a:p>
            <a:pPr eaLnBrk="1" hangingPunct="1"/>
            <a:r>
              <a:rPr lang="ru-RU" sz="2800" b="1" smtClean="0"/>
              <a:t>Знакомство с иноязычной культурой в сопоставлении с родной</a:t>
            </a:r>
            <a:r>
              <a:rPr lang="ru-RU" sz="2800" smtClean="0"/>
              <a:t>;</a:t>
            </a:r>
          </a:p>
          <a:p>
            <a:pPr eaLnBrk="1" hangingPunct="1"/>
            <a:r>
              <a:rPr lang="ru-RU" sz="2800" b="1" smtClean="0"/>
              <a:t>Обучающие игры</a:t>
            </a:r>
            <a:r>
              <a:rPr lang="ru-RU" sz="2800" smtClean="0"/>
              <a:t> (ролевые, режиссерские, игры в мобильном приложении);</a:t>
            </a:r>
          </a:p>
          <a:p>
            <a:pPr eaLnBrk="1" hangingPunct="1"/>
            <a:r>
              <a:rPr lang="ru-RU" sz="2800" smtClean="0"/>
              <a:t>Приучение к </a:t>
            </a:r>
            <a:r>
              <a:rPr lang="ru-RU" sz="2800" b="1" smtClean="0"/>
              <a:t>самостоятельным занятиям</a:t>
            </a:r>
            <a:r>
              <a:rPr lang="ru-RU" sz="2800" smtClean="0"/>
              <a:t> с помощью новых технологий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Развивающий комплекс </a:t>
            </a:r>
            <a:r>
              <a:rPr lang="en-US" smtClean="0"/>
              <a:t>Tinkilinki</a:t>
            </a: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Эти принципы лежат в основе развивающего комплекса по английскому языку </a:t>
            </a:r>
            <a:r>
              <a:rPr lang="en-US" smtClean="0"/>
              <a:t>Tinkilinki.</a:t>
            </a:r>
          </a:p>
          <a:p>
            <a:pPr eaLnBrk="1" hangingPunct="1"/>
            <a:r>
              <a:rPr lang="en-US" smtClean="0"/>
              <a:t>Tinkilinki </a:t>
            </a:r>
            <a:r>
              <a:rPr lang="ru-RU" smtClean="0"/>
              <a:t>может использоваться как основа для развития и обучения дошкольников, так и в качестве дополнения к любому учебнику английского языка в начальной школе.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66700"/>
            <a:ext cx="8320087" cy="6115050"/>
          </a:xfr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Tinkilinki</a:t>
            </a:r>
            <a:endParaRPr lang="ru-RU" smtClean="0"/>
          </a:p>
        </p:txBody>
      </p:sp>
      <p:pic>
        <p:nvPicPr>
          <p:cNvPr id="13315" name="Содержимое 5" descr="logo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765175"/>
            <a:ext cx="2087563" cy="1798638"/>
          </a:xfrm>
        </p:spPr>
      </p:pic>
      <p:sp>
        <p:nvSpPr>
          <p:cNvPr id="13316" name="Содержимое 4"/>
          <p:cNvSpPr>
            <a:spLocks noGrp="1"/>
          </p:cNvSpPr>
          <p:nvPr>
            <p:ph sz="half" idx="2"/>
          </p:nvPr>
        </p:nvSpPr>
        <p:spPr>
          <a:xfrm>
            <a:off x="2916238" y="1600200"/>
            <a:ext cx="5770562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mtClean="0"/>
              <a:t>Книги и мобильное приложение для раннего обучения языку и развития детей;</a:t>
            </a:r>
          </a:p>
          <a:p>
            <a:pPr eaLnBrk="1" hangingPunct="1"/>
            <a:r>
              <a:rPr lang="ru-RU" smtClean="0"/>
              <a:t>15 тем;</a:t>
            </a:r>
          </a:p>
          <a:p>
            <a:pPr eaLnBrk="1" hangingPunct="1"/>
            <a:r>
              <a:rPr lang="ru-RU" smtClean="0"/>
              <a:t>250 слов;</a:t>
            </a:r>
          </a:p>
          <a:p>
            <a:pPr eaLnBrk="1" hangingPunct="1"/>
            <a:r>
              <a:rPr lang="ru-RU" smtClean="0"/>
              <a:t>Игровые тренировочные упражнения;</a:t>
            </a:r>
          </a:p>
          <a:p>
            <a:pPr eaLnBrk="1" hangingPunct="1"/>
            <a:r>
              <a:rPr lang="ru-RU" smtClean="0"/>
              <a:t>Аудиозаписи;</a:t>
            </a:r>
          </a:p>
          <a:p>
            <a:pPr eaLnBrk="1" hangingPunct="1"/>
            <a:r>
              <a:rPr lang="ru-RU" smtClean="0"/>
              <a:t>Развивающие задания;</a:t>
            </a:r>
          </a:p>
          <a:p>
            <a:pPr eaLnBrk="1" hangingPunct="1"/>
            <a:r>
              <a:rPr lang="ru-RU" smtClean="0"/>
              <a:t>Контроль</a:t>
            </a:r>
          </a:p>
        </p:txBody>
      </p:sp>
      <p:pic>
        <p:nvPicPr>
          <p:cNvPr id="13317" name="Рисунок 6" descr="ph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368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Есть ли что-то, что «отбивает» у Ваших дошкольников интерес к обучающим и развивающим заданиям?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82011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0"/>
            <a:ext cx="4841328" cy="6858000"/>
          </a:xfr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 Safe on the Road</a:t>
            </a:r>
            <a:endParaRPr lang="ru-RU" smtClean="0"/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389063"/>
            <a:ext cx="7370763" cy="5064125"/>
          </a:xfr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smtClean="0"/>
              <a:t>Mike’s Magic House. 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Умения анализа</a:t>
            </a:r>
          </a:p>
        </p:txBody>
      </p:sp>
      <p:pic>
        <p:nvPicPr>
          <p:cNvPr id="317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6913" y="1268413"/>
            <a:ext cx="7651750" cy="5256212"/>
          </a:xfr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 the City</a:t>
            </a:r>
            <a:endParaRPr lang="ru-RU" dirty="0" smtClean="0"/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993775"/>
            <a:ext cx="8280400" cy="5689600"/>
          </a:xfr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Темы </a:t>
            </a:r>
            <a:r>
              <a:rPr lang="en-US" smtClean="0"/>
              <a:t>Tinkilinki</a:t>
            </a:r>
            <a:endParaRPr lang="ru-RU" smtClean="0"/>
          </a:p>
        </p:txBody>
      </p:sp>
      <p:pic>
        <p:nvPicPr>
          <p:cNvPr id="38915" name="Picture 2" descr="C:\Users\Alexey\Desktop\Seminar\Mobile learning\Screenshot_2018-08-15-00-52-20-204_es.tip.tinkilinki.pro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5900" y="1412875"/>
            <a:ext cx="8704263" cy="4895850"/>
          </a:xfr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Мобильное приложение. Знакомство с лексикой</a:t>
            </a:r>
          </a:p>
        </p:txBody>
      </p:sp>
      <p:sp>
        <p:nvSpPr>
          <p:cNvPr id="39939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Анимированные озвученные рисунки;</a:t>
            </a:r>
          </a:p>
          <a:p>
            <a:pPr eaLnBrk="1" hangingPunct="1"/>
            <a:r>
              <a:rPr lang="ru-RU" smtClean="0"/>
              <a:t>Можно повторять сколько угодно раз</a:t>
            </a:r>
          </a:p>
        </p:txBody>
      </p:sp>
      <p:pic>
        <p:nvPicPr>
          <p:cNvPr id="39940" name="Рисунок 6" descr="season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852738"/>
            <a:ext cx="5868988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Мобильное приложение. Развитие памяти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Memory game</a:t>
            </a:r>
          </a:p>
          <a:p>
            <a:pPr eaLnBrk="1" hangingPunct="1"/>
            <a:endParaRPr lang="ru-RU" smtClean="0"/>
          </a:p>
        </p:txBody>
      </p:sp>
      <p:pic>
        <p:nvPicPr>
          <p:cNvPr id="40964" name="Рисунок 3" descr="memory card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420938"/>
            <a:ext cx="6805612" cy="382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Мобильное приложение. Понимание на слух</a:t>
            </a:r>
          </a:p>
        </p:txBody>
      </p:sp>
      <p:pic>
        <p:nvPicPr>
          <p:cNvPr id="41987" name="Содержимое 3" descr="listen and ta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Мобильное приложение. Узнавание на скорость</a:t>
            </a:r>
          </a:p>
        </p:txBody>
      </p:sp>
      <p:pic>
        <p:nvPicPr>
          <p:cNvPr id="43011" name="Содержимое 3" descr="hidden animal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346075"/>
            <a:ext cx="8229600" cy="63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Мобильное приложение. Контроль</a:t>
            </a:r>
          </a:p>
        </p:txBody>
      </p:sp>
      <p:pic>
        <p:nvPicPr>
          <p:cNvPr id="45059" name="Содержимое 3" descr="sta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141413"/>
            <a:ext cx="2947988" cy="5240337"/>
          </a:xfrm>
        </p:spPr>
      </p:pic>
      <p:pic>
        <p:nvPicPr>
          <p:cNvPr id="45060" name="Рисунок 4" descr="share repor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196975"/>
            <a:ext cx="3022600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Зачем формировать познавательную мотивацию у дошкольников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51125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части учащихся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начальной школы познавательный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интерес не имеет характера действенной познавательной мотивации, не играет существенной роли в структуре мотивов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учения 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(см. работы следующих авторов: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 Ш. А. </a:t>
            </a:r>
            <a:r>
              <a:rPr lang="ru-RU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Амонашвили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, Л. И. </a:t>
            </a:r>
            <a:r>
              <a:rPr lang="ru-RU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Божович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, Н. С. </a:t>
            </a:r>
            <a:r>
              <a:rPr lang="ru-RU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Денисенкова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А.К.Дусавицкий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Одна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из причин подобного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положения – «</a:t>
            </a:r>
            <a:r>
              <a:rPr lang="ru-R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недостаточный </a:t>
            </a:r>
            <a:r>
              <a:rPr lang="ru-RU" sz="1800" u="sng" dirty="0">
                <a:latin typeface="Arial" panose="020B0604020202020204" pitchFamily="34" charset="0"/>
                <a:cs typeface="Arial" panose="020B0604020202020204" pitchFamily="34" charset="0"/>
              </a:rPr>
              <a:t>уровень сформированности </a:t>
            </a:r>
            <a:r>
              <a:rPr lang="ru-R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познавательной </a:t>
            </a:r>
            <a:r>
              <a:rPr lang="ru-RU" sz="1800" u="sng" dirty="0">
                <a:latin typeface="Arial" panose="020B0604020202020204" pitchFamily="34" charset="0"/>
                <a:cs typeface="Arial" panose="020B0604020202020204" pitchFamily="34" charset="0"/>
              </a:rPr>
              <a:t>мотивации к концу </a:t>
            </a:r>
            <a:r>
              <a:rPr lang="ru-R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дошкольного </a:t>
            </a:r>
            <a:r>
              <a:rPr lang="ru-RU" sz="1800" u="sng" dirty="0">
                <a:latin typeface="Arial" panose="020B0604020202020204" pitchFamily="34" charset="0"/>
                <a:cs typeface="Arial" panose="020B0604020202020204" pitchFamily="34" charset="0"/>
              </a:rPr>
              <a:t>возраста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что в значительной мере является следствием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неудовлетворительной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 педагогической деятельности в дошкольных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учреждениях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плане развития детской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любознательности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стремления детей к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познанию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учению, что обусловлено, в свою очередь, слабой теоретической 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методической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разработанностью этой проблемы» 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i="1" dirty="0"/>
              <a:t>Прохода М. В. Организационно-педагогические условия формирования познавательной мотивации старших дошкольников к дальнейшему обучению // Известия РГПУ им. А.И. Герцена. 2008. №74-2. URL: http://cyberleninka.ru/article/n/organizatsionno-pedagogicheskie-usloviya-formirovaniya-poznavatelnoy-motivatsii-starshih-doshkolnikov-k-dalneyshemu-obucheniyu (дата обращения: 13.11.2016)</a:t>
            </a:r>
            <a:r>
              <a:rPr lang="ru-RU" sz="1600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). </a:t>
            </a:r>
            <a:endParaRPr lang="ru-RU" sz="1600" i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36515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Мобильное приложение. Отправка достижений</a:t>
            </a:r>
          </a:p>
        </p:txBody>
      </p:sp>
      <p:pic>
        <p:nvPicPr>
          <p:cNvPr id="46083" name="Содержимое 3" descr="share pic na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Комплекс </a:t>
            </a:r>
            <a:r>
              <a:rPr lang="en-US" smtClean="0"/>
              <a:t>Tinkilinki </a:t>
            </a:r>
            <a:endParaRPr lang="ru-RU" smtClean="0"/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Сайт</a:t>
            </a:r>
            <a:r>
              <a:rPr lang="en-US" smtClean="0"/>
              <a:t>: </a:t>
            </a:r>
            <a:r>
              <a:rPr lang="en-US" smtClean="0">
                <a:hlinkClick r:id="rId2"/>
              </a:rPr>
              <a:t>www.tinkilinki.ru</a:t>
            </a:r>
            <a:endParaRPr lang="en-US" smtClean="0"/>
          </a:p>
          <a:p>
            <a:pPr eaLnBrk="1" hangingPunct="1"/>
            <a:r>
              <a:rPr lang="ru-RU" smtClean="0"/>
              <a:t>Видео: </a:t>
            </a:r>
            <a:r>
              <a:rPr lang="en-US" smtClean="0"/>
              <a:t>youtube-</a:t>
            </a:r>
            <a:r>
              <a:rPr lang="ru-RU" smtClean="0"/>
              <a:t>канал </a:t>
            </a:r>
            <a:r>
              <a:rPr lang="en-US" smtClean="0"/>
              <a:t>Tinkilinki </a:t>
            </a:r>
            <a:r>
              <a:rPr lang="en-US" smtClean="0">
                <a:hlinkClick r:id="rId3"/>
              </a:rPr>
              <a:t>https://www.youtube.com/channel/UCCYf73zjum5whWgwsxZxe9g</a:t>
            </a:r>
            <a:endParaRPr lang="en-US" smtClean="0"/>
          </a:p>
          <a:p>
            <a:pPr eaLnBrk="1" hangingPunct="1"/>
            <a:r>
              <a:rPr lang="ru-RU" smtClean="0"/>
              <a:t>Материалы для скачивания и статьи о раннем обучении английскому: </a:t>
            </a:r>
            <a:r>
              <a:rPr lang="en-US" smtClean="0">
                <a:hlinkClick r:id="rId4"/>
              </a:rPr>
              <a:t>https://vk.com/tinkilinkiforkids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27584" y="1268760"/>
            <a:ext cx="7495045" cy="434801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ФГОС ДО определяет в качестве главной цели занятий развитие личности учащихся, предупреждая </a:t>
            </a:r>
            <a:r>
              <a:rPr lang="ru-RU" sz="2800" b="1" u="sng" dirty="0" smtClean="0">
                <a:ln/>
                <a:solidFill>
                  <a:schemeClr val="accent3"/>
                </a:solidFill>
              </a:rPr>
              <a:t>против контроля усвоения дошкольниками предметных знаний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. </a:t>
            </a:r>
          </a:p>
          <a:p>
            <a:pPr algn="ctr"/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Главное - развитие личности и укрепление детского желания учиться дальше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.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7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</a:t>
            </a:r>
            <a:r>
              <a:rPr lang="ru-RU" dirty="0" smtClean="0"/>
              <a:t>«</a:t>
            </a:r>
            <a:r>
              <a:rPr lang="ru-RU" dirty="0" smtClean="0"/>
              <a:t>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58372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3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4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получить </a:t>
            </a:r>
            <a:br>
              <a:rPr lang="ru-RU" dirty="0" smtClean="0"/>
            </a:br>
            <a:r>
              <a:rPr lang="ru-RU" dirty="0" smtClean="0"/>
              <a:t>напечатанный сертификат в 3 шага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Получите электронный сертификат, для этого скопируйте код из чата и пройдите по ссылке, указанной в чате.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По электронной почте отправьте полученные электронный сертификат и заявку в свободной форме на получение печатного сертификата на адрес </a:t>
            </a:r>
            <a:r>
              <a:rPr lang="en-US" dirty="0" smtClean="0">
                <a:hlinkClick r:id="rId2"/>
              </a:rPr>
              <a:t>connect@englishteachers.ru</a:t>
            </a:r>
            <a:r>
              <a:rPr lang="en-US" dirty="0" smtClean="0"/>
              <a:t> </a:t>
            </a:r>
            <a:r>
              <a:rPr lang="ru-RU" dirty="0" smtClean="0"/>
              <a:t>В заявке напишите полный почтовый адрес для доставки печатного сертификата.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По электронной почте вы получите счет на </a:t>
            </a:r>
            <a:r>
              <a:rPr lang="ru-RU" b="1" dirty="0" smtClean="0"/>
              <a:t>150</a:t>
            </a:r>
            <a:r>
              <a:rPr lang="ru-RU" dirty="0" smtClean="0"/>
              <a:t> рублей. После получения оплаты Вам будет выслан сертификат по почте.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003232" cy="5760640"/>
          </a:xfrm>
        </p:spPr>
        <p:txBody>
          <a:bodyPr>
            <a:normAutofit/>
          </a:bodyPr>
          <a:lstStyle/>
          <a:p>
            <a:r>
              <a:rPr lang="ru-RU" b="1" dirty="0"/>
              <a:t>Мотивация</a:t>
            </a:r>
            <a:r>
              <a:rPr lang="ru-RU" dirty="0"/>
              <a:t> – это побуждение к действию.</a:t>
            </a:r>
          </a:p>
          <a:p>
            <a:r>
              <a:rPr lang="ru-RU" b="1" dirty="0"/>
              <a:t>Мотивация</a:t>
            </a:r>
            <a:r>
              <a:rPr lang="ru-RU" dirty="0"/>
              <a:t> – это способность человека удовлетворять свои потребности посредством какой-либо деятельности.</a:t>
            </a:r>
          </a:p>
          <a:p>
            <a:r>
              <a:rPr lang="ru-RU" b="1" dirty="0"/>
              <a:t>Мотивация</a:t>
            </a:r>
            <a:r>
              <a:rPr lang="ru-RU" dirty="0"/>
              <a:t> – это динамический психофизиологический процесс, который управляет поведением человека и определяет его организованность, направленность, устойчивость и активность.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Позитивная </a:t>
            </a:r>
            <a:r>
              <a:rPr lang="ru-RU" b="1" dirty="0"/>
              <a:t>мотивация к </a:t>
            </a:r>
            <a:r>
              <a:rPr lang="ru-RU" b="1" dirty="0" smtClean="0"/>
              <a:t>обучению </a:t>
            </a:r>
            <a:r>
              <a:rPr lang="ru-RU" dirty="0" smtClean="0"/>
              <a:t>– это побуждение</a:t>
            </a:r>
            <a:r>
              <a:rPr lang="ru-RU" dirty="0"/>
              <a:t>, обусловливающее достижение положительного результата к предстоящей учебной </a:t>
            </a:r>
            <a:r>
              <a:rPr lang="ru-RU" dirty="0" smtClean="0"/>
              <a:t>деятельности </a:t>
            </a:r>
          </a:p>
          <a:p>
            <a:r>
              <a:rPr lang="ru-RU" sz="2400" dirty="0" smtClean="0"/>
              <a:t>(</a:t>
            </a:r>
            <a:r>
              <a:rPr lang="ru-RU" sz="2400" i="1" dirty="0" smtClean="0"/>
              <a:t>к.п.н</a:t>
            </a:r>
            <a:r>
              <a:rPr lang="ru-RU" sz="2400" i="1" dirty="0"/>
              <a:t>. </a:t>
            </a:r>
            <a:r>
              <a:rPr lang="ru-RU" sz="2400" i="1" dirty="0" smtClean="0"/>
              <a:t>Муратова И.С. «</a:t>
            </a:r>
            <a:r>
              <a:rPr lang="ru-RU" sz="2400" dirty="0"/>
              <a:t>Развитие позитивной мотивации дошкольников к обучению в детском </a:t>
            </a:r>
            <a:r>
              <a:rPr lang="ru-RU" sz="2400" dirty="0" smtClean="0"/>
              <a:t>саду</a:t>
            </a:r>
            <a:r>
              <a:rPr lang="ru-RU" sz="2400" i="1" dirty="0" smtClean="0"/>
              <a:t>»).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268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Мотивация в дошкольном возрасте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Развитие мотивации</a:t>
            </a:r>
            <a:r>
              <a:rPr lang="ru-RU" dirty="0"/>
              <a:t> не должно быть ступенью, предшествующей обучению. Оно должно идти </a:t>
            </a:r>
            <a:r>
              <a:rPr lang="ru-RU" u="sng" dirty="0"/>
              <a:t>параллельно, неразрывно</a:t>
            </a:r>
            <a:r>
              <a:rPr lang="ru-RU" dirty="0"/>
              <a:t> с ним. </a:t>
            </a:r>
            <a:endParaRPr lang="ru-RU" dirty="0" smtClean="0"/>
          </a:p>
          <a:p>
            <a:r>
              <a:rPr lang="ru-RU" dirty="0" smtClean="0"/>
              <a:t>Учебная </a:t>
            </a:r>
            <a:r>
              <a:rPr lang="ru-RU" dirty="0"/>
              <a:t>деятельность для дошкольника должна быть </a:t>
            </a:r>
            <a:r>
              <a:rPr lang="ru-RU" u="sng" dirty="0"/>
              <a:t>разнообразной</a:t>
            </a:r>
            <a:r>
              <a:rPr lang="ru-RU" dirty="0"/>
              <a:t>, направленной на </a:t>
            </a:r>
            <a:r>
              <a:rPr lang="ru-RU" u="sng" dirty="0"/>
              <a:t>раскрытие тайн</a:t>
            </a:r>
            <a:r>
              <a:rPr lang="ru-RU" dirty="0"/>
              <a:t>, </a:t>
            </a:r>
            <a:r>
              <a:rPr lang="ru-RU" u="sng" dirty="0"/>
              <a:t>разгадывание загадок и ребусов</a:t>
            </a:r>
            <a:r>
              <a:rPr lang="ru-RU" dirty="0"/>
              <a:t>, с возможностью </a:t>
            </a:r>
            <a:r>
              <a:rPr lang="ru-RU" u="sng" dirty="0"/>
              <a:t>играть и фантазировать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75099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238" y="1182688"/>
            <a:ext cx="8061325" cy="553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https://www.englishteachers.ru/uploadedfiles/waresimgs/5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200" y="142875"/>
            <a:ext cx="1373188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901824" y="138113"/>
            <a:ext cx="6630615" cy="8667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Развитие мышления, речевое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xmlns="" val="494072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898</Words>
  <Application>Microsoft Office PowerPoint</Application>
  <PresentationFormat>Экран (4:3)</PresentationFormat>
  <Paragraphs>124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Начинаем учить английский язык  с дошкольниками:  организация и приемы</vt:lpstr>
      <vt:lpstr>ФГОС ДО и развитие ребенка</vt:lpstr>
      <vt:lpstr>Когда можно начинать учить ИЯ?</vt:lpstr>
      <vt:lpstr>Слайд 4</vt:lpstr>
      <vt:lpstr>Зачем формировать познавательную мотивацию у дошкольников</vt:lpstr>
      <vt:lpstr>Слайд 6</vt:lpstr>
      <vt:lpstr>Слайд 7</vt:lpstr>
      <vt:lpstr>Мотивация в дошкольном возрасте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Развивающие материалы</vt:lpstr>
      <vt:lpstr>Творческие задания  </vt:lpstr>
      <vt:lpstr>Слайд 18</vt:lpstr>
      <vt:lpstr>Игры с карточками </vt:lpstr>
      <vt:lpstr>Песенки и рифмовки</vt:lpstr>
      <vt:lpstr>Слайд 21</vt:lpstr>
      <vt:lpstr>Песенки и рифмовки</vt:lpstr>
      <vt:lpstr>Принципы обучения АЯ детей  в возрасте 6 лет</vt:lpstr>
      <vt:lpstr>Формируем положительное отношение к школе</vt:lpstr>
      <vt:lpstr>Подготовка к школе</vt:lpstr>
      <vt:lpstr>Слайд 26</vt:lpstr>
      <vt:lpstr>Знакомим с жизнью начальной школы</vt:lpstr>
      <vt:lpstr>Знакомим с жизнью начальной школы</vt:lpstr>
      <vt:lpstr>Изучаем алфавит</vt:lpstr>
      <vt:lpstr>Формируем интерес к чтению</vt:lpstr>
      <vt:lpstr>Мотивация в дошкольном возрасте</vt:lpstr>
      <vt:lpstr>Слайд 32</vt:lpstr>
      <vt:lpstr>Слайд 33</vt:lpstr>
      <vt:lpstr>Слайд 34</vt:lpstr>
      <vt:lpstr>Способы повышения мотивации у дошкольников</vt:lpstr>
      <vt:lpstr>Принципы раннего обучения английскому языку</vt:lpstr>
      <vt:lpstr>Развивающий комплекс Tinkilinki</vt:lpstr>
      <vt:lpstr>Слайд 38</vt:lpstr>
      <vt:lpstr>Tinkilinki</vt:lpstr>
      <vt:lpstr>Слайд 40</vt:lpstr>
      <vt:lpstr>Be Safe on the Road</vt:lpstr>
      <vt:lpstr>Mike’s Magic House.  Умения анализа</vt:lpstr>
      <vt:lpstr>In the City</vt:lpstr>
      <vt:lpstr>Темы Tinkilinki</vt:lpstr>
      <vt:lpstr>Мобильное приложение. Знакомство с лексикой</vt:lpstr>
      <vt:lpstr>Мобильное приложение. Развитие памяти</vt:lpstr>
      <vt:lpstr>Мобильное приложение. Понимание на слух</vt:lpstr>
      <vt:lpstr>Мобильное приложение. Узнавание на скорость</vt:lpstr>
      <vt:lpstr>Мобильное приложение. Контроль</vt:lpstr>
      <vt:lpstr>Мобильное приложение. Отправка достижений</vt:lpstr>
      <vt:lpstr>Комплекс Tinkilinki </vt:lpstr>
      <vt:lpstr>Слайд 52</vt:lpstr>
      <vt:lpstr>Слайд 53</vt:lpstr>
      <vt:lpstr>Как получить  напечатанный сертификат в 3 шага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Начинаем учить английский язык  с дошкольниками:  организация и приемы</dc:title>
  <cp:lastModifiedBy>bae</cp:lastModifiedBy>
  <cp:revision>13</cp:revision>
  <dcterms:modified xsi:type="dcterms:W3CDTF">2018-08-15T12:52:08Z</dcterms:modified>
</cp:coreProperties>
</file>