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5"/>
  </p:notesMasterIdLst>
  <p:sldIdLst>
    <p:sldId id="256" r:id="rId2"/>
    <p:sldId id="257" r:id="rId3"/>
    <p:sldId id="263" r:id="rId4"/>
    <p:sldId id="258" r:id="rId5"/>
    <p:sldId id="264" r:id="rId6"/>
    <p:sldId id="259" r:id="rId7"/>
    <p:sldId id="292" r:id="rId8"/>
    <p:sldId id="293" r:id="rId9"/>
    <p:sldId id="294" r:id="rId10"/>
    <p:sldId id="295" r:id="rId11"/>
    <p:sldId id="296" r:id="rId12"/>
    <p:sldId id="297" r:id="rId13"/>
    <p:sldId id="262" r:id="rId14"/>
    <p:sldId id="285" r:id="rId15"/>
    <p:sldId id="286" r:id="rId16"/>
    <p:sldId id="266" r:id="rId17"/>
    <p:sldId id="268" r:id="rId18"/>
    <p:sldId id="271" r:id="rId19"/>
    <p:sldId id="273" r:id="rId20"/>
    <p:sldId id="281" r:id="rId21"/>
    <p:sldId id="282" r:id="rId22"/>
    <p:sldId id="270" r:id="rId23"/>
    <p:sldId id="274" r:id="rId24"/>
    <p:sldId id="280" r:id="rId25"/>
    <p:sldId id="278" r:id="rId26"/>
    <p:sldId id="284" r:id="rId27"/>
    <p:sldId id="283" r:id="rId28"/>
    <p:sldId id="290" r:id="rId29"/>
    <p:sldId id="291" r:id="rId30"/>
    <p:sldId id="265" r:id="rId31"/>
    <p:sldId id="288" r:id="rId32"/>
    <p:sldId id="287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87EEF-2EC6-4135-B377-489FD2CD4F9C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94296-F20F-4C3B-A888-A95AB01642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27.11.2018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09601"/>
            <a:ext cx="7776864" cy="2243335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Эффективное применение метода драматизации на уроках английского языка</a:t>
            </a:r>
            <a:endParaRPr lang="ru-RU" sz="4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229200"/>
            <a:ext cx="5004048" cy="1219200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>
                <a:solidFill>
                  <a:schemeClr val="tx1"/>
                </a:solidFill>
              </a:rPr>
              <a:t>Буров Илья Михайлович</a:t>
            </a:r>
            <a:r>
              <a:rPr lang="ru-RU" dirty="0">
                <a:solidFill>
                  <a:schemeClr val="tx1"/>
                </a:solidFill>
              </a:rPr>
              <a:t>,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ведущий </a:t>
            </a:r>
            <a:r>
              <a:rPr lang="ru-RU" dirty="0">
                <a:solidFill>
                  <a:schemeClr val="tx1"/>
                </a:solidFill>
              </a:rPr>
              <a:t>методист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издательства </a:t>
            </a:r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dirty="0" smtClean="0">
                <a:solidFill>
                  <a:schemeClr val="tx1"/>
                </a:solidFill>
              </a:rPr>
              <a:t>Титул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 descr="C:\Documents and Settings\bim\Рабочий стол\логотипы\Титул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140968"/>
            <a:ext cx="2747576" cy="16718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298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b="1" dirty="0" smtClean="0">
                <a:solidFill>
                  <a:schemeClr val="tx1"/>
                </a:solidFill>
              </a:rPr>
              <a:t>Неформальная драматизация </a:t>
            </a:r>
            <a:r>
              <a:rPr lang="ru-RU" dirty="0" smtClean="0">
                <a:solidFill>
                  <a:schemeClr val="tx1"/>
                </a:solidFill>
              </a:rPr>
              <a:t>является самой легкой для представления, но в то же время самой непредсказуемой в смысле поведения учащихся. Этот тип драматизации предполагает большую изобретательность и свободу в интерпретации идеи или сцены из рассказа. Неформальная драматизация характеризуется большой степенью спонтанности.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 Формальная драматизация, в отличие от неформальной, в высшей степени структурирована. Ученики либо читают написанный диалог, либо воспроизводят диалог, заученный для драматизации.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Некоторым </a:t>
            </a:r>
            <a:r>
              <a:rPr lang="ru-RU" dirty="0" smtClean="0">
                <a:solidFill>
                  <a:schemeClr val="tx1"/>
                </a:solidFill>
              </a:rPr>
              <a:t>ученикам нравится заучивать роли, однако у других это отнимает много времени и является для них утомительным.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Вместо </a:t>
            </a:r>
            <a:r>
              <a:rPr lang="ru-RU" dirty="0" smtClean="0">
                <a:solidFill>
                  <a:schemeClr val="tx1"/>
                </a:solidFill>
              </a:rPr>
              <a:t>того чтобы звучать естественно, ученики оказываются скованными и зажатыми. Чтобы избежать этого, можно позволять им читать реплики, а рассказчику — слова автора.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60648"/>
            <a:ext cx="7931224" cy="6408712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 smtClean="0">
                <a:solidFill>
                  <a:schemeClr val="tx1"/>
                </a:solidFill>
              </a:rPr>
              <a:t>Процесс работы над драматизацией можно разбить на несколько этапов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chemeClr val="tx1"/>
                </a:solidFill>
              </a:rPr>
              <a:t>Этапы работы над пьесой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Знакомство с автором произведения.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Знакомство </a:t>
            </a:r>
            <a:r>
              <a:rPr lang="ru-RU" dirty="0" smtClean="0">
                <a:solidFill>
                  <a:schemeClr val="tx1"/>
                </a:solidFill>
              </a:rPr>
              <a:t>и активизация новой лексики. Работа по снятию языковых трудностей.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Первичное </a:t>
            </a:r>
            <a:r>
              <a:rPr lang="ru-RU" dirty="0" smtClean="0">
                <a:solidFill>
                  <a:schemeClr val="tx1"/>
                </a:solidFill>
              </a:rPr>
              <a:t>прослушивание </a:t>
            </a:r>
            <a:r>
              <a:rPr lang="ru-RU" dirty="0" smtClean="0">
                <a:solidFill>
                  <a:schemeClr val="tx1"/>
                </a:solidFill>
              </a:rPr>
              <a:t>пьесы или первичный прогон. </a:t>
            </a:r>
            <a:r>
              <a:rPr lang="ru-RU" dirty="0" smtClean="0">
                <a:solidFill>
                  <a:schemeClr val="tx1"/>
                </a:solidFill>
              </a:rPr>
              <a:t>(Чтение учителем, аудио запись или запись на диске)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Распределение </a:t>
            </a:r>
            <a:r>
              <a:rPr lang="ru-RU" dirty="0" smtClean="0">
                <a:solidFill>
                  <a:schemeClr val="tx1"/>
                </a:solidFill>
              </a:rPr>
              <a:t>ролей в соответствии с языковой трудностью пьесы и артистическими данными </a:t>
            </a:r>
            <a:r>
              <a:rPr lang="ru-RU" dirty="0" smtClean="0">
                <a:solidFill>
                  <a:schemeClr val="tx1"/>
                </a:solidFill>
              </a:rPr>
              <a:t>учащихся.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Индивидуальная </a:t>
            </a:r>
            <a:r>
              <a:rPr lang="ru-RU" dirty="0" smtClean="0">
                <a:solidFill>
                  <a:schemeClr val="tx1"/>
                </a:solidFill>
              </a:rPr>
              <a:t>работа с каждым </a:t>
            </a:r>
            <a:r>
              <a:rPr lang="ru-RU" dirty="0" smtClean="0">
                <a:solidFill>
                  <a:schemeClr val="tx1"/>
                </a:solidFill>
              </a:rPr>
              <a:t>учеником по </a:t>
            </a:r>
            <a:r>
              <a:rPr lang="ru-RU" dirty="0" smtClean="0">
                <a:solidFill>
                  <a:schemeClr val="tx1"/>
                </a:solidFill>
              </a:rPr>
              <a:t>выразительному чтению его реплик.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Разучивание </a:t>
            </a:r>
            <a:r>
              <a:rPr lang="ru-RU" dirty="0" smtClean="0">
                <a:solidFill>
                  <a:schemeClr val="tx1"/>
                </a:solidFill>
              </a:rPr>
              <a:t>движений для танцевальной группы.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Переход </a:t>
            </a:r>
            <a:r>
              <a:rPr lang="ru-RU" dirty="0" smtClean="0">
                <a:solidFill>
                  <a:schemeClr val="tx1"/>
                </a:solidFill>
              </a:rPr>
              <a:t>от индивидуальной к групповой работе. (Репетиция от начала и до конца со всеми спецэффектами, хореографическими, вокальными элементами.)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Перенос </a:t>
            </a:r>
            <a:r>
              <a:rPr lang="ru-RU" dirty="0" smtClean="0">
                <a:solidFill>
                  <a:schemeClr val="tx1"/>
                </a:solidFill>
              </a:rPr>
              <a:t>работы на сцену, работа по художественному оформлению, костюмами, декорациями.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Генеральная </a:t>
            </a:r>
            <a:r>
              <a:rPr lang="ru-RU" dirty="0" smtClean="0">
                <a:solidFill>
                  <a:schemeClr val="tx1"/>
                </a:solidFill>
              </a:rPr>
              <a:t>репетиция.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Показ </a:t>
            </a:r>
            <a:r>
              <a:rPr lang="ru-RU" dirty="0" smtClean="0">
                <a:solidFill>
                  <a:schemeClr val="tx1"/>
                </a:solidFill>
              </a:rPr>
              <a:t>спектакля (выступление перед учащимися параллельных классов, учителями, родителями)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08912" cy="1800200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ru-RU" sz="4000" dirty="0" smtClean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4000" dirty="0" smtClean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4000" dirty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4000" dirty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4000" dirty="0" smtClean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4000" dirty="0" smtClean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4000" dirty="0" smtClean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  <a:t>Приемы драматизации: </a:t>
            </a:r>
            <a:r>
              <a:rPr lang="ru-RU" sz="4000" dirty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4000" dirty="0">
                <a:ln>
                  <a:noFill/>
                </a:ln>
                <a:solidFill>
                  <a:prstClr val="black"/>
                </a:solidFill>
                <a:effectLst/>
                <a:ea typeface="+mn-ea"/>
                <a:cs typeface="+mn-cs"/>
              </a:rPr>
            </a:br>
            <a:endParaRPr lang="ru-RU" sz="48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7827640" cy="492365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Применение масок;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“</a:t>
            </a:r>
            <a:r>
              <a:rPr lang="ru-RU" dirty="0" smtClean="0">
                <a:solidFill>
                  <a:schemeClr val="tx1"/>
                </a:solidFill>
              </a:rPr>
              <a:t>Телеэкран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Пантомима;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Импровизация;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Применение кукол;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Инсценировки;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Спектакли.</a:t>
            </a:r>
          </a:p>
        </p:txBody>
      </p:sp>
    </p:spTree>
    <p:extLst>
      <p:ext uri="{BB962C8B-B14F-4D97-AF65-F5344CB8AC3E}">
        <p14:creationId xmlns="" xmlns:p14="http://schemas.microsoft.com/office/powerpoint/2010/main" val="136291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377" y="727745"/>
            <a:ext cx="9033623" cy="6130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87624" y="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Сквозная драматизация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0"/>
            <a:ext cx="4824536" cy="680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1922800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0"/>
            <a:ext cx="7467600" cy="764704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Пантомима</a:t>
            </a:r>
            <a:r>
              <a:rPr lang="en-US" sz="3600" dirty="0" smtClean="0"/>
              <a:t>   </a:t>
            </a:r>
            <a:r>
              <a:rPr lang="en-US" dirty="0" smtClean="0"/>
              <a:t>    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29523" t="35235" r="29523"/>
          <a:stretch>
            <a:fillRect/>
          </a:stretch>
        </p:blipFill>
        <p:spPr bwMode="auto">
          <a:xfrm>
            <a:off x="2452747" y="908720"/>
            <a:ext cx="6691254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s://www.englishteachers.ru/uploadedfiles/waresimgs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1922800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605978"/>
            <a:ext cx="4572000" cy="625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s://www.englishteachers.ru/uploadedfiles/waresimgs/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1512168" cy="2068921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b="57472"/>
          <a:stretch>
            <a:fillRect/>
          </a:stretch>
        </p:blipFill>
        <p:spPr bwMode="auto">
          <a:xfrm>
            <a:off x="323528" y="2351716"/>
            <a:ext cx="7748736" cy="4506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23728" y="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Пантомима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967" y="692696"/>
            <a:ext cx="4375998" cy="596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https://www.englishteachers.ru/uploadedfiles/waresimgs/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1872208" cy="2534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b="39673"/>
          <a:stretch>
            <a:fillRect/>
          </a:stretch>
        </p:blipFill>
        <p:spPr bwMode="auto">
          <a:xfrm>
            <a:off x="2093723" y="620688"/>
            <a:ext cx="7050277" cy="579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23728" y="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Пантомима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1812" y="692696"/>
            <a:ext cx="4348743" cy="594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48748" b="29030"/>
          <a:stretch>
            <a:fillRect/>
          </a:stretch>
        </p:blipFill>
        <p:spPr bwMode="auto">
          <a:xfrm>
            <a:off x="323528" y="2204864"/>
            <a:ext cx="8571164" cy="2605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6" name="Picture 4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1539054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123728" y="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Импровизация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4726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Приём драматизации</a:t>
            </a:r>
            <a:r>
              <a:rPr lang="ru-RU" dirty="0">
                <a:solidFill>
                  <a:schemeClr val="tx1"/>
                </a:solidFill>
              </a:rPr>
              <a:t> – одно из эффективных </a:t>
            </a:r>
            <a:r>
              <a:rPr lang="ru-RU" dirty="0" smtClean="0">
                <a:solidFill>
                  <a:schemeClr val="tx1"/>
                </a:solidFill>
              </a:rPr>
              <a:t>средств </a:t>
            </a:r>
            <a:r>
              <a:rPr lang="ru-RU" dirty="0">
                <a:solidFill>
                  <a:schemeClr val="tx1"/>
                </a:solidFill>
              </a:rPr>
              <a:t>обучения иностранному языку. У учащихся развивается коммуникативная, творческая и культурная компетенция, способствующие формированию умений социального общения, формируются актёрские навыки, что способствует преодолению их стеснительности, повышается самооценка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b="1" dirty="0" smtClean="0">
                <a:solidFill>
                  <a:schemeClr val="tx1"/>
                </a:solidFill>
              </a:rPr>
              <a:t>Драматизация</a:t>
            </a:r>
            <a:r>
              <a:rPr lang="ru-RU" dirty="0" smtClean="0">
                <a:solidFill>
                  <a:schemeClr val="tx1"/>
                </a:solidFill>
              </a:rPr>
              <a:t> – это то, что мы делаем каждый день. Это наше бытие. Это настолько обычная вещь», поэтому никаких специальных умений от учителя не требуется. Просто нужно быть самим собой.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82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7467600" cy="4419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NME5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49127"/>
            <a:ext cx="4572000" cy="633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b="47144"/>
          <a:stretch>
            <a:fillRect/>
          </a:stretch>
        </p:blipFill>
        <p:spPr bwMode="auto">
          <a:xfrm>
            <a:off x="611406" y="764705"/>
            <a:ext cx="8324954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Инсценировка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22164"/>
            <a:ext cx="4355976" cy="623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52" y="1916832"/>
            <a:ext cx="88430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Инсценировка</a:t>
            </a:r>
            <a:endParaRPr lang="ru-RU" sz="3200" dirty="0"/>
          </a:p>
        </p:txBody>
      </p:sp>
      <p:pic>
        <p:nvPicPr>
          <p:cNvPr id="8194" name="Picture 2" descr="https://www.englishteachers.ru/uploadedfiles/waresimgs/2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"/>
            <a:ext cx="1412729" cy="1916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lexeyvk\Рабочий стол\webinar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94670"/>
            <a:ext cx="9002958" cy="5974690"/>
          </a:xfrm>
          <a:noFill/>
        </p:spPr>
      </p:pic>
      <p:pic>
        <p:nvPicPr>
          <p:cNvPr id="50178" name="Picture 2" descr="https://www.englishteachers.ru/uploadedfiles/waresimgs/3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259632" cy="164122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Инсценировка</a:t>
            </a:r>
            <a:endParaRPr lang="ru-RU" sz="3200" dirty="0"/>
          </a:p>
        </p:txBody>
      </p:sp>
      <p:pic>
        <p:nvPicPr>
          <p:cNvPr id="6" name="Picture 3" descr="C:\Documents and Settings\alexeyvk\Рабочий стол\webinar\Безымянный.JPG"/>
          <p:cNvPicPr>
            <a:picLocks noChangeAspect="1" noChangeArrowheads="1"/>
          </p:cNvPicPr>
          <p:nvPr/>
        </p:nvPicPr>
        <p:blipFill>
          <a:blip r:embed="rId2" cstate="print"/>
          <a:srcRect r="53183" b="39314"/>
          <a:stretch>
            <a:fillRect/>
          </a:stretch>
        </p:blipFill>
        <p:spPr>
          <a:xfrm>
            <a:off x="1547664" y="476672"/>
            <a:ext cx="719888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7084" y="836712"/>
            <a:ext cx="4095237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60" name="Picture 4" descr="https://www.englishteachers.ru/uploadedfiles/waresimgs/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794976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62353"/>
          <a:stretch>
            <a:fillRect/>
          </a:stretch>
        </p:blipFill>
        <p:spPr bwMode="auto">
          <a:xfrm>
            <a:off x="2339752" y="3068960"/>
            <a:ext cx="6609402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Импровизация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74558"/>
            <a:ext cx="4176464" cy="5679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692696"/>
            <a:ext cx="4159564" cy="57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s://www.englishteachers.ru/uploadedfiles/waresimgs/1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0"/>
            <a:ext cx="1261711" cy="1700808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908720"/>
            <a:ext cx="8587188" cy="535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Импровизация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574158"/>
            <a:ext cx="5112568" cy="628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9144000" cy="328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www.titul.ru/central/pickup.php?s=www_titul_ru&amp;i=w06m8n9xf1980sp3ndxxkoagsjfz3hi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91680" y="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Импровизация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23886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1" y="-27323"/>
            <a:ext cx="4932040" cy="68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1338" y="764704"/>
            <a:ext cx="7132662" cy="578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584176" cy="224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8515" y="-73168"/>
            <a:ext cx="5985485" cy="693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032" y="2564904"/>
            <a:ext cx="8712968" cy="3965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584176" cy="224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29700" name="Picture 6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06563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r="43608" b="66426"/>
          <a:stretch>
            <a:fillRect/>
          </a:stretch>
        </p:blipFill>
        <p:spPr bwMode="auto">
          <a:xfrm>
            <a:off x="2590800" y="209550"/>
            <a:ext cx="572611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29243" r="17711" b="33698"/>
          <a:stretch>
            <a:fillRect/>
          </a:stretch>
        </p:blipFill>
        <p:spPr bwMode="auto">
          <a:xfrm>
            <a:off x="0" y="2781300"/>
            <a:ext cx="88280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1777"/>
          <a:stretch>
            <a:fillRect/>
          </a:stretch>
        </p:blipFill>
        <p:spPr bwMode="auto">
          <a:xfrm>
            <a:off x="107504" y="116632"/>
            <a:ext cx="4210817" cy="5760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22502" r="16591" b="34994"/>
          <a:stretch>
            <a:fillRect/>
          </a:stretch>
        </p:blipFill>
        <p:spPr bwMode="auto">
          <a:xfrm>
            <a:off x="1" y="1124744"/>
            <a:ext cx="7538094" cy="516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6" descr="https://www.englishteachers.ru/uploadedfiles/waresimgs/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0511" y="0"/>
            <a:ext cx="1503489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9345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800" b="1" dirty="0" smtClean="0">
                <a:solidFill>
                  <a:schemeClr val="tx1"/>
                </a:solidFill>
              </a:rPr>
              <a:t>Что происходит во время драматизации?</a:t>
            </a: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разрушается непонимание между учителем и учеником;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становится менее доминантным;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создается атмосфера доверия, и улучшаются отношения учителя с учениками;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дети становятся свободнее, раскованнее, увереннее в себе;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дети учатся работать в команде, терпимо относиться друг к другу;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формируется чувство взаимопомощи и ответственности за свои знания;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ситуация успеха побуждает ребенка к дальнейшей деятельности;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игра будит творческую фантазию.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3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83264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7300" dirty="0" smtClean="0">
                <a:solidFill>
                  <a:schemeClr val="tx1"/>
                </a:solidFill>
              </a:rPr>
              <a:t>Рефлексия</a:t>
            </a:r>
            <a:endParaRPr lang="ru-RU" sz="7300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Таким образом, можно сделать вывод, что драматизация способствует достижению следующих результатов: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Предметных</a:t>
            </a:r>
            <a:r>
              <a:rPr lang="ru-RU" dirty="0" smtClean="0">
                <a:solidFill>
                  <a:schemeClr val="tx1"/>
                </a:solidFill>
              </a:rPr>
              <a:t>: развитие навыков устной речи, расширение лексического запаса, постановка произношения и отработка фонетических трудностей; применение полученных знаний при общении на иностранном языке.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Метапредметных</a:t>
            </a:r>
            <a:r>
              <a:rPr lang="ru-RU" dirty="0" smtClean="0">
                <a:solidFill>
                  <a:schemeClr val="tx1"/>
                </a:solidFill>
              </a:rPr>
              <a:t>: формирование личности, способной к межкультурному общению через коммуникативные умения; развитие мышления, памяти, внимания, актерского мастерства; развитие интеллектуальной, эмоциональной и речевой активности детей.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Личностных</a:t>
            </a:r>
            <a:r>
              <a:rPr lang="ru-RU" dirty="0" smtClean="0">
                <a:solidFill>
                  <a:schemeClr val="tx1"/>
                </a:solidFill>
              </a:rPr>
              <a:t>: воспитание умения работать в команде дружного коллектива, ознакомление с культурой и обычаями англоязычных стран (воспитание </a:t>
            </a:r>
            <a:r>
              <a:rPr lang="ru-RU" dirty="0" err="1" smtClean="0">
                <a:solidFill>
                  <a:schemeClr val="tx1"/>
                </a:solidFill>
              </a:rPr>
              <a:t>социокультурной</a:t>
            </a:r>
            <a:r>
              <a:rPr lang="ru-RU" dirty="0" smtClean="0">
                <a:solidFill>
                  <a:schemeClr val="tx1"/>
                </a:solidFill>
              </a:rPr>
              <a:t> компетенции); всестороннее развитие личности ребенка средствами иностранного языка.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https://pp.userapi.com/c846120/v846120355/134e7c/-_GSszTPf9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userapi.com/c851324/v851324725/4d149/xTFTwSRfE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https://pp.userapi.com/c845217/v845217393/131ec4/QHqJGqnQu6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Драматизация </a:t>
            </a:r>
            <a:r>
              <a:rPr lang="ru-RU" b="1" dirty="0">
                <a:solidFill>
                  <a:schemeClr val="tx1"/>
                </a:solidFill>
              </a:rPr>
              <a:t>способствует: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развитию социального сознания учащихся;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совершенствованию лингвистических способностей;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выявлению интересов и потребностей учащихся;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стимулированию использованию иностранного языка;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увеличение словарного запаса;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развитие навыков говорения;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улучшению качества речи; 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снятие «психологического барьера», связанного с боязнью публичных выступлений и страхом совершить ошибку.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3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800" b="1" dirty="0" smtClean="0">
                <a:solidFill>
                  <a:schemeClr val="tx1"/>
                </a:solidFill>
              </a:rPr>
              <a:t>Реализуемые принципы:</a:t>
            </a: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принцип коллективного взаимодействия;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принцип доступности и посильности;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принцип активности;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принцип максимального сближения, координации в овладении разными видами речевой деятельности; 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принцип наглядности;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принцип прочности усвоения лексического материала.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3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chemeClr val="tx1"/>
                </a:solidFill>
              </a:rPr>
              <a:t>Типы драматизаций: </a:t>
            </a: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пантомима;</a:t>
            </a:r>
            <a:endParaRPr lang="ru-RU" sz="4000" dirty="0">
              <a:solidFill>
                <a:schemeClr val="tx1"/>
              </a:solidFill>
            </a:endParaRP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импровизация;</a:t>
            </a:r>
            <a:endParaRPr lang="ru-RU" sz="4000" dirty="0">
              <a:solidFill>
                <a:schemeClr val="tx1"/>
              </a:solidFill>
            </a:endParaRP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неформальная драматизация;</a:t>
            </a:r>
            <a:endParaRPr lang="ru-RU" sz="4000" dirty="0">
              <a:solidFill>
                <a:schemeClr val="tx1"/>
              </a:solidFill>
            </a:endParaRPr>
          </a:p>
          <a:p>
            <a:pPr lvl="0"/>
            <a:r>
              <a:rPr lang="ru-RU" sz="4000" dirty="0">
                <a:solidFill>
                  <a:schemeClr val="tx1"/>
                </a:solidFill>
              </a:rPr>
              <a:t>формальная драматизация. 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174499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b="1" dirty="0" smtClean="0">
                <a:solidFill>
                  <a:schemeClr val="tx1"/>
                </a:solidFill>
              </a:rPr>
              <a:t>Пантомима</a:t>
            </a:r>
            <a:r>
              <a:rPr lang="ru-RU" dirty="0" smtClean="0">
                <a:solidFill>
                  <a:schemeClr val="tx1"/>
                </a:solidFill>
              </a:rPr>
              <a:t> полностью базируется на невербальном поведении для передачи значения. Произнесенное вслух слово — лишь часть коммуникации. Невербальное общение играет огромную роль в коммуникации в целом, и этот факт может быть использован при обучении иностранному языку. </a:t>
            </a:r>
            <a:endParaRPr lang="ru-RU" dirty="0" smtClean="0">
              <a:solidFill>
                <a:schemeClr val="tx1"/>
              </a:solidFill>
            </a:endParaRPr>
          </a:p>
          <a:p>
            <a:pPr fontAlgn="base">
              <a:buNone/>
            </a:pPr>
            <a:r>
              <a:rPr lang="ru-RU" dirty="0" smtClean="0">
                <a:solidFill>
                  <a:schemeClr val="tx1"/>
                </a:solidFill>
              </a:rPr>
              <a:t>При </a:t>
            </a:r>
            <a:r>
              <a:rPr lang="ru-RU" dirty="0" smtClean="0">
                <a:solidFill>
                  <a:schemeClr val="tx1"/>
                </a:solidFill>
              </a:rPr>
              <a:t>помощи жестов и </a:t>
            </a:r>
            <a:r>
              <a:rPr lang="ru-RU" dirty="0" smtClean="0">
                <a:solidFill>
                  <a:schemeClr val="tx1"/>
                </a:solidFill>
              </a:rPr>
              <a:t>движений ученики </a:t>
            </a:r>
            <a:r>
              <a:rPr lang="ru-RU" dirty="0" smtClean="0">
                <a:solidFill>
                  <a:schemeClr val="tx1"/>
                </a:solidFill>
              </a:rPr>
              <a:t>разыгрывают сценку, которая символизирует не только действия, но также и настроение.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8640"/>
            <a:ext cx="8003232" cy="648072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sz="3600" dirty="0" smtClean="0">
                <a:solidFill>
                  <a:schemeClr val="tx1"/>
                </a:solidFill>
              </a:rPr>
              <a:t>Импровизация — очень интересная форма работы на уроке. В основу данного типа драматизации положены следующие принципы:</a:t>
            </a:r>
          </a:p>
          <a:p>
            <a:pPr marL="742950" indent="-742950" fontAlgn="base">
              <a:buAutoNum type="arabicParenR"/>
            </a:pPr>
            <a:r>
              <a:rPr lang="ru-RU" sz="3600" dirty="0" smtClean="0">
                <a:solidFill>
                  <a:schemeClr val="tx1"/>
                </a:solidFill>
              </a:rPr>
              <a:t>отсутствие </a:t>
            </a:r>
            <a:r>
              <a:rPr lang="ru-RU" sz="3600" dirty="0" smtClean="0">
                <a:solidFill>
                  <a:schemeClr val="tx1"/>
                </a:solidFill>
              </a:rPr>
              <a:t>подготовительной работы (написание сценария, заучивание ролей). 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742950" indent="-742950" fontAlgn="base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Цель </a:t>
            </a:r>
            <a:r>
              <a:rPr lang="ru-RU" sz="3600" dirty="0" smtClean="0">
                <a:solidFill>
                  <a:schemeClr val="tx1"/>
                </a:solidFill>
              </a:rPr>
              <a:t>импровизации — полная спонтанность. У учащихся нет времени на подготовку, их роли и ситуации предъявляются им непосредственно перед инсценировкой. Она так же довольно проста в подготовке для учителя: все, что необходимо для урока, — это список ситуаций для импровизации. </a:t>
            </a:r>
          </a:p>
          <a:p>
            <a:pPr fontAlgn="base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2) импровизация проводится непосредственно на уроке, обычно на заключительном его этапе;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base">
              <a:buNone/>
            </a:pPr>
            <a:r>
              <a:rPr lang="ru-RU" dirty="0" smtClean="0">
                <a:solidFill>
                  <a:schemeClr val="tx1"/>
                </a:solidFill>
              </a:rPr>
              <a:t>3) материалом для импровизации являются только известные всем ученикам произведения, а также только что прочитанные учащимися произведения либо главы произведения;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tx1"/>
                </a:solidFill>
              </a:rPr>
              <a:t>4) ученикам предоставляется полная свобода выбора языковых средств для реализации выбранной роли, сохраняется лишь фабула произведения;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tx1"/>
                </a:solidFill>
              </a:rPr>
              <a:t>5) при распределении ролей нужно следить, чтобы каждый ученик всякий раз получал новую роль.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383</TotalTime>
  <Words>594</Words>
  <Application>Microsoft Office PowerPoint</Application>
  <PresentationFormat>Экран (4:3)</PresentationFormat>
  <Paragraphs>94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Thermal</vt:lpstr>
      <vt:lpstr>Эффективное применение метода драматизации на уроках английского языка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Приемы драматизации:  </vt:lpstr>
      <vt:lpstr>Слайд 14</vt:lpstr>
      <vt:lpstr>Слайд 15</vt:lpstr>
      <vt:lpstr>Слайд 16</vt:lpstr>
      <vt:lpstr>Слайд 17</vt:lpstr>
      <vt:lpstr>Слайд 18</vt:lpstr>
      <vt:lpstr>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Эффективное применение метода драматизации на уроках английского языка</dc:title>
  <dc:creator>Ilya</dc:creator>
  <cp:lastModifiedBy>titul</cp:lastModifiedBy>
  <cp:revision>48</cp:revision>
  <dcterms:created xsi:type="dcterms:W3CDTF">2015-04-26T22:45:09Z</dcterms:created>
  <dcterms:modified xsi:type="dcterms:W3CDTF">2018-11-27T20:29:25Z</dcterms:modified>
</cp:coreProperties>
</file>