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1"/>
  </p:notesMasterIdLst>
  <p:sldIdLst>
    <p:sldId id="271" r:id="rId2"/>
    <p:sldId id="276" r:id="rId3"/>
    <p:sldId id="305" r:id="rId4"/>
    <p:sldId id="306" r:id="rId5"/>
    <p:sldId id="309" r:id="rId6"/>
    <p:sldId id="308" r:id="rId7"/>
    <p:sldId id="307" r:id="rId8"/>
    <p:sldId id="316" r:id="rId9"/>
    <p:sldId id="317" r:id="rId10"/>
    <p:sldId id="318" r:id="rId11"/>
    <p:sldId id="322" r:id="rId12"/>
    <p:sldId id="335" r:id="rId13"/>
    <p:sldId id="334" r:id="rId14"/>
    <p:sldId id="333" r:id="rId15"/>
    <p:sldId id="325" r:id="rId16"/>
    <p:sldId id="326" r:id="rId17"/>
    <p:sldId id="323" r:id="rId18"/>
    <p:sldId id="338" r:id="rId19"/>
    <p:sldId id="336" r:id="rId20"/>
    <p:sldId id="319" r:id="rId21"/>
    <p:sldId id="320" r:id="rId22"/>
    <p:sldId id="293" r:id="rId23"/>
    <p:sldId id="337" r:id="rId24"/>
    <p:sldId id="327" r:id="rId25"/>
    <p:sldId id="328" r:id="rId26"/>
    <p:sldId id="329" r:id="rId27"/>
    <p:sldId id="330" r:id="rId28"/>
    <p:sldId id="331" r:id="rId29"/>
    <p:sldId id="332" r:id="rId30"/>
  </p:sldIdLst>
  <p:sldSz cx="12192000" cy="6858000"/>
  <p:notesSz cx="6794500" cy="9906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Раздел по умолчанию" id="{8CB77C6B-06BF-B84F-87C8-9FCCA248065D}">
          <p14:sldIdLst>
            <p14:sldId id="271"/>
            <p14:sldId id="276"/>
            <p14:sldId id="305"/>
            <p14:sldId id="306"/>
            <p14:sldId id="309"/>
            <p14:sldId id="308"/>
            <p14:sldId id="307"/>
            <p14:sldId id="316"/>
            <p14:sldId id="317"/>
            <p14:sldId id="318"/>
            <p14:sldId id="322"/>
            <p14:sldId id="335"/>
            <p14:sldId id="334"/>
            <p14:sldId id="333"/>
            <p14:sldId id="325"/>
            <p14:sldId id="326"/>
            <p14:sldId id="323"/>
            <p14:sldId id="336"/>
            <p14:sldId id="319"/>
            <p14:sldId id="320"/>
            <p14:sldId id="293"/>
            <p14:sldId id="337"/>
            <p14:sldId id="327"/>
            <p14:sldId id="328"/>
            <p14:sldId id="329"/>
            <p14:sldId id="330"/>
            <p14:sldId id="331"/>
            <p14:sldId id="332"/>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89296"/>
    <a:srgbClr val="71B7BB"/>
    <a:srgbClr val="2CC0C4"/>
    <a:srgbClr val="D4ECBA"/>
    <a:srgbClr val="E6DED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6" autoAdjust="0"/>
    <p:restoredTop sz="94726" autoAdjust="0"/>
  </p:normalViewPr>
  <p:slideViewPr>
    <p:cSldViewPr snapToGrid="0" snapToObjects="1">
      <p:cViewPr varScale="1">
        <p:scale>
          <a:sx n="107" d="100"/>
          <a:sy n="107" d="100"/>
        </p:scale>
        <p:origin x="-600"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283" cy="49702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48645" y="0"/>
            <a:ext cx="2944283" cy="497020"/>
          </a:xfrm>
          <a:prstGeom prst="rect">
            <a:avLst/>
          </a:prstGeom>
        </p:spPr>
        <p:txBody>
          <a:bodyPr vert="horz" lIns="91440" tIns="45720" rIns="91440" bIns="45720" rtlCol="0"/>
          <a:lstStyle>
            <a:lvl1pPr algn="r">
              <a:defRPr sz="1200"/>
            </a:lvl1pPr>
          </a:lstStyle>
          <a:p>
            <a:fld id="{745DFED5-773F-DA44-BAAE-4C06B4D14792}" type="datetimeFigureOut">
              <a:rPr lang="ru-RU" smtClean="0"/>
              <a:pPr/>
              <a:t>19.10.2018</a:t>
            </a:fld>
            <a:endParaRPr lang="ru-RU"/>
          </a:p>
        </p:txBody>
      </p:sp>
      <p:sp>
        <p:nvSpPr>
          <p:cNvPr id="4" name="Образ слайда 3"/>
          <p:cNvSpPr>
            <a:spLocks noGrp="1" noRot="1" noChangeAspect="1"/>
          </p:cNvSpPr>
          <p:nvPr>
            <p:ph type="sldImg" idx="2"/>
          </p:nvPr>
        </p:nvSpPr>
        <p:spPr>
          <a:xfrm>
            <a:off x="425450" y="1238250"/>
            <a:ext cx="5943600" cy="33432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450" y="4767262"/>
            <a:ext cx="5435600" cy="3900488"/>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08981"/>
            <a:ext cx="2944283" cy="497019"/>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48645" y="9408981"/>
            <a:ext cx="2944283" cy="497019"/>
          </a:xfrm>
          <a:prstGeom prst="rect">
            <a:avLst/>
          </a:prstGeom>
        </p:spPr>
        <p:txBody>
          <a:bodyPr vert="horz" lIns="91440" tIns="45720" rIns="91440" bIns="45720" rtlCol="0" anchor="b"/>
          <a:lstStyle>
            <a:lvl1pPr algn="r">
              <a:defRPr sz="1200"/>
            </a:lvl1pPr>
          </a:lstStyle>
          <a:p>
            <a:fld id="{CE55CDDC-F56B-0548-8463-D00997E6BC2A}" type="slidenum">
              <a:rPr lang="ru-RU" smtClean="0"/>
              <a:pPr/>
              <a:t>‹#›</a:t>
            </a:fld>
            <a:endParaRPr lang="ru-RU"/>
          </a:p>
        </p:txBody>
      </p:sp>
    </p:spTree>
    <p:extLst>
      <p:ext uri="{BB962C8B-B14F-4D97-AF65-F5344CB8AC3E}">
        <p14:creationId xmlns="" xmlns:p14="http://schemas.microsoft.com/office/powerpoint/2010/main" val="1142710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Образ слайда 1"/>
          <p:cNvSpPr>
            <a:spLocks noGrp="1" noRot="1" noChangeAspect="1" noTextEdit="1"/>
          </p:cNvSpPr>
          <p:nvPr>
            <p:ph type="sldImg"/>
          </p:nvPr>
        </p:nvSpPr>
        <p:spPr bwMode="auto">
          <a:noFill/>
          <a:ln>
            <a:solidFill>
              <a:srgbClr val="000000"/>
            </a:solidFill>
            <a:miter lim="800000"/>
            <a:headEnd/>
            <a:tailEnd/>
          </a:ln>
        </p:spPr>
      </p:sp>
      <p:sp>
        <p:nvSpPr>
          <p:cNvPr id="9219" name="Заметки 2"/>
          <p:cNvSpPr>
            <a:spLocks noGrp="1"/>
          </p:cNvSpPr>
          <p:nvPr>
            <p:ph type="body" idx="1"/>
          </p:nvPr>
        </p:nvSpPr>
        <p:spPr bwMode="auto">
          <a:noFill/>
        </p:spPr>
        <p:txBody>
          <a:bodyPr/>
          <a:lstStyle/>
          <a:p>
            <a:endParaRPr lang="ru-RU" altLang="ru-RU" smtClean="0"/>
          </a:p>
        </p:txBody>
      </p:sp>
      <p:sp>
        <p:nvSpPr>
          <p:cNvPr id="9220" name="Номер слайда 3"/>
          <p:cNvSpPr>
            <a:spLocks noGrp="1"/>
          </p:cNvSpPr>
          <p:nvPr>
            <p:ph type="sldNum" sz="quarter" idx="5"/>
          </p:nvPr>
        </p:nvSpPr>
        <p:spPr bwMode="auto">
          <a:noFill/>
          <a:ln>
            <a:miter lim="800000"/>
            <a:headEnd/>
            <a:tailEnd/>
          </a:ln>
        </p:spPr>
        <p:txBody>
          <a:bodyPr/>
          <a:lstStyle/>
          <a:p>
            <a:fld id="{4A1AE387-B5AC-4F60-AFCD-935BFD610515}" type="slidenum">
              <a:rPr lang="ru-RU" altLang="ru-RU"/>
              <a:pPr/>
              <a:t>1</a:t>
            </a:fld>
            <a:endParaRPr lang="ru-RU" altLang="ru-RU"/>
          </a:p>
        </p:txBody>
      </p:sp>
    </p:spTree>
    <p:extLst>
      <p:ext uri="{BB962C8B-B14F-4D97-AF65-F5344CB8AC3E}">
        <p14:creationId xmlns="" xmlns:p14="http://schemas.microsoft.com/office/powerpoint/2010/main" val="1739591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Дата 15"/>
          <p:cNvSpPr>
            <a:spLocks noGrp="1"/>
          </p:cNvSpPr>
          <p:nvPr>
            <p:ph type="dt" sz="half" idx="10"/>
          </p:nvPr>
        </p:nvSpPr>
        <p:spPr/>
        <p:txBody>
          <a:bodyPr/>
          <a:lstStyle/>
          <a:p>
            <a:fld id="{905C7C29-1F75-3749-9778-0E90C09842F8}" type="datetimeFigureOut">
              <a:rPr lang="ru-RU" smtClean="0"/>
              <a:pPr/>
              <a:t>19.10.2018</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10972800" y="6473952"/>
            <a:ext cx="1011936" cy="246888"/>
          </a:xfrm>
        </p:spPr>
        <p:txBody>
          <a:bodyPr/>
          <a:lstStyle/>
          <a:p>
            <a:fld id="{08FCD51D-059B-2147-932A-9D4C6FF30A81}" type="slidenum">
              <a:rPr lang="ru-RU" smtClean="0"/>
              <a:pPr/>
              <a:t>‹#›</a:t>
            </a:fld>
            <a:endParaRPr lang="ru-RU"/>
          </a:p>
        </p:txBody>
      </p:sp>
      <p:sp>
        <p:nvSpPr>
          <p:cNvPr id="6" name="Заголовок 5"/>
          <p:cNvSpPr>
            <a:spLocks noGrp="1"/>
          </p:cNvSpPr>
          <p:nvPr>
            <p:ph type="title"/>
          </p:nvPr>
        </p:nvSpPr>
        <p:spPr>
          <a:xfrm>
            <a:off x="1647825" y="365126"/>
            <a:ext cx="10972800" cy="1143000"/>
          </a:xfrm>
          <a:prstGeom prst="rect">
            <a:avLst/>
          </a:prstGeom>
          <a:effectLst/>
        </p:spPr>
        <p:txBody>
          <a:bodyPr/>
          <a:lstStyle>
            <a:lvl1pPr>
              <a:defRPr kumimoji="0" lang="ru-RU" sz="3600" kern="1200" cap="all" baseline="0" dirty="0" smtClean="0">
                <a:solidFill>
                  <a:srgbClr val="489296"/>
                </a:solidFill>
                <a:effectLst>
                  <a:reflection blurRad="12700" stA="48000" endA="300" endPos="55000" dir="5400000" sy="-90000" algn="bl" rotWithShape="0"/>
                </a:effectLst>
                <a:latin typeface="+mj-lt"/>
                <a:ea typeface="+mj-ea"/>
                <a:cs typeface="+mj-cs"/>
              </a:defRPr>
            </a:lvl1pPr>
          </a:lstStyle>
          <a:p>
            <a:r>
              <a:rPr lang="ru-RU" dirty="0" smtClean="0"/>
              <a:t>Образец заголовка</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Заголовок и вертикальный текс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Вертикальный заголовок и текс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25" name="Дата 24"/>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19" name="Нижний колонтитул 18"/>
          <p:cNvSpPr>
            <a:spLocks noGrp="1"/>
          </p:cNvSpPr>
          <p:nvPr>
            <p:ph type="ftr" sz="quarter" idx="11"/>
          </p:nvPr>
        </p:nvSpPr>
        <p:spPr>
          <a:xfrm>
            <a:off x="4775200" y="76201"/>
            <a:ext cx="3860800" cy="288925"/>
          </a:xfrm>
        </p:spPr>
        <p:txBody>
          <a:bodyPr/>
          <a:lstStyle/>
          <a:p>
            <a:endParaRPr lang="ru-RU"/>
          </a:p>
        </p:txBody>
      </p:sp>
      <p:sp>
        <p:nvSpPr>
          <p:cNvPr id="16" name="Номер слайда 15"/>
          <p:cNvSpPr>
            <a:spLocks noGrp="1"/>
          </p:cNvSpPr>
          <p:nvPr>
            <p:ph type="sldNum" sz="quarter" idx="12"/>
          </p:nvPr>
        </p:nvSpPr>
        <p:spPr>
          <a:xfrm>
            <a:off x="10972800" y="6473952"/>
            <a:ext cx="1011936" cy="246888"/>
          </a:xfrm>
        </p:spPr>
        <p:txBody>
          <a:bodyPr/>
          <a:lstStyle/>
          <a:p>
            <a:fld id="{08FCD51D-059B-2147-932A-9D4C6FF30A8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Дата 18"/>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08FCD51D-059B-2147-932A-9D4C6FF30A8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
        <p:nvSpPr>
          <p:cNvPr id="21" name="Дата 20"/>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10" name="Нижний колонтитул 9"/>
          <p:cNvSpPr>
            <a:spLocks noGrp="1"/>
          </p:cNvSpPr>
          <p:nvPr>
            <p:ph type="ftr" sz="quarter" idx="11"/>
          </p:nvPr>
        </p:nvSpPr>
        <p:spPr/>
        <p:txBody>
          <a:bodyPr/>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sp>
        <p:nvSpPr>
          <p:cNvPr id="10" name="Дата 9"/>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10972800" y="6477000"/>
            <a:ext cx="1016000" cy="246888"/>
          </a:xfrm>
        </p:spPr>
        <p:txBody>
          <a:bodyPr/>
          <a:lstStyle/>
          <a:p>
            <a:fld id="{08FCD51D-059B-2147-932A-9D4C6FF30A81}" type="slidenum">
              <a:rPr lang="ru-RU" smtClean="0"/>
              <a:pPr/>
              <a:t>‹#›</a:t>
            </a:fld>
            <a:endParaRPr lang="ru-RU"/>
          </a:p>
        </p:txBody>
      </p:sp>
      <p:sp>
        <p:nvSpPr>
          <p:cNvPr id="11" name="Прямая соединительная линия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12" name="Дата 11"/>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Дата 24"/>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Рисунок с подписью">
    <p:spTree>
      <p:nvGrpSpPr>
        <p:cNvPr id="1" name=""/>
        <p:cNvGrpSpPr/>
        <p:nvPr/>
      </p:nvGrpSpPr>
      <p:grpSpPr>
        <a:xfrm>
          <a:off x="0" y="0"/>
          <a:ext cx="0" cy="0"/>
          <a:chOff x="0" y="0"/>
          <a:chExt cx="0" cy="0"/>
        </a:xfrm>
      </p:grpSpPr>
      <p:sp>
        <p:nvSpPr>
          <p:cNvPr id="7" name="Дата 6"/>
          <p:cNvSpPr>
            <a:spLocks noGrp="1"/>
          </p:cNvSpPr>
          <p:nvPr>
            <p:ph type="dt" sz="half" idx="10"/>
          </p:nvPr>
        </p:nvSpPr>
        <p:spPr/>
        <p:txBody>
          <a:bodyPr/>
          <a:lstStyle/>
          <a:p>
            <a:fld id="{905C7C29-1F75-3749-9778-0E90C09842F8}" type="datetimeFigureOut">
              <a:rPr lang="ru-RU" smtClean="0"/>
              <a:pPr/>
              <a:t>19.10.2018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11000"/>
          </a:schemeClr>
        </a:solid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97675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Дата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fld id="{905C7C29-1F75-3749-9778-0E90C09842F8}" type="datetimeFigureOut">
              <a:rPr lang="ru-RU" smtClean="0"/>
              <a:pPr/>
              <a:t>19.10.2018</a:t>
            </a:fld>
            <a:endParaRPr lang="ru-RU"/>
          </a:p>
        </p:txBody>
      </p:sp>
      <p:sp>
        <p:nvSpPr>
          <p:cNvPr id="28" name="Нижний колонтитул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8FCD51D-059B-2147-932A-9D4C6FF30A81}" type="slidenum">
              <a:rPr lang="ru-RU" smtClean="0"/>
              <a:pPr/>
              <a:t>‹#›</a:t>
            </a:fld>
            <a:endParaRPr lang="ru-RU"/>
          </a:p>
        </p:txBody>
      </p:sp>
      <p:sp>
        <p:nvSpPr>
          <p:cNvPr id="9" name="Прямая соединительная линия 8"/>
          <p:cNvSpPr>
            <a:spLocks noChangeShapeType="1"/>
          </p:cNvSpPr>
          <p:nvPr/>
        </p:nvSpPr>
        <p:spPr bwMode="auto">
          <a:xfrm>
            <a:off x="685800" y="96851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457200" y="916781"/>
            <a:ext cx="12649200" cy="0"/>
          </a:xfrm>
          <a:prstGeom prst="line">
            <a:avLst/>
          </a:prstGeom>
          <a:noFill/>
          <a:ln w="38100" cap="flat" cmpd="sng" algn="ctr">
            <a:gradFill flip="none" rotWithShape="1">
              <a:gsLst>
                <a:gs pos="1500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nvGrpSpPr>
          <p:cNvPr id="22" name="Группа 21"/>
          <p:cNvGrpSpPr/>
          <p:nvPr userDrawn="1"/>
        </p:nvGrpSpPr>
        <p:grpSpPr>
          <a:xfrm>
            <a:off x="1" y="0"/>
            <a:ext cx="1247774" cy="1209678"/>
            <a:chOff x="1" y="0"/>
            <a:chExt cx="1247774" cy="1209678"/>
          </a:xfrm>
        </p:grpSpPr>
        <p:sp>
          <p:nvSpPr>
            <p:cNvPr id="18" name="Прямоугольный треугольник 17"/>
            <p:cNvSpPr/>
            <p:nvPr userDrawn="1"/>
          </p:nvSpPr>
          <p:spPr>
            <a:xfrm rot="5400000">
              <a:off x="19049" y="-19048"/>
              <a:ext cx="1209678" cy="1247774"/>
            </a:xfrm>
            <a:prstGeom prst="rtTriangle">
              <a:avLst/>
            </a:prstGeom>
            <a:solidFill>
              <a:srgbClr val="71B7B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ый треугольник 20"/>
            <p:cNvSpPr/>
            <p:nvPr userDrawn="1"/>
          </p:nvSpPr>
          <p:spPr>
            <a:xfrm rot="5400000">
              <a:off x="294220" y="275694"/>
              <a:ext cx="840310" cy="866774"/>
            </a:xfrm>
            <a:prstGeom prst="rtTriangle">
              <a:avLst/>
            </a:prstGeom>
            <a:solidFill>
              <a:srgbClr val="4892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23" name="Группа 22"/>
          <p:cNvGrpSpPr/>
          <p:nvPr userDrawn="1"/>
        </p:nvGrpSpPr>
        <p:grpSpPr>
          <a:xfrm rot="10800000">
            <a:off x="10944226" y="5648322"/>
            <a:ext cx="1247774" cy="1209678"/>
            <a:chOff x="1" y="0"/>
            <a:chExt cx="1247774" cy="1209678"/>
          </a:xfrm>
        </p:grpSpPr>
        <p:sp>
          <p:nvSpPr>
            <p:cNvPr id="35" name="Прямоугольный треугольник 34"/>
            <p:cNvSpPr/>
            <p:nvPr userDrawn="1"/>
          </p:nvSpPr>
          <p:spPr>
            <a:xfrm rot="5400000">
              <a:off x="19049" y="-19048"/>
              <a:ext cx="1209678" cy="1247774"/>
            </a:xfrm>
            <a:prstGeom prst="rtTriangle">
              <a:avLst/>
            </a:prstGeom>
            <a:solidFill>
              <a:srgbClr val="71B7B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ый треугольник 35"/>
            <p:cNvSpPr/>
            <p:nvPr userDrawn="1"/>
          </p:nvSpPr>
          <p:spPr>
            <a:xfrm rot="5400000">
              <a:off x="294220" y="275694"/>
              <a:ext cx="840310" cy="866774"/>
            </a:xfrm>
            <a:prstGeom prst="rtTriangle">
              <a:avLst/>
            </a:prstGeom>
            <a:solidFill>
              <a:srgbClr val="4892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rgbClr val="7030A0"/>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5" name="Picture 9" descr="Z:\коллаж\6.jpg"/>
          <p:cNvPicPr>
            <a:picLocks noChangeAspect="1" noChangeArrowheads="1"/>
          </p:cNvPicPr>
          <p:nvPr/>
        </p:nvPicPr>
        <p:blipFill>
          <a:blip r:embed="rId3" cstate="print"/>
          <a:srcRect/>
          <a:stretch>
            <a:fillRect/>
          </a:stretch>
        </p:blipFill>
        <p:spPr bwMode="auto">
          <a:xfrm>
            <a:off x="4739449" y="1108459"/>
            <a:ext cx="1732929" cy="2320541"/>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Заголовок 1"/>
          <p:cNvSpPr>
            <a:spLocks noGrp="1"/>
          </p:cNvSpPr>
          <p:nvPr>
            <p:ph type="ctrTitle" idx="4294967295"/>
          </p:nvPr>
        </p:nvSpPr>
        <p:spPr>
          <a:xfrm>
            <a:off x="734511" y="241161"/>
            <a:ext cx="11505772" cy="766789"/>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Autofit/>
          </a:bodyPr>
          <a:lstStyle/>
          <a:p>
            <a:pPr algn="ctr">
              <a:defRPr/>
            </a:pPr>
            <a:r>
              <a:rPr lang="ru-RU" altLang="ru-RU" sz="3300" b="1" spc="100" dirty="0" smtClean="0">
                <a:solidFill>
                  <a:srgbClr val="489296"/>
                </a:solidFill>
              </a:rPr>
              <a:t>Пособия для чтения и подготовки к экзаменам</a:t>
            </a:r>
            <a:endParaRPr lang="ru-RU" altLang="ru-RU" sz="3300" b="1" spc="100" dirty="0">
              <a:solidFill>
                <a:srgbClr val="489296"/>
              </a:solidFill>
            </a:endParaRPr>
          </a:p>
        </p:txBody>
      </p:sp>
      <p:pic>
        <p:nvPicPr>
          <p:cNvPr id="30" name="Picture 4" descr="Z:\коллаж\1.jpg"/>
          <p:cNvPicPr>
            <a:picLocks noChangeAspect="1" noChangeArrowheads="1"/>
          </p:cNvPicPr>
          <p:nvPr/>
        </p:nvPicPr>
        <p:blipFill>
          <a:blip r:embed="rId4" cstate="print"/>
          <a:srcRect/>
          <a:stretch>
            <a:fillRect/>
          </a:stretch>
        </p:blipFill>
        <p:spPr bwMode="auto">
          <a:xfrm>
            <a:off x="8037180" y="1115916"/>
            <a:ext cx="1732614" cy="2313084"/>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03" name="Picture 7" descr="Z:\коллаж\4.jpg"/>
          <p:cNvPicPr>
            <a:picLocks noChangeAspect="1" noChangeArrowheads="1"/>
          </p:cNvPicPr>
          <p:nvPr/>
        </p:nvPicPr>
        <p:blipFill>
          <a:blip r:embed="rId5" cstate="print"/>
          <a:srcRect/>
          <a:stretch>
            <a:fillRect/>
          </a:stretch>
        </p:blipFill>
        <p:spPr bwMode="auto">
          <a:xfrm>
            <a:off x="1040049" y="1115916"/>
            <a:ext cx="1830477" cy="2451199"/>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01" name="Picture 5" descr="Z:\коллаж\2.jpg"/>
          <p:cNvPicPr>
            <a:picLocks noChangeAspect="1" noChangeArrowheads="1"/>
          </p:cNvPicPr>
          <p:nvPr/>
        </p:nvPicPr>
        <p:blipFill>
          <a:blip r:embed="rId6" cstate="print"/>
          <a:srcRect/>
          <a:stretch>
            <a:fillRect/>
          </a:stretch>
        </p:blipFill>
        <p:spPr bwMode="auto">
          <a:xfrm>
            <a:off x="9045824" y="2555779"/>
            <a:ext cx="1755482" cy="231308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06" name="Picture 10" descr="Z:\коллаж\7.jpg"/>
          <p:cNvPicPr>
            <a:picLocks noChangeAspect="1" noChangeArrowheads="1"/>
          </p:cNvPicPr>
          <p:nvPr/>
        </p:nvPicPr>
        <p:blipFill>
          <a:blip r:embed="rId7" cstate="print"/>
          <a:srcRect/>
          <a:stretch>
            <a:fillRect/>
          </a:stretch>
        </p:blipFill>
        <p:spPr bwMode="auto">
          <a:xfrm>
            <a:off x="1955288" y="2554299"/>
            <a:ext cx="183606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 name="Picture 11" descr="Z:\коллаж\8.jpg"/>
          <p:cNvPicPr>
            <a:picLocks noChangeAspect="1" noChangeArrowheads="1"/>
          </p:cNvPicPr>
          <p:nvPr/>
        </p:nvPicPr>
        <p:blipFill>
          <a:blip r:embed="rId8" cstate="print"/>
          <a:srcRect/>
          <a:stretch>
            <a:fillRect/>
          </a:stretch>
        </p:blipFill>
        <p:spPr bwMode="auto">
          <a:xfrm>
            <a:off x="734511" y="3994534"/>
            <a:ext cx="183606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08" name="Picture 12" descr="Z:\коллаж\9.jpg"/>
          <p:cNvPicPr>
            <a:picLocks noChangeAspect="1" noChangeArrowheads="1"/>
          </p:cNvPicPr>
          <p:nvPr/>
        </p:nvPicPr>
        <p:blipFill>
          <a:blip r:embed="rId9" cstate="print"/>
          <a:srcRect/>
          <a:stretch>
            <a:fillRect/>
          </a:stretch>
        </p:blipFill>
        <p:spPr bwMode="auto">
          <a:xfrm>
            <a:off x="5589200" y="2834263"/>
            <a:ext cx="1766356" cy="2320542"/>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Рисунок 11" descr="Poems_2-COVER-N.jpg"/>
          <p:cNvPicPr>
            <a:picLocks noChangeAspect="1"/>
          </p:cNvPicPr>
          <p:nvPr/>
        </p:nvPicPr>
        <p:blipFill>
          <a:blip r:embed="rId10"/>
          <a:srcRect l="50000"/>
          <a:stretch>
            <a:fillRect/>
          </a:stretch>
        </p:blipFill>
        <p:spPr>
          <a:xfrm>
            <a:off x="10069405" y="4132647"/>
            <a:ext cx="1732929" cy="2383924"/>
          </a:xfrm>
          <a:prstGeom prst="rect">
            <a:avLst/>
          </a:prstGeom>
        </p:spPr>
      </p:pic>
      <p:pic>
        <p:nvPicPr>
          <p:cNvPr id="4104" name="Picture 8" descr="Z:\коллаж\5.jpg"/>
          <p:cNvPicPr>
            <a:picLocks noChangeAspect="1" noChangeArrowheads="1"/>
          </p:cNvPicPr>
          <p:nvPr/>
        </p:nvPicPr>
        <p:blipFill>
          <a:blip r:embed="rId11" cstate="print"/>
          <a:srcRect/>
          <a:stretch>
            <a:fillRect/>
          </a:stretch>
        </p:blipFill>
        <p:spPr bwMode="auto">
          <a:xfrm>
            <a:off x="3324152" y="3994534"/>
            <a:ext cx="185423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02" name="Picture 6" descr="Z:\коллаж\3.jpg"/>
          <p:cNvPicPr>
            <a:picLocks noChangeAspect="1" noChangeArrowheads="1"/>
          </p:cNvPicPr>
          <p:nvPr/>
        </p:nvPicPr>
        <p:blipFill>
          <a:blip r:embed="rId12" cstate="print"/>
          <a:srcRect/>
          <a:stretch>
            <a:fillRect/>
          </a:stretch>
        </p:blipFill>
        <p:spPr bwMode="auto">
          <a:xfrm>
            <a:off x="6798184" y="3994533"/>
            <a:ext cx="1832850"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92961797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9900" y="482600"/>
            <a:ext cx="3659656" cy="369332"/>
          </a:xfrm>
          <a:prstGeom prst="rect">
            <a:avLst/>
          </a:prstGeom>
          <a:noFill/>
        </p:spPr>
        <p:txBody>
          <a:bodyPr wrap="none" rtlCol="0">
            <a:spAutoFit/>
          </a:bodyPr>
          <a:lstStyle/>
          <a:p>
            <a:r>
              <a:rPr lang="en-US" b="1" dirty="0" smtClean="0"/>
              <a:t>Reading</a:t>
            </a:r>
            <a:r>
              <a:rPr lang="en-US" dirty="0" smtClean="0"/>
              <a:t> </a:t>
            </a:r>
            <a:r>
              <a:rPr lang="en-US" b="1" dirty="0" smtClean="0"/>
              <a:t>materials</a:t>
            </a:r>
            <a:r>
              <a:rPr lang="en-US" dirty="0" smtClean="0"/>
              <a:t> . </a:t>
            </a:r>
            <a:r>
              <a:rPr lang="en-US" b="1" dirty="0" smtClean="0"/>
              <a:t>Simplified</a:t>
            </a:r>
            <a:r>
              <a:rPr lang="en-US" dirty="0" smtClean="0"/>
              <a:t> </a:t>
            </a:r>
            <a:r>
              <a:rPr lang="en-US" b="1" dirty="0" smtClean="0"/>
              <a:t>texts</a:t>
            </a:r>
            <a:r>
              <a:rPr lang="en-US" dirty="0" smtClean="0"/>
              <a:t>.</a:t>
            </a:r>
            <a:endParaRPr lang="ru-RU" dirty="0"/>
          </a:p>
        </p:txBody>
      </p:sp>
      <p:sp>
        <p:nvSpPr>
          <p:cNvPr id="3" name="Прямоугольник 2"/>
          <p:cNvSpPr/>
          <p:nvPr/>
        </p:nvSpPr>
        <p:spPr>
          <a:xfrm>
            <a:off x="584200" y="1473200"/>
            <a:ext cx="8559800" cy="4247317"/>
          </a:xfrm>
          <a:prstGeom prst="rect">
            <a:avLst/>
          </a:prstGeom>
        </p:spPr>
        <p:txBody>
          <a:bodyPr wrap="square">
            <a:spAutoFit/>
          </a:bodyPr>
          <a:lstStyle/>
          <a:p>
            <a:pPr>
              <a:spcAft>
                <a:spcPts val="0"/>
              </a:spcAft>
            </a:pPr>
            <a:r>
              <a:rPr lang="en-US" b="1" dirty="0">
                <a:latin typeface="Calibri" charset="0"/>
                <a:ea typeface="Calibri" charset="0"/>
                <a:cs typeface="Times New Roman" charset="0"/>
              </a:rPr>
              <a:t>Simplified or adapted texts</a:t>
            </a:r>
            <a:endParaRPr lang="ru-RU" sz="1200" dirty="0">
              <a:latin typeface="Calibri" charset="0"/>
              <a:ea typeface="Calibri" charset="0"/>
              <a:cs typeface="Times New Roman" charset="0"/>
            </a:endParaRPr>
          </a:p>
          <a:p>
            <a:pPr>
              <a:spcAft>
                <a:spcPts val="0"/>
              </a:spcAft>
            </a:pPr>
            <a:r>
              <a:rPr lang="en-US" b="1" dirty="0">
                <a:latin typeface="Calibri" charset="0"/>
                <a:ea typeface="Calibri" charset="0"/>
                <a:cs typeface="Times New Roman" charset="0"/>
              </a:rPr>
              <a:t>Adapted authentic texts</a:t>
            </a:r>
            <a:endParaRPr lang="ru-RU" sz="1200" dirty="0">
              <a:latin typeface="Calibri" charset="0"/>
              <a:ea typeface="Calibri" charset="0"/>
              <a:cs typeface="Times New Roman" charset="0"/>
            </a:endParaRPr>
          </a:p>
          <a:p>
            <a:pPr>
              <a:spcAft>
                <a:spcPts val="0"/>
              </a:spcAft>
            </a:pPr>
            <a:r>
              <a:rPr lang="en-US" b="1" dirty="0">
                <a:latin typeface="Calibri" charset="0"/>
                <a:ea typeface="Calibri" charset="0"/>
                <a:cs typeface="Times New Roman" charset="0"/>
              </a:rPr>
              <a:t>Texts originally written for native speakers. (Classics)</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Simplified grammar and other language structures</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The form and language is retained where possible, but the text is slightly abridged, difficult structures are replaced, some other difficulties are commented on and </a:t>
            </a:r>
            <a:r>
              <a:rPr lang="en-US" dirty="0" smtClean="0">
                <a:latin typeface="Calibri" charset="0"/>
                <a:ea typeface="Calibri" charset="0"/>
                <a:cs typeface="Times New Roman" charset="0"/>
              </a:rPr>
              <a:t>explained.</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a:t>
            </a:r>
            <a:endParaRPr lang="ru-RU" sz="1200" dirty="0">
              <a:latin typeface="Calibri" charset="0"/>
              <a:ea typeface="Calibri" charset="0"/>
              <a:cs typeface="Times New Roman" charset="0"/>
            </a:endParaRPr>
          </a:p>
          <a:p>
            <a:pPr>
              <a:spcAft>
                <a:spcPts val="0"/>
              </a:spcAft>
            </a:pPr>
            <a:r>
              <a:rPr lang="en-US" b="1" dirty="0">
                <a:latin typeface="Calibri" charset="0"/>
                <a:ea typeface="Calibri" charset="0"/>
                <a:cs typeface="Times New Roman" charset="0"/>
              </a:rPr>
              <a:t>Simplified originals (David Hill and Helen Reid Thomas)</a:t>
            </a:r>
            <a:endParaRPr lang="ru-RU" sz="1200" dirty="0">
              <a:latin typeface="Calibri" charset="0"/>
              <a:ea typeface="Calibri" charset="0"/>
              <a:cs typeface="Times New Roman" charset="0"/>
            </a:endParaRPr>
          </a:p>
          <a:p>
            <a:pPr>
              <a:spcAft>
                <a:spcPts val="0"/>
              </a:spcAft>
            </a:pPr>
            <a:r>
              <a:rPr lang="en-US" dirty="0" smtClean="0">
                <a:latin typeface="Calibri" charset="0"/>
                <a:ea typeface="Calibri" charset="0"/>
                <a:cs typeface="Times New Roman" charset="0"/>
              </a:rPr>
              <a:t>Texts </a:t>
            </a:r>
            <a:r>
              <a:rPr lang="en-US" dirty="0">
                <a:latin typeface="Calibri" charset="0"/>
                <a:ea typeface="Calibri" charset="0"/>
                <a:cs typeface="Times New Roman" charset="0"/>
              </a:rPr>
              <a:t>written from scratch especially for language learners</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One’s focus of attention is on lexis and syntax and not on the discourse.</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Simplified texts are uninteresting, stilted, unnatural and  unreal. </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The solution is Language learner literature, which is adapted to the needs of the students but, because of its communicative intent, will provide enough challenge and motivation for the second language learners.</a:t>
            </a:r>
            <a:endParaRPr lang="ru-RU" sz="1200" dirty="0">
              <a:effectLst/>
              <a:latin typeface="Calibri" charset="0"/>
              <a:ea typeface="Calibri" charset="0"/>
              <a:cs typeface="Times New Roman" charset="0"/>
            </a:endParaRPr>
          </a:p>
        </p:txBody>
      </p:sp>
    </p:spTree>
    <p:extLst>
      <p:ext uri="{BB962C8B-B14F-4D97-AF65-F5344CB8AC3E}">
        <p14:creationId xmlns="" xmlns:p14="http://schemas.microsoft.com/office/powerpoint/2010/main" val="709810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8532" y="621437"/>
            <a:ext cx="4177169" cy="369332"/>
          </a:xfrm>
          <a:prstGeom prst="rect">
            <a:avLst/>
          </a:prstGeom>
          <a:noFill/>
        </p:spPr>
        <p:txBody>
          <a:bodyPr wrap="none" rtlCol="0">
            <a:spAutoFit/>
          </a:bodyPr>
          <a:lstStyle/>
          <a:p>
            <a:r>
              <a:rPr lang="ru-RU" dirty="0" smtClean="0"/>
              <a:t>Мультифункциональные учебные тексты</a:t>
            </a:r>
            <a:endParaRPr lang="ru-RU" dirty="0"/>
          </a:p>
        </p:txBody>
      </p:sp>
      <p:sp>
        <p:nvSpPr>
          <p:cNvPr id="3" name="TextBox 2"/>
          <p:cNvSpPr txBox="1"/>
          <p:nvPr/>
        </p:nvSpPr>
        <p:spPr>
          <a:xfrm>
            <a:off x="1606858" y="990769"/>
            <a:ext cx="9490229" cy="3693319"/>
          </a:xfrm>
          <a:prstGeom prst="rect">
            <a:avLst/>
          </a:prstGeom>
          <a:noFill/>
        </p:spPr>
        <p:txBody>
          <a:bodyPr wrap="square" rtlCol="0">
            <a:spAutoFit/>
          </a:bodyPr>
          <a:lstStyle/>
          <a:p>
            <a:r>
              <a:rPr lang="ru-RU" dirty="0" smtClean="0"/>
              <a:t>   В учебном процессе текст- </a:t>
            </a:r>
            <a:r>
              <a:rPr lang="ru-RU" dirty="0"/>
              <a:t>образец реального использования языковых единиц- то есть их </a:t>
            </a:r>
            <a:r>
              <a:rPr lang="ru-RU" dirty="0" err="1"/>
              <a:t>актуализции</a:t>
            </a:r>
            <a:r>
              <a:rPr lang="ru-RU" dirty="0"/>
              <a:t> в речи. Таким образом текст становится основой для формирования лексических, грамматических и фонетических навыков при изучении иностранного языка.</a:t>
            </a:r>
          </a:p>
          <a:p>
            <a:r>
              <a:rPr lang="ru-RU" dirty="0"/>
              <a:t> </a:t>
            </a:r>
          </a:p>
          <a:p>
            <a:r>
              <a:rPr lang="ru-RU" dirty="0"/>
              <a:t>Понимание иноязычного текста обусловлено не только индивидуальными особенностями участников акта коммуникации, но и свойственными их культуре нормами и законами,  а также особенностями родного языка. Таким образом, текст становится источником культурологической информации, основой для формирования межкультурной коммуникации и основной составляющей коммуникативной компетенции в учебном процессе.</a:t>
            </a:r>
          </a:p>
          <a:p>
            <a:r>
              <a:rPr lang="ru-RU" dirty="0"/>
              <a:t> </a:t>
            </a:r>
          </a:p>
          <a:p>
            <a:r>
              <a:rPr lang="ru-RU" dirty="0"/>
              <a:t>Для </a:t>
            </a:r>
            <a:r>
              <a:rPr lang="ru-RU" dirty="0" smtClean="0"/>
              <a:t>того </a:t>
            </a:r>
            <a:r>
              <a:rPr lang="ru-RU" dirty="0"/>
              <a:t>чтобы текст мог выступать эффективным стимулом к развитию рецептивных и репродуктивных коммуникативных умений, он должен , прежде </a:t>
            </a:r>
            <a:r>
              <a:rPr lang="ru-RU" dirty="0" smtClean="0"/>
              <a:t>всего</a:t>
            </a:r>
            <a:r>
              <a:rPr lang="en-US" dirty="0" smtClean="0"/>
              <a:t>,</a:t>
            </a:r>
            <a:r>
              <a:rPr lang="ru-RU" dirty="0" smtClean="0"/>
              <a:t> </a:t>
            </a:r>
            <a:r>
              <a:rPr lang="ru-RU" dirty="0"/>
              <a:t>быть актуальным и интересным для учащихся.</a:t>
            </a:r>
          </a:p>
        </p:txBody>
      </p:sp>
    </p:spTree>
    <p:extLst>
      <p:ext uri="{BB962C8B-B14F-4D97-AF65-F5344CB8AC3E}">
        <p14:creationId xmlns="" xmlns:p14="http://schemas.microsoft.com/office/powerpoint/2010/main" val="1169277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60272" y="1953087"/>
            <a:ext cx="4911216" cy="369332"/>
          </a:xfrm>
          <a:prstGeom prst="rect">
            <a:avLst/>
          </a:prstGeom>
          <a:noFill/>
        </p:spPr>
        <p:txBody>
          <a:bodyPr wrap="none" rtlCol="0">
            <a:spAutoFit/>
          </a:bodyPr>
          <a:lstStyle/>
          <a:p>
            <a:r>
              <a:rPr lang="ru-RU" dirty="0" smtClean="0"/>
              <a:t>Стих </a:t>
            </a:r>
            <a:r>
              <a:rPr lang="en-US" dirty="0" smtClean="0"/>
              <a:t>Lonely Jimmy </a:t>
            </a:r>
            <a:r>
              <a:rPr lang="ru-RU" dirty="0" smtClean="0"/>
              <a:t>дать , чтобы было </a:t>
            </a:r>
            <a:r>
              <a:rPr lang="ru-RU" dirty="0" err="1" smtClean="0"/>
              <a:t>нечитаемо</a:t>
            </a:r>
            <a:endParaRPr lang="ru-RU" dirty="0"/>
          </a:p>
        </p:txBody>
      </p:sp>
      <p:pic>
        <p:nvPicPr>
          <p:cNvPr id="5" name="Рисунок 4" descr="Poems_2-COVER-N.jpg"/>
          <p:cNvPicPr>
            <a:picLocks noChangeAspect="1"/>
          </p:cNvPicPr>
          <p:nvPr/>
        </p:nvPicPr>
        <p:blipFill>
          <a:blip r:embed="rId2"/>
          <a:srcRect l="50000"/>
          <a:stretch>
            <a:fillRect/>
          </a:stretch>
        </p:blipFill>
        <p:spPr>
          <a:xfrm>
            <a:off x="162672" y="275114"/>
            <a:ext cx="1800882" cy="2477402"/>
          </a:xfrm>
          <a:prstGeom prst="rect">
            <a:avLst/>
          </a:prstGeom>
        </p:spPr>
      </p:pic>
      <p:pic>
        <p:nvPicPr>
          <p:cNvPr id="6" name="Рисунок 5" descr="Kaufman_Poems_1.jpg"/>
          <p:cNvPicPr>
            <a:picLocks noChangeAspect="1"/>
          </p:cNvPicPr>
          <p:nvPr/>
        </p:nvPicPr>
        <p:blipFill>
          <a:blip r:embed="rId3"/>
          <a:stretch>
            <a:fillRect/>
          </a:stretch>
        </p:blipFill>
        <p:spPr>
          <a:xfrm>
            <a:off x="2205680" y="577825"/>
            <a:ext cx="8627090" cy="5933976"/>
          </a:xfrm>
          <a:prstGeom prst="rect">
            <a:avLst/>
          </a:prstGeom>
        </p:spPr>
      </p:pic>
    </p:spTree>
    <p:extLst>
      <p:ext uri="{BB962C8B-B14F-4D97-AF65-F5344CB8AC3E}">
        <p14:creationId xmlns="" xmlns:p14="http://schemas.microsoft.com/office/powerpoint/2010/main" val="981462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15052" y="3107184"/>
            <a:ext cx="1875000" cy="369332"/>
          </a:xfrm>
          <a:prstGeom prst="rect">
            <a:avLst/>
          </a:prstGeom>
          <a:noFill/>
        </p:spPr>
        <p:txBody>
          <a:bodyPr wrap="none" rtlCol="0">
            <a:spAutoFit/>
          </a:bodyPr>
          <a:lstStyle/>
          <a:p>
            <a:r>
              <a:rPr lang="ru-RU" dirty="0" smtClean="0"/>
              <a:t>11 класс </a:t>
            </a:r>
            <a:r>
              <a:rPr lang="ru-RU" dirty="0" err="1" smtClean="0"/>
              <a:t>стр</a:t>
            </a:r>
            <a:r>
              <a:rPr lang="ru-RU" dirty="0" smtClean="0"/>
              <a:t> 219</a:t>
            </a:r>
            <a:endParaRPr lang="ru-RU" dirty="0"/>
          </a:p>
        </p:txBody>
      </p:sp>
      <p:pic>
        <p:nvPicPr>
          <p:cNvPr id="4" name="Рисунок 3" descr="HEru11SB_cover_Marianna2.jpg"/>
          <p:cNvPicPr>
            <a:picLocks noChangeAspect="1"/>
          </p:cNvPicPr>
          <p:nvPr/>
        </p:nvPicPr>
        <p:blipFill>
          <a:blip r:embed="rId2"/>
          <a:srcRect l="52346"/>
          <a:stretch>
            <a:fillRect/>
          </a:stretch>
        </p:blipFill>
        <p:spPr>
          <a:xfrm>
            <a:off x="283842" y="267731"/>
            <a:ext cx="1804840" cy="2379462"/>
          </a:xfrm>
          <a:prstGeom prst="rect">
            <a:avLst/>
          </a:prstGeom>
        </p:spPr>
      </p:pic>
      <p:pic>
        <p:nvPicPr>
          <p:cNvPr id="6" name="Рисунок 5" descr="HEru11SB_p219.jpg"/>
          <p:cNvPicPr>
            <a:picLocks noChangeAspect="1"/>
          </p:cNvPicPr>
          <p:nvPr/>
        </p:nvPicPr>
        <p:blipFill>
          <a:blip r:embed="rId3"/>
          <a:stretch>
            <a:fillRect/>
          </a:stretch>
        </p:blipFill>
        <p:spPr>
          <a:xfrm>
            <a:off x="3512100" y="0"/>
            <a:ext cx="5167800" cy="6858000"/>
          </a:xfrm>
          <a:prstGeom prst="rect">
            <a:avLst/>
          </a:prstGeom>
        </p:spPr>
      </p:pic>
    </p:spTree>
    <p:extLst>
      <p:ext uri="{BB962C8B-B14F-4D97-AF65-F5344CB8AC3E}">
        <p14:creationId xmlns="" xmlns:p14="http://schemas.microsoft.com/office/powerpoint/2010/main" val="841191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16734" y="3080551"/>
            <a:ext cx="4870308" cy="369332"/>
          </a:xfrm>
          <a:prstGeom prst="rect">
            <a:avLst/>
          </a:prstGeom>
          <a:noFill/>
        </p:spPr>
        <p:txBody>
          <a:bodyPr wrap="none" rtlCol="0">
            <a:spAutoFit/>
          </a:bodyPr>
          <a:lstStyle/>
          <a:p>
            <a:r>
              <a:rPr lang="ru-RU" dirty="0" smtClean="0"/>
              <a:t>Как </a:t>
            </a:r>
            <a:r>
              <a:rPr lang="ru-RU" dirty="0"/>
              <a:t>н</a:t>
            </a:r>
            <a:r>
              <a:rPr lang="ru-RU" dirty="0" smtClean="0"/>
              <a:t>аучиться читать по-английски Стр144-145</a:t>
            </a:r>
            <a:endParaRPr lang="ru-RU" dirty="0"/>
          </a:p>
        </p:txBody>
      </p:sp>
      <p:pic>
        <p:nvPicPr>
          <p:cNvPr id="3" name="Рисунок 2" descr="ABC_144-1145.jpg"/>
          <p:cNvPicPr>
            <a:picLocks noChangeAspect="1"/>
          </p:cNvPicPr>
          <p:nvPr/>
        </p:nvPicPr>
        <p:blipFill>
          <a:blip r:embed="rId2"/>
          <a:stretch>
            <a:fillRect/>
          </a:stretch>
        </p:blipFill>
        <p:spPr>
          <a:xfrm>
            <a:off x="1703672" y="0"/>
            <a:ext cx="10000645" cy="6878750"/>
          </a:xfrm>
          <a:prstGeom prst="rect">
            <a:avLst/>
          </a:prstGeom>
        </p:spPr>
      </p:pic>
      <p:pic>
        <p:nvPicPr>
          <p:cNvPr id="4" name="Picture 6" descr="Z:\коллаж\3.jpg"/>
          <p:cNvPicPr>
            <a:picLocks noChangeAspect="1" noChangeArrowheads="1"/>
          </p:cNvPicPr>
          <p:nvPr/>
        </p:nvPicPr>
        <p:blipFill>
          <a:blip r:embed="rId3" cstate="print"/>
          <a:srcRect/>
          <a:stretch>
            <a:fillRect/>
          </a:stretch>
        </p:blipFill>
        <p:spPr bwMode="auto">
          <a:xfrm>
            <a:off x="230461" y="240631"/>
            <a:ext cx="1473211" cy="1976220"/>
          </a:xfrm>
          <a:prstGeom prst="rect">
            <a:avLst/>
          </a:prstGeom>
          <a:noFill/>
          <a:ln>
            <a:noFill/>
          </a:ln>
          <a:effectLst>
            <a:outerShdw blurRad="63500" dist="139700" dir="2700000" algn="tl" rotWithShape="0">
              <a:srgbClr val="333333">
                <a:alpha val="6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875764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46050" y="1633491"/>
            <a:ext cx="1831335" cy="369332"/>
          </a:xfrm>
          <a:prstGeom prst="rect">
            <a:avLst/>
          </a:prstGeom>
          <a:noFill/>
        </p:spPr>
        <p:txBody>
          <a:bodyPr wrap="none" rtlCol="0">
            <a:spAutoFit/>
          </a:bodyPr>
          <a:lstStyle/>
          <a:p>
            <a:r>
              <a:rPr lang="ru-RU" dirty="0" smtClean="0"/>
              <a:t>9 </a:t>
            </a:r>
            <a:r>
              <a:rPr lang="ru-RU" dirty="0" err="1" smtClean="0"/>
              <a:t>клас</a:t>
            </a:r>
            <a:r>
              <a:rPr lang="ru-RU" dirty="0" smtClean="0"/>
              <a:t> </a:t>
            </a:r>
            <a:r>
              <a:rPr lang="ru-RU" dirty="0" err="1" smtClean="0"/>
              <a:t>стр</a:t>
            </a:r>
            <a:r>
              <a:rPr lang="ru-RU" dirty="0" smtClean="0"/>
              <a:t> 87-88</a:t>
            </a:r>
            <a:endParaRPr lang="ru-RU" dirty="0"/>
          </a:p>
        </p:txBody>
      </p:sp>
      <p:pic>
        <p:nvPicPr>
          <p:cNvPr id="9" name="Рисунок 8" descr="HEru9SB_87.jpg"/>
          <p:cNvPicPr>
            <a:picLocks noChangeAspect="1"/>
          </p:cNvPicPr>
          <p:nvPr/>
        </p:nvPicPr>
        <p:blipFill>
          <a:blip r:embed="rId2"/>
          <a:stretch>
            <a:fillRect/>
          </a:stretch>
        </p:blipFill>
        <p:spPr>
          <a:xfrm>
            <a:off x="1647484" y="0"/>
            <a:ext cx="5167802" cy="6858001"/>
          </a:xfrm>
          <a:prstGeom prst="rect">
            <a:avLst/>
          </a:prstGeom>
        </p:spPr>
      </p:pic>
      <p:pic>
        <p:nvPicPr>
          <p:cNvPr id="10" name="Рисунок 9" descr="HEru9SB_88.jpg"/>
          <p:cNvPicPr>
            <a:picLocks noChangeAspect="1"/>
          </p:cNvPicPr>
          <p:nvPr/>
        </p:nvPicPr>
        <p:blipFill>
          <a:blip r:embed="rId3"/>
          <a:stretch>
            <a:fillRect/>
          </a:stretch>
        </p:blipFill>
        <p:spPr>
          <a:xfrm>
            <a:off x="6823191" y="-1"/>
            <a:ext cx="5167802" cy="6858001"/>
          </a:xfrm>
          <a:prstGeom prst="rect">
            <a:avLst/>
          </a:prstGeom>
        </p:spPr>
      </p:pic>
      <p:pic>
        <p:nvPicPr>
          <p:cNvPr id="12" name="Рисунок 11" descr="HEruSB9_cover.jpg"/>
          <p:cNvPicPr>
            <a:picLocks noChangeAspect="1"/>
          </p:cNvPicPr>
          <p:nvPr/>
        </p:nvPicPr>
        <p:blipFill>
          <a:blip r:embed="rId4"/>
          <a:srcRect l="51716"/>
          <a:stretch>
            <a:fillRect/>
          </a:stretch>
        </p:blipFill>
        <p:spPr>
          <a:xfrm>
            <a:off x="274637" y="265668"/>
            <a:ext cx="1541700" cy="2007108"/>
          </a:xfrm>
          <a:prstGeom prst="rect">
            <a:avLst/>
          </a:prstGeom>
        </p:spPr>
      </p:pic>
    </p:spTree>
    <p:extLst>
      <p:ext uri="{BB962C8B-B14F-4D97-AF65-F5344CB8AC3E}">
        <p14:creationId xmlns="" xmlns:p14="http://schemas.microsoft.com/office/powerpoint/2010/main" val="563091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0967" y="1944210"/>
            <a:ext cx="2161617" cy="369332"/>
          </a:xfrm>
          <a:prstGeom prst="rect">
            <a:avLst/>
          </a:prstGeom>
          <a:noFill/>
        </p:spPr>
        <p:txBody>
          <a:bodyPr wrap="none" rtlCol="0">
            <a:spAutoFit/>
          </a:bodyPr>
          <a:lstStyle/>
          <a:p>
            <a:r>
              <a:rPr lang="ru-RU" dirty="0" smtClean="0"/>
              <a:t>9 класс </a:t>
            </a:r>
            <a:r>
              <a:rPr lang="ru-RU" dirty="0" err="1" smtClean="0"/>
              <a:t>стр</a:t>
            </a:r>
            <a:r>
              <a:rPr lang="ru-RU" dirty="0" smtClean="0"/>
              <a:t> 174-175</a:t>
            </a:r>
            <a:endParaRPr lang="ru-RU" dirty="0"/>
          </a:p>
        </p:txBody>
      </p:sp>
      <p:pic>
        <p:nvPicPr>
          <p:cNvPr id="4" name="Рисунок 3" descr="HEru9SB_174_175.jpg"/>
          <p:cNvPicPr>
            <a:picLocks noChangeAspect="1"/>
          </p:cNvPicPr>
          <p:nvPr/>
        </p:nvPicPr>
        <p:blipFill>
          <a:blip r:embed="rId2"/>
          <a:stretch>
            <a:fillRect/>
          </a:stretch>
        </p:blipFill>
        <p:spPr>
          <a:xfrm>
            <a:off x="1402451" y="0"/>
            <a:ext cx="10335600" cy="6858000"/>
          </a:xfrm>
          <a:prstGeom prst="rect">
            <a:avLst/>
          </a:prstGeom>
        </p:spPr>
      </p:pic>
      <p:pic>
        <p:nvPicPr>
          <p:cNvPr id="5" name="Рисунок 4" descr="HEruSB9_cover.jpg"/>
          <p:cNvPicPr>
            <a:picLocks noChangeAspect="1"/>
          </p:cNvPicPr>
          <p:nvPr/>
        </p:nvPicPr>
        <p:blipFill>
          <a:blip r:embed="rId3"/>
          <a:srcRect l="51716"/>
          <a:stretch>
            <a:fillRect/>
          </a:stretch>
        </p:blipFill>
        <p:spPr>
          <a:xfrm>
            <a:off x="274637" y="265668"/>
            <a:ext cx="1541700" cy="2007108"/>
          </a:xfrm>
          <a:prstGeom prst="rect">
            <a:avLst/>
          </a:prstGeom>
        </p:spPr>
      </p:pic>
    </p:spTree>
    <p:extLst>
      <p:ext uri="{BB962C8B-B14F-4D97-AF65-F5344CB8AC3E}">
        <p14:creationId xmlns="" xmlns:p14="http://schemas.microsoft.com/office/powerpoint/2010/main" val="2618611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13538" y="3169328"/>
            <a:ext cx="2174570" cy="369332"/>
          </a:xfrm>
          <a:prstGeom prst="rect">
            <a:avLst/>
          </a:prstGeom>
          <a:noFill/>
        </p:spPr>
        <p:txBody>
          <a:bodyPr wrap="none" rtlCol="0">
            <a:spAutoFit/>
          </a:bodyPr>
          <a:lstStyle/>
          <a:p>
            <a:r>
              <a:rPr lang="ru-RU" dirty="0" smtClean="0"/>
              <a:t>9 класс </a:t>
            </a:r>
            <a:r>
              <a:rPr lang="ru-RU" dirty="0" err="1" smtClean="0"/>
              <a:t>стр</a:t>
            </a:r>
            <a:r>
              <a:rPr lang="ru-RU" dirty="0" smtClean="0"/>
              <a:t> 169-171</a:t>
            </a:r>
            <a:endParaRPr lang="ru-RU" dirty="0"/>
          </a:p>
        </p:txBody>
      </p:sp>
      <p:pic>
        <p:nvPicPr>
          <p:cNvPr id="4" name="Рисунок 3" descr="HEru9SB_169.jpg"/>
          <p:cNvPicPr>
            <a:picLocks noChangeAspect="1"/>
          </p:cNvPicPr>
          <p:nvPr/>
        </p:nvPicPr>
        <p:blipFill>
          <a:blip r:embed="rId2"/>
          <a:stretch>
            <a:fillRect/>
          </a:stretch>
        </p:blipFill>
        <p:spPr>
          <a:xfrm>
            <a:off x="3512100" y="0"/>
            <a:ext cx="5167800" cy="6858000"/>
          </a:xfrm>
          <a:prstGeom prst="rect">
            <a:avLst/>
          </a:prstGeom>
        </p:spPr>
      </p:pic>
      <p:pic>
        <p:nvPicPr>
          <p:cNvPr id="5" name="Рисунок 4" descr="HEruSB9_cover.jpg"/>
          <p:cNvPicPr>
            <a:picLocks noChangeAspect="1"/>
          </p:cNvPicPr>
          <p:nvPr/>
        </p:nvPicPr>
        <p:blipFill>
          <a:blip r:embed="rId3"/>
          <a:srcRect l="51716"/>
          <a:stretch>
            <a:fillRect/>
          </a:stretch>
        </p:blipFill>
        <p:spPr>
          <a:xfrm>
            <a:off x="274637" y="265668"/>
            <a:ext cx="1541700" cy="2007108"/>
          </a:xfrm>
          <a:prstGeom prst="rect">
            <a:avLst/>
          </a:prstGeom>
        </p:spPr>
      </p:pic>
    </p:spTree>
    <p:extLst>
      <p:ext uri="{BB962C8B-B14F-4D97-AF65-F5344CB8AC3E}">
        <p14:creationId xmlns="" xmlns:p14="http://schemas.microsoft.com/office/powerpoint/2010/main" val="1144356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Eru9SB_170-171.jpg"/>
          <p:cNvPicPr>
            <a:picLocks noChangeAspect="1"/>
          </p:cNvPicPr>
          <p:nvPr/>
        </p:nvPicPr>
        <p:blipFill>
          <a:blip r:embed="rId2"/>
          <a:stretch>
            <a:fillRect/>
          </a:stretch>
        </p:blipFill>
        <p:spPr>
          <a:xfrm>
            <a:off x="1601963" y="0"/>
            <a:ext cx="10335600" cy="6858000"/>
          </a:xfrm>
          <a:prstGeom prst="rect">
            <a:avLst/>
          </a:prstGeom>
        </p:spPr>
      </p:pic>
      <p:pic>
        <p:nvPicPr>
          <p:cNvPr id="2" name="Рисунок 1" descr="HEruSB9_cover.jpg"/>
          <p:cNvPicPr>
            <a:picLocks noChangeAspect="1"/>
          </p:cNvPicPr>
          <p:nvPr/>
        </p:nvPicPr>
        <p:blipFill>
          <a:blip r:embed="rId3"/>
          <a:srcRect l="51716"/>
          <a:stretch>
            <a:fillRect/>
          </a:stretch>
        </p:blipFill>
        <p:spPr>
          <a:xfrm>
            <a:off x="274637" y="265668"/>
            <a:ext cx="1541700" cy="200710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4738" y="2645546"/>
            <a:ext cx="2059282" cy="369332"/>
          </a:xfrm>
          <a:prstGeom prst="rect">
            <a:avLst/>
          </a:prstGeom>
          <a:noFill/>
        </p:spPr>
        <p:txBody>
          <a:bodyPr wrap="none" rtlCol="0">
            <a:spAutoFit/>
          </a:bodyPr>
          <a:lstStyle/>
          <a:p>
            <a:r>
              <a:rPr lang="ru-RU" dirty="0" smtClean="0"/>
              <a:t>11 класс </a:t>
            </a:r>
            <a:r>
              <a:rPr lang="ru-RU" dirty="0" err="1" smtClean="0"/>
              <a:t>стр</a:t>
            </a:r>
            <a:r>
              <a:rPr lang="ru-RU" dirty="0" smtClean="0"/>
              <a:t> 70-71</a:t>
            </a:r>
            <a:endParaRPr lang="ru-RU" dirty="0"/>
          </a:p>
        </p:txBody>
      </p:sp>
      <p:pic>
        <p:nvPicPr>
          <p:cNvPr id="4" name="Рисунок 3" descr="HEru11SB_p70-71.jpg"/>
          <p:cNvPicPr>
            <a:picLocks noChangeAspect="1"/>
          </p:cNvPicPr>
          <p:nvPr/>
        </p:nvPicPr>
        <p:blipFill>
          <a:blip r:embed="rId2"/>
          <a:stretch>
            <a:fillRect/>
          </a:stretch>
        </p:blipFill>
        <p:spPr>
          <a:xfrm>
            <a:off x="1553836" y="0"/>
            <a:ext cx="10335600" cy="6858000"/>
          </a:xfrm>
          <a:prstGeom prst="rect">
            <a:avLst/>
          </a:prstGeom>
        </p:spPr>
      </p:pic>
      <p:pic>
        <p:nvPicPr>
          <p:cNvPr id="5" name="Picture 3" descr="V:\pubs_new\happy_english.ru\Webinar\2017\Cover\HERU11SB_coverNEW.jpg"/>
          <p:cNvPicPr>
            <a:picLocks noChangeAspect="1" noChangeArrowheads="1"/>
          </p:cNvPicPr>
          <p:nvPr/>
        </p:nvPicPr>
        <p:blipFill>
          <a:blip r:embed="rId3"/>
          <a:srcRect/>
          <a:stretch>
            <a:fillRect/>
          </a:stretch>
        </p:blipFill>
        <p:spPr bwMode="auto">
          <a:xfrm>
            <a:off x="274637" y="265668"/>
            <a:ext cx="1539240" cy="2007108"/>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46797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981075"/>
            <a:ext cx="11490325" cy="5619750"/>
          </a:xfrm>
          <a:prstGeom prst="rect">
            <a:avLst/>
          </a:prstGeom>
        </p:spPr>
        <p:txBody>
          <a:bodyPr>
            <a:noAutofit/>
          </a:bodyPr>
          <a:lstStyle/>
          <a:p>
            <a:pPr algn="ctr"/>
            <a:r>
              <a:rPr lang="ru-RU" sz="5400" b="1" spc="100" dirty="0" smtClean="0">
                <a:solidFill>
                  <a:srgbClr val="7030A0"/>
                </a:solidFill>
              </a:rPr>
              <a:t>Текст как основа обучения всем видам речевой деятельности</a:t>
            </a:r>
            <a:br>
              <a:rPr lang="ru-RU" sz="5400" b="1" spc="100" dirty="0" smtClean="0">
                <a:solidFill>
                  <a:srgbClr val="7030A0"/>
                </a:solidFill>
              </a:rPr>
            </a:br>
            <a:r>
              <a:rPr lang="en-US" sz="2400" b="1" spc="100" dirty="0" smtClean="0">
                <a:solidFill>
                  <a:srgbClr val="7030A0"/>
                </a:solidFill>
              </a:rPr>
              <a:t/>
            </a:r>
            <a:br>
              <a:rPr lang="en-US" sz="2400" b="1" spc="100" dirty="0" smtClean="0">
                <a:solidFill>
                  <a:srgbClr val="7030A0"/>
                </a:solidFill>
              </a:rPr>
            </a:br>
            <a:r>
              <a:rPr lang="ru-RU" sz="4000" i="1" cap="none" spc="100" dirty="0" smtClean="0"/>
              <a:t>Марианна Юрьевна Кауфман</a:t>
            </a:r>
            <a:br>
              <a:rPr lang="ru-RU" sz="4000" i="1" cap="none" spc="100" dirty="0" smtClean="0"/>
            </a:br>
            <a:r>
              <a:rPr lang="ru-RU" sz="4000" i="1" cap="none" spc="100" dirty="0" smtClean="0"/>
              <a:t>автор курса «</a:t>
            </a:r>
            <a:r>
              <a:rPr lang="en-US" sz="4000" i="1" cap="none" spc="100" dirty="0" smtClean="0"/>
              <a:t>Happy English.ru</a:t>
            </a:r>
            <a:r>
              <a:rPr lang="ru-RU" sz="4000" i="1" cap="none" spc="100" dirty="0" smtClean="0"/>
              <a:t>»</a:t>
            </a:r>
            <a:r>
              <a:rPr lang="en-US" sz="4000" i="1" cap="none" spc="100" dirty="0" smtClean="0"/>
              <a:t/>
            </a:r>
            <a:br>
              <a:rPr lang="en-US" sz="4000" i="1" cap="none" spc="100" dirty="0" smtClean="0"/>
            </a:br>
            <a:r>
              <a:rPr lang="en-US" sz="4000" i="1" cap="none" spc="100" dirty="0" smtClean="0"/>
              <a:t>Master of Arts in Sociolinguistics</a:t>
            </a:r>
            <a:endParaRPr lang="ru-RU" sz="4000" i="1" spc="100" dirty="0">
              <a:solidFill>
                <a:srgbClr val="7030A0"/>
              </a:solidFill>
            </a:endParaRPr>
          </a:p>
        </p:txBody>
      </p:sp>
    </p:spTree>
    <p:extLst>
      <p:ext uri="{BB962C8B-B14F-4D97-AF65-F5344CB8AC3E}">
        <p14:creationId xmlns="" xmlns:p14="http://schemas.microsoft.com/office/powerpoint/2010/main" val="2135063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55800" y="2781300"/>
            <a:ext cx="2319481" cy="369332"/>
          </a:xfrm>
          <a:prstGeom prst="rect">
            <a:avLst/>
          </a:prstGeom>
          <a:noFill/>
        </p:spPr>
        <p:txBody>
          <a:bodyPr wrap="none" rtlCol="0">
            <a:spAutoFit/>
          </a:bodyPr>
          <a:lstStyle/>
          <a:p>
            <a:r>
              <a:rPr lang="ru-RU" dirty="0" smtClean="0"/>
              <a:t>11 класс </a:t>
            </a:r>
            <a:r>
              <a:rPr lang="ru-RU" dirty="0" err="1" smtClean="0"/>
              <a:t>стр</a:t>
            </a:r>
            <a:r>
              <a:rPr lang="ru-RU" dirty="0" smtClean="0"/>
              <a:t> 144-147</a:t>
            </a:r>
            <a:endParaRPr lang="ru-RU" dirty="0"/>
          </a:p>
        </p:txBody>
      </p:sp>
      <p:pic>
        <p:nvPicPr>
          <p:cNvPr id="7170" name="Picture 2" descr="V:\pubs_new\happy_english.ru\Webinar\2018\JPG_Чтение с зад.глуб. понимания\Heru11_1.jpg"/>
          <p:cNvPicPr>
            <a:picLocks noChangeAspect="1" noChangeArrowheads="1"/>
          </p:cNvPicPr>
          <p:nvPr/>
        </p:nvPicPr>
        <p:blipFill>
          <a:blip r:embed="rId2"/>
          <a:srcRect/>
          <a:stretch>
            <a:fillRect/>
          </a:stretch>
        </p:blipFill>
        <p:spPr bwMode="auto">
          <a:xfrm>
            <a:off x="1576388" y="-32309"/>
            <a:ext cx="10384292" cy="6890309"/>
          </a:xfrm>
          <a:prstGeom prst="rect">
            <a:avLst/>
          </a:prstGeom>
          <a:noFill/>
          <a:effectLst>
            <a:outerShdw blurRad="50800" dist="38100" dir="2700000" algn="tl" rotWithShape="0">
              <a:prstClr val="black">
                <a:alpha val="40000"/>
              </a:prstClr>
            </a:outerShdw>
          </a:effectLst>
        </p:spPr>
      </p:pic>
      <p:pic>
        <p:nvPicPr>
          <p:cNvPr id="7171" name="Picture 3" descr="V:\pubs_new\happy_english.ru\Webinar\2017\Cover\HERU11SB_coverNEW.jpg"/>
          <p:cNvPicPr>
            <a:picLocks noChangeAspect="1" noChangeArrowheads="1"/>
          </p:cNvPicPr>
          <p:nvPr/>
        </p:nvPicPr>
        <p:blipFill>
          <a:blip r:embed="rId3"/>
          <a:srcRect/>
          <a:stretch>
            <a:fillRect/>
          </a:stretch>
        </p:blipFill>
        <p:spPr bwMode="auto">
          <a:xfrm>
            <a:off x="274637" y="265668"/>
            <a:ext cx="1539240" cy="2007108"/>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42669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55800" y="2781300"/>
            <a:ext cx="2319481" cy="369332"/>
          </a:xfrm>
          <a:prstGeom prst="rect">
            <a:avLst/>
          </a:prstGeom>
          <a:noFill/>
        </p:spPr>
        <p:txBody>
          <a:bodyPr wrap="none" rtlCol="0">
            <a:spAutoFit/>
          </a:bodyPr>
          <a:lstStyle/>
          <a:p>
            <a:r>
              <a:rPr lang="ru-RU" dirty="0" smtClean="0"/>
              <a:t>11 класс </a:t>
            </a:r>
            <a:r>
              <a:rPr lang="ru-RU" dirty="0" err="1" smtClean="0"/>
              <a:t>стр</a:t>
            </a:r>
            <a:r>
              <a:rPr lang="ru-RU" dirty="0" smtClean="0"/>
              <a:t> 144-147</a:t>
            </a:r>
            <a:endParaRPr lang="ru-RU" dirty="0"/>
          </a:p>
        </p:txBody>
      </p:sp>
      <p:pic>
        <p:nvPicPr>
          <p:cNvPr id="8194" name="Picture 2" descr="V:\pubs_new\happy_english.ru\Webinar\2018\JPG_Чтение с зад.глуб. понимания\Heru11_12.jpg"/>
          <p:cNvPicPr>
            <a:picLocks noChangeAspect="1" noChangeArrowheads="1"/>
          </p:cNvPicPr>
          <p:nvPr/>
        </p:nvPicPr>
        <p:blipFill>
          <a:blip r:embed="rId2"/>
          <a:srcRect/>
          <a:stretch>
            <a:fillRect/>
          </a:stretch>
        </p:blipFill>
        <p:spPr bwMode="auto">
          <a:xfrm>
            <a:off x="1566863" y="-32309"/>
            <a:ext cx="10384292" cy="6890309"/>
          </a:xfrm>
          <a:prstGeom prst="rect">
            <a:avLst/>
          </a:prstGeom>
          <a:noFill/>
          <a:effectLst>
            <a:outerShdw blurRad="50800" dist="38100" dir="2700000" algn="tl" rotWithShape="0">
              <a:prstClr val="black">
                <a:alpha val="40000"/>
              </a:prstClr>
            </a:outerShdw>
          </a:effectLst>
        </p:spPr>
      </p:pic>
      <p:pic>
        <p:nvPicPr>
          <p:cNvPr id="7171" name="Picture 3" descr="V:\pubs_new\happy_english.ru\Webinar\2017\Cover\HERU11SB_coverNEW.jpg"/>
          <p:cNvPicPr>
            <a:picLocks noChangeAspect="1" noChangeArrowheads="1"/>
          </p:cNvPicPr>
          <p:nvPr/>
        </p:nvPicPr>
        <p:blipFill>
          <a:blip r:embed="rId3"/>
          <a:srcRect/>
          <a:stretch>
            <a:fillRect/>
          </a:stretch>
        </p:blipFill>
        <p:spPr bwMode="auto">
          <a:xfrm>
            <a:off x="274637" y="265668"/>
            <a:ext cx="1539240" cy="2007108"/>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2573768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V:\pubs_new\happy_english.ru\Webinar\2017\Cover\HERU4SB1_cover.jpg"/>
          <p:cNvPicPr>
            <a:picLocks noChangeAspect="1" noChangeArrowheads="1"/>
          </p:cNvPicPr>
          <p:nvPr/>
        </p:nvPicPr>
        <p:blipFill>
          <a:blip r:embed="rId2"/>
          <a:srcRect/>
          <a:stretch>
            <a:fillRect/>
          </a:stretch>
        </p:blipFill>
        <p:spPr bwMode="auto">
          <a:xfrm>
            <a:off x="293624" y="288163"/>
            <a:ext cx="1789176" cy="2474976"/>
          </a:xfrm>
          <a:prstGeom prst="rect">
            <a:avLst/>
          </a:prstGeom>
          <a:noFill/>
          <a:effectLst>
            <a:outerShdw blurRad="50800" dist="38100" dir="2700000" algn="tl" rotWithShape="0">
              <a:prstClr val="black">
                <a:alpha val="40000"/>
              </a:prstClr>
            </a:outerShdw>
          </a:effectLst>
        </p:spPr>
      </p:pic>
      <p:pic>
        <p:nvPicPr>
          <p:cNvPr id="11268" name="Picture 4" descr="V:\pubs_new\happy_english.ru\Webinar\2018\JPG_Чтение с зад.глуб. понимания\HEru4SB_p33.jpg"/>
          <p:cNvPicPr>
            <a:picLocks noChangeAspect="1" noChangeArrowheads="1"/>
          </p:cNvPicPr>
          <p:nvPr/>
        </p:nvPicPr>
        <p:blipFill>
          <a:blip r:embed="rId3"/>
          <a:srcRect l="49985"/>
          <a:stretch>
            <a:fillRect/>
          </a:stretch>
        </p:blipFill>
        <p:spPr bwMode="auto">
          <a:xfrm>
            <a:off x="3639620" y="-19995"/>
            <a:ext cx="4947679" cy="6877995"/>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895986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2774" y="2361459"/>
            <a:ext cx="8007658" cy="3539430"/>
          </a:xfrm>
          <a:prstGeom prst="rect">
            <a:avLst/>
          </a:prstGeom>
        </p:spPr>
        <p:txBody>
          <a:bodyPr wrap="square">
            <a:spAutoFit/>
          </a:bodyPr>
          <a:lstStyle/>
          <a:p>
            <a:pPr>
              <a:spcAft>
                <a:spcPts val="0"/>
              </a:spcAft>
              <a:tabLst>
                <a:tab pos="1612900" algn="l"/>
              </a:tabLst>
            </a:pPr>
            <a:r>
              <a:rPr lang="ru-RU" sz="3200" dirty="0">
                <a:latin typeface="Calibri" charset="0"/>
                <a:ea typeface="Calibri" charset="0"/>
                <a:cs typeface="Times New Roman" charset="0"/>
              </a:rPr>
              <a:t>С учетом признания текста в качестве основной коммуникативной единицы, мы имеем все основания трактовать практические цели обучения иностранному языку как приобретение учащимися умений понимать (чтение, </a:t>
            </a:r>
            <a:r>
              <a:rPr lang="ru-RU" sz="3200" dirty="0" err="1">
                <a:latin typeface="Calibri" charset="0"/>
                <a:ea typeface="Calibri" charset="0"/>
                <a:cs typeface="Times New Roman" charset="0"/>
              </a:rPr>
              <a:t>аудирование</a:t>
            </a:r>
            <a:r>
              <a:rPr lang="ru-RU" sz="3200" dirty="0">
                <a:latin typeface="Calibri" charset="0"/>
                <a:ea typeface="Calibri" charset="0"/>
                <a:cs typeface="Times New Roman" charset="0"/>
              </a:rPr>
              <a:t>) и создавать (письмо, говорение) тексты.</a:t>
            </a:r>
            <a:endParaRPr lang="ru-RU" sz="3200" dirty="0">
              <a:effectLst/>
              <a:latin typeface="Calibri" charset="0"/>
              <a:ea typeface="Calibri" charset="0"/>
              <a:cs typeface="Times New Roman" charset="0"/>
            </a:endParaRPr>
          </a:p>
        </p:txBody>
      </p:sp>
    </p:spTree>
    <p:extLst>
      <p:ext uri="{BB962C8B-B14F-4D97-AF65-F5344CB8AC3E}">
        <p14:creationId xmlns="" xmlns:p14="http://schemas.microsoft.com/office/powerpoint/2010/main" val="10361293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6" descr="Z:\коллаж\11.jpg"/>
          <p:cNvPicPr>
            <a:picLocks noChangeAspect="1" noChangeArrowheads="1"/>
          </p:cNvPicPr>
          <p:nvPr/>
        </p:nvPicPr>
        <p:blipFill>
          <a:blip r:embed="rId2" cstate="print"/>
          <a:srcRect/>
          <a:stretch>
            <a:fillRect/>
          </a:stretch>
        </p:blipFill>
        <p:spPr bwMode="auto">
          <a:xfrm>
            <a:off x="1643017" y="408651"/>
            <a:ext cx="9144000" cy="6040697"/>
          </a:xfrm>
          <a:prstGeom prst="rect">
            <a:avLst/>
          </a:prstGeom>
          <a:noFill/>
          <a:ln w="9525">
            <a:noFill/>
            <a:miter lim="800000"/>
            <a:headEnd/>
            <a:tailEnd/>
          </a:ln>
        </p:spPr>
      </p:pic>
    </p:spTree>
    <p:extLst>
      <p:ext uri="{BB962C8B-B14F-4D97-AF65-F5344CB8AC3E}">
        <p14:creationId xmlns="" xmlns:p14="http://schemas.microsoft.com/office/powerpoint/2010/main" val="493607344"/>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448417" y="342900"/>
            <a:ext cx="10285409" cy="1085850"/>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Autofit/>
          </a:bodyPr>
          <a:lstStyle/>
          <a:p>
            <a:pPr algn="r">
              <a:defRPr/>
            </a:pPr>
            <a:r>
              <a:rPr lang="ru-RU" sz="2800" b="1" spc="100" dirty="0">
                <a:solidFill>
                  <a:srgbClr val="489296"/>
                </a:solidFill>
              </a:rPr>
              <a:t>Как научиться читать по-английски</a:t>
            </a:r>
            <a:br>
              <a:rPr lang="ru-RU" sz="2800" b="1" spc="100" dirty="0">
                <a:solidFill>
                  <a:srgbClr val="489296"/>
                </a:solidFill>
              </a:rPr>
            </a:br>
            <a:r>
              <a:rPr lang="en-US" sz="800" b="1" spc="100" dirty="0" smtClean="0">
                <a:solidFill>
                  <a:srgbClr val="489296"/>
                </a:solidFill>
              </a:rPr>
              <a:t/>
            </a:r>
            <a:br>
              <a:rPr lang="en-US" sz="800" b="1" spc="100" dirty="0" smtClean="0">
                <a:solidFill>
                  <a:srgbClr val="489296"/>
                </a:solidFill>
              </a:rPr>
            </a:br>
            <a:r>
              <a:rPr lang="ru-RU" sz="2800" b="1" cap="none" spc="100" dirty="0" smtClean="0">
                <a:solidFill>
                  <a:srgbClr val="489296"/>
                </a:solidFill>
              </a:rPr>
              <a:t>учебное пособие</a:t>
            </a:r>
            <a:endParaRPr lang="ru-RU" sz="2800" b="1" spc="100" dirty="0">
              <a:solidFill>
                <a:srgbClr val="489296"/>
              </a:solidFill>
            </a:endParaRPr>
          </a:p>
        </p:txBody>
      </p:sp>
      <p:sp>
        <p:nvSpPr>
          <p:cNvPr id="6" name="Содержимое 5"/>
          <p:cNvSpPr>
            <a:spLocks noGrp="1"/>
          </p:cNvSpPr>
          <p:nvPr>
            <p:ph sz="half" idx="4294967295"/>
          </p:nvPr>
        </p:nvSpPr>
        <p:spPr>
          <a:xfrm>
            <a:off x="1620000" y="1889448"/>
            <a:ext cx="8970703" cy="4968552"/>
          </a:xfrm>
          <a:prstGeom prst="rect">
            <a:avLst/>
          </a:prstGeom>
        </p:spPr>
        <p:txBody>
          <a:bodyPr>
            <a:normAutofit fontScale="92500" lnSpcReduction="10000"/>
          </a:bodyPr>
          <a:lstStyle/>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Пособие предназначено для обучения чтению младших школьников.</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Система апробирована  в школах России  и  дает </a:t>
            </a:r>
            <a:r>
              <a:rPr lang="ru-RU" altLang="ru-RU" sz="2400" dirty="0" smtClean="0">
                <a:solidFill>
                  <a:schemeClr val="tx1">
                    <a:lumMod val="95000"/>
                    <a:lumOff val="5000"/>
                  </a:schemeClr>
                </a:solidFill>
              </a:rPr>
              <a:t>впечатляющие </a:t>
            </a:r>
            <a:r>
              <a:rPr lang="ru-RU" altLang="ru-RU" sz="2400" dirty="0">
                <a:solidFill>
                  <a:schemeClr val="tx1">
                    <a:lumMod val="95000"/>
                    <a:lumOff val="5000"/>
                  </a:schemeClr>
                </a:solidFill>
              </a:rPr>
              <a:t>результаты </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Уникальная авторская методика включает в себя</a:t>
            </a:r>
            <a:r>
              <a:rPr lang="en-US" altLang="ru-RU" sz="2400" dirty="0">
                <a:solidFill>
                  <a:schemeClr val="tx1">
                    <a:lumMod val="95000"/>
                    <a:lumOff val="5000"/>
                  </a:schemeClr>
                </a:solidFill>
              </a:rPr>
              <a:t> </a:t>
            </a:r>
            <a:endParaRPr lang="ru-RU" altLang="ru-RU" sz="2400" dirty="0">
              <a:solidFill>
                <a:schemeClr val="tx1">
                  <a:lumMod val="95000"/>
                  <a:lumOff val="5000"/>
                </a:schemeClr>
              </a:solidFill>
            </a:endParaRPr>
          </a:p>
          <a:p>
            <a:pPr marL="468000" indent="-468000">
              <a:buClr>
                <a:srgbClr val="489296"/>
              </a:buClr>
              <a:buSzPct val="100000"/>
              <a:buFont typeface="Wingdings" pitchFamily="2" charset="2"/>
              <a:buChar char="Ø"/>
            </a:pPr>
            <a:r>
              <a:rPr lang="ru-RU" altLang="ru-RU" sz="2400" dirty="0" smtClean="0">
                <a:solidFill>
                  <a:schemeClr val="tx1">
                    <a:lumMod val="95000"/>
                    <a:lumOff val="5000"/>
                  </a:schemeClr>
                </a:solidFill>
              </a:rPr>
              <a:t>Доступные </a:t>
            </a:r>
            <a:r>
              <a:rPr lang="ru-RU" altLang="ru-RU" sz="2400" dirty="0">
                <a:solidFill>
                  <a:schemeClr val="tx1">
                    <a:lumMod val="95000"/>
                    <a:lumOff val="5000"/>
                  </a:schemeClr>
                </a:solidFill>
              </a:rPr>
              <a:t>объяснения и систему упражнений, </a:t>
            </a:r>
            <a:r>
              <a:rPr lang="ru-RU" altLang="ru-RU" sz="2400" dirty="0" smtClean="0">
                <a:solidFill>
                  <a:schemeClr val="tx1">
                    <a:lumMod val="95000"/>
                    <a:lumOff val="5000"/>
                  </a:schemeClr>
                </a:solidFill>
              </a:rPr>
              <a:t>обучающую </a:t>
            </a:r>
            <a:r>
              <a:rPr lang="ru-RU" altLang="ru-RU" sz="2400" dirty="0">
                <a:solidFill>
                  <a:schemeClr val="tx1">
                    <a:lumMod val="95000"/>
                    <a:lumOff val="5000"/>
                  </a:schemeClr>
                </a:solidFill>
              </a:rPr>
              <a:t>детей читать осмысленно и закладывающую основу автономии школьников</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Страноведческие комментарии, в занимательной форме знакомящие  с бытом, реалиями, культурой, традициями Великобритании</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Авторские стихи, песни, игры </a:t>
            </a:r>
          </a:p>
          <a:p>
            <a:pPr marL="468000" indent="-468000">
              <a:buClr>
                <a:srgbClr val="489296"/>
              </a:buClr>
              <a:buSzPct val="100000"/>
              <a:buFont typeface="Wingdings" pitchFamily="2" charset="2"/>
              <a:buChar char="Ø"/>
            </a:pPr>
            <a:r>
              <a:rPr lang="ru-RU" altLang="ru-RU" sz="2400" dirty="0" err="1">
                <a:solidFill>
                  <a:schemeClr val="tx1">
                    <a:lumMod val="95000"/>
                    <a:lumOff val="5000"/>
                  </a:schemeClr>
                </a:solidFill>
              </a:rPr>
              <a:t>Аудиоприложение</a:t>
            </a:r>
            <a:r>
              <a:rPr lang="ru-RU" altLang="ru-RU" sz="2400" dirty="0">
                <a:solidFill>
                  <a:schemeClr val="tx1">
                    <a:lumMod val="95000"/>
                    <a:lumOff val="5000"/>
                  </a:schemeClr>
                </a:solidFill>
              </a:rPr>
              <a:t> в исполнении профессиональных английских дикторов</a:t>
            </a:r>
          </a:p>
          <a:p>
            <a:endParaRPr lang="ru-RU" dirty="0"/>
          </a:p>
        </p:txBody>
      </p:sp>
      <p:pic>
        <p:nvPicPr>
          <p:cNvPr id="11268" name="Picture 16" descr="Z:\коллаж\11.jpg"/>
          <p:cNvPicPr>
            <a:picLocks noChangeAspect="1" noChangeArrowheads="1"/>
          </p:cNvPicPr>
          <p:nvPr/>
        </p:nvPicPr>
        <p:blipFill>
          <a:blip r:embed="rId2" cstate="print"/>
          <a:srcRect/>
          <a:stretch>
            <a:fillRect/>
          </a:stretch>
        </p:blipFill>
        <p:spPr bwMode="auto">
          <a:xfrm>
            <a:off x="1294669" y="0"/>
            <a:ext cx="2585181" cy="1755972"/>
          </a:xfrm>
          <a:prstGeom prst="rect">
            <a:avLst/>
          </a:prstGeom>
          <a:noFill/>
          <a:ln w="9525">
            <a:noFill/>
            <a:miter lim="800000"/>
            <a:headEnd/>
            <a:tailEnd/>
          </a:ln>
        </p:spPr>
      </p:pic>
    </p:spTree>
    <p:extLst>
      <p:ext uri="{BB962C8B-B14F-4D97-AF65-F5344CB8AC3E}">
        <p14:creationId xmlns="" xmlns:p14="http://schemas.microsoft.com/office/powerpoint/2010/main" val="329302247"/>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477796"/>
            <a:ext cx="11582400" cy="671639"/>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rmAutofit/>
          </a:bodyPr>
          <a:lstStyle/>
          <a:p>
            <a:pPr algn="r">
              <a:defRPr/>
            </a:pPr>
            <a:r>
              <a:rPr lang="ru-RU" sz="3200" b="1" spc="100" dirty="0">
                <a:solidFill>
                  <a:srgbClr val="489296"/>
                </a:solidFill>
              </a:rPr>
              <a:t>Как </a:t>
            </a:r>
            <a:r>
              <a:rPr lang="ru-RU" sz="3200" b="1" spc="100" dirty="0" smtClean="0">
                <a:solidFill>
                  <a:srgbClr val="489296"/>
                </a:solidFill>
              </a:rPr>
              <a:t> использовать  пособие</a:t>
            </a:r>
            <a:endParaRPr lang="ru-RU" sz="3200" b="1" spc="100" dirty="0">
              <a:solidFill>
                <a:srgbClr val="489296"/>
              </a:solidFill>
            </a:endParaRPr>
          </a:p>
        </p:txBody>
      </p:sp>
      <p:sp>
        <p:nvSpPr>
          <p:cNvPr id="9" name="Прямоугольник 8"/>
          <p:cNvSpPr/>
          <p:nvPr/>
        </p:nvSpPr>
        <p:spPr>
          <a:xfrm>
            <a:off x="1619999" y="1448474"/>
            <a:ext cx="8956291" cy="4555093"/>
          </a:xfrm>
          <a:prstGeom prst="rect">
            <a:avLst/>
          </a:prstGeom>
        </p:spPr>
        <p:txBody>
          <a:bodyPr wrap="square">
            <a:spAutoFit/>
          </a:bodyPr>
          <a:lstStyle/>
          <a:p>
            <a:pPr marL="468000" indent="-468000" eaLnBrk="1" hangingPunct="1">
              <a:spcBef>
                <a:spcPts val="1200"/>
              </a:spcBef>
              <a:buClr>
                <a:srgbClr val="489296"/>
              </a:buClr>
              <a:buFont typeface="Wingdings" pitchFamily="2" charset="2"/>
              <a:buChar char="Ø"/>
            </a:pPr>
            <a:r>
              <a:rPr lang="ru-RU" altLang="ru-RU" sz="2400" dirty="0" smtClean="0">
                <a:solidFill>
                  <a:schemeClr val="tx1">
                    <a:lumMod val="95000"/>
                    <a:lumOff val="5000"/>
                  </a:schemeClr>
                </a:solidFill>
                <a:latin typeface="Pragmatica Book" pitchFamily="34" charset="0"/>
              </a:rPr>
              <a:t>В </a:t>
            </a:r>
            <a:r>
              <a:rPr lang="ru-RU" altLang="ru-RU" sz="2400" dirty="0">
                <a:solidFill>
                  <a:schemeClr val="tx1">
                    <a:lumMod val="95000"/>
                    <a:lumOff val="5000"/>
                  </a:schemeClr>
                </a:solidFill>
                <a:latin typeface="Pragmatica Book" pitchFamily="34" charset="0"/>
              </a:rPr>
              <a:t>начале обучения последовательно параллельно </a:t>
            </a:r>
            <a:r>
              <a:rPr lang="ru-RU" altLang="ru-RU" sz="2400" dirty="0" smtClean="0">
                <a:solidFill>
                  <a:schemeClr val="tx1">
                    <a:lumMod val="95000"/>
                    <a:lumOff val="5000"/>
                  </a:schemeClr>
                </a:solidFill>
                <a:latin typeface="Pragmatica Book" pitchFamily="34" charset="0"/>
              </a:rPr>
              <a:t/>
            </a:r>
            <a:br>
              <a:rPr lang="ru-RU" altLang="ru-RU" sz="2400" dirty="0" smtClean="0">
                <a:solidFill>
                  <a:schemeClr val="tx1">
                    <a:lumMod val="95000"/>
                    <a:lumOff val="5000"/>
                  </a:schemeClr>
                </a:solidFill>
                <a:latin typeface="Pragmatica Book" pitchFamily="34" charset="0"/>
              </a:rPr>
            </a:br>
            <a:r>
              <a:rPr lang="ru-RU" altLang="ru-RU" sz="2400" dirty="0" smtClean="0">
                <a:solidFill>
                  <a:schemeClr val="tx1">
                    <a:lumMod val="95000"/>
                    <a:lumOff val="5000"/>
                  </a:schemeClr>
                </a:solidFill>
                <a:latin typeface="Pragmatica Book" pitchFamily="34" charset="0"/>
              </a:rPr>
              <a:t>с  любым </a:t>
            </a:r>
            <a:r>
              <a:rPr lang="ru-RU" altLang="ru-RU" sz="2400" dirty="0">
                <a:solidFill>
                  <a:schemeClr val="tx1">
                    <a:lumMod val="95000"/>
                    <a:lumOff val="5000"/>
                  </a:schemeClr>
                </a:solidFill>
                <a:latin typeface="Pragmatica Book" pitchFamily="34" charset="0"/>
              </a:rPr>
              <a:t>учебником  в течение15 минут урока.</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Pragmatica Book" pitchFamily="34" charset="0"/>
              </a:rPr>
              <a:t>В процессе подготовки к обучению английскому языку </a:t>
            </a:r>
            <a:r>
              <a:rPr lang="ru-RU" altLang="ru-RU" sz="2400" dirty="0" smtClean="0">
                <a:solidFill>
                  <a:schemeClr val="tx1">
                    <a:lumMod val="95000"/>
                    <a:lumOff val="5000"/>
                  </a:schemeClr>
                </a:solidFill>
                <a:latin typeface="Pragmatica Book" pitchFamily="34" charset="0"/>
              </a:rPr>
              <a:t/>
            </a:r>
            <a:br>
              <a:rPr lang="ru-RU" altLang="ru-RU" sz="2400" dirty="0" smtClean="0">
                <a:solidFill>
                  <a:schemeClr val="tx1">
                    <a:lumMod val="95000"/>
                    <a:lumOff val="5000"/>
                  </a:schemeClr>
                </a:solidFill>
                <a:latin typeface="Pragmatica Book" pitchFamily="34" charset="0"/>
              </a:rPr>
            </a:br>
            <a:r>
              <a:rPr lang="ru-RU" altLang="ru-RU" sz="2400" dirty="0" smtClean="0">
                <a:solidFill>
                  <a:schemeClr val="tx1">
                    <a:lumMod val="95000"/>
                    <a:lumOff val="5000"/>
                  </a:schemeClr>
                </a:solidFill>
                <a:latin typeface="Pragmatica Book" pitchFamily="34" charset="0"/>
              </a:rPr>
              <a:t>в </a:t>
            </a:r>
            <a:r>
              <a:rPr lang="ru-RU" altLang="ru-RU" sz="2400" dirty="0">
                <a:solidFill>
                  <a:schemeClr val="tx1">
                    <a:lumMod val="95000"/>
                    <a:lumOff val="5000"/>
                  </a:schemeClr>
                </a:solidFill>
                <a:latin typeface="Pragmatica Book" pitchFamily="34" charset="0"/>
              </a:rPr>
              <a:t>1 классе.</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Pragmatica Book" pitchFamily="34" charset="0"/>
              </a:rPr>
              <a:t>В 3-4 классе выборочная работа в зависимости от </a:t>
            </a:r>
            <a:r>
              <a:rPr lang="ru-RU" altLang="ru-RU" sz="2400" dirty="0" err="1" smtClean="0">
                <a:solidFill>
                  <a:schemeClr val="tx1">
                    <a:lumMod val="95000"/>
                    <a:lumOff val="5000"/>
                  </a:schemeClr>
                </a:solidFill>
                <a:latin typeface="Pragmatica Book" pitchFamily="34" charset="0"/>
              </a:rPr>
              <a:t>инди-видуальных</a:t>
            </a:r>
            <a:r>
              <a:rPr lang="ru-RU" altLang="ru-RU" sz="2400" dirty="0" smtClean="0">
                <a:solidFill>
                  <a:schemeClr val="tx1">
                    <a:lumMod val="95000"/>
                    <a:lumOff val="5000"/>
                  </a:schemeClr>
                </a:solidFill>
                <a:latin typeface="Pragmatica Book" pitchFamily="34" charset="0"/>
              </a:rPr>
              <a:t> </a:t>
            </a:r>
            <a:r>
              <a:rPr lang="ru-RU" altLang="ru-RU" sz="2400" dirty="0">
                <a:solidFill>
                  <a:schemeClr val="tx1">
                    <a:lumMod val="95000"/>
                    <a:lumOff val="5000"/>
                  </a:schemeClr>
                </a:solidFill>
                <a:latin typeface="Pragmatica Book" pitchFamily="34" charset="0"/>
              </a:rPr>
              <a:t>потребностей ученика или класса.</a:t>
            </a:r>
          </a:p>
          <a:p>
            <a:pPr marL="468000" indent="-468000" eaLnBrk="1" hangingPunct="1">
              <a:spcBef>
                <a:spcPts val="1200"/>
              </a:spcBef>
              <a:buClr>
                <a:srgbClr val="489296"/>
              </a:buClr>
              <a:buFont typeface="Wingdings" pitchFamily="2" charset="2"/>
              <a:buChar char="Ø"/>
            </a:pPr>
            <a:r>
              <a:rPr lang="ru-RU" altLang="ru-RU" sz="2400" dirty="0" smtClean="0">
                <a:solidFill>
                  <a:schemeClr val="tx1">
                    <a:lumMod val="95000"/>
                    <a:lumOff val="5000"/>
                  </a:schemeClr>
                </a:solidFill>
                <a:latin typeface="Pragmatica Book" pitchFamily="34" charset="0"/>
              </a:rPr>
              <a:t>Для </a:t>
            </a:r>
            <a:r>
              <a:rPr lang="ru-RU" altLang="ru-RU" sz="2400" dirty="0">
                <a:solidFill>
                  <a:schemeClr val="tx1">
                    <a:lumMod val="95000"/>
                    <a:lumOff val="5000"/>
                  </a:schemeClr>
                </a:solidFill>
                <a:latin typeface="Pragmatica Book" pitchFamily="34" charset="0"/>
              </a:rPr>
              <a:t>самостоятельного использования дома </a:t>
            </a:r>
            <a:r>
              <a:rPr lang="ru-RU" altLang="ru-RU" sz="2400" dirty="0" smtClean="0">
                <a:solidFill>
                  <a:schemeClr val="tx1">
                    <a:lumMod val="95000"/>
                    <a:lumOff val="5000"/>
                  </a:schemeClr>
                </a:solidFill>
                <a:latin typeface="Pragmatica Book" pitchFamily="34" charset="0"/>
              </a:rPr>
              <a:t>с роди-</a:t>
            </a:r>
            <a:r>
              <a:rPr lang="ru-RU" altLang="ru-RU" sz="2400" dirty="0" err="1" smtClean="0">
                <a:solidFill>
                  <a:schemeClr val="tx1">
                    <a:lumMod val="95000"/>
                    <a:lumOff val="5000"/>
                  </a:schemeClr>
                </a:solidFill>
                <a:latin typeface="Pragmatica Book" pitchFamily="34" charset="0"/>
              </a:rPr>
              <a:t>телями</a:t>
            </a:r>
            <a:endParaRPr lang="ru-RU" altLang="ru-RU" sz="2400" dirty="0">
              <a:solidFill>
                <a:schemeClr val="tx1">
                  <a:lumMod val="95000"/>
                  <a:lumOff val="5000"/>
                </a:schemeClr>
              </a:solidFill>
              <a:latin typeface="Pragmatica Book" pitchFamily="34" charset="0"/>
            </a:endParaRP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Pragmatica Book" pitchFamily="34" charset="0"/>
              </a:rPr>
              <a:t>Для занятий с репетитором</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Pragmatica Book" pitchFamily="34" charset="0"/>
              </a:rPr>
              <a:t>Кружки, внеурочная деятельность</a:t>
            </a:r>
            <a:endParaRPr lang="ru-RU" sz="2400" dirty="0">
              <a:solidFill>
                <a:schemeClr val="tx1">
                  <a:lumMod val="95000"/>
                  <a:lumOff val="5000"/>
                </a:schemeClr>
              </a:solidFill>
            </a:endParaRPr>
          </a:p>
        </p:txBody>
      </p:sp>
    </p:spTree>
    <p:extLst>
      <p:ext uri="{BB962C8B-B14F-4D97-AF65-F5344CB8AC3E}">
        <p14:creationId xmlns="" xmlns:p14="http://schemas.microsoft.com/office/powerpoint/2010/main" val="517507010"/>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V:\pubs_new\happy_english.ru\Webinar\2018\JPG_Чтение с зад.глуб. понимания\ABC_P13-14.jpg"/>
          <p:cNvPicPr>
            <a:picLocks noChangeAspect="1" noChangeArrowheads="1"/>
          </p:cNvPicPr>
          <p:nvPr/>
        </p:nvPicPr>
        <p:blipFill>
          <a:blip r:embed="rId2"/>
          <a:srcRect/>
          <a:stretch>
            <a:fillRect/>
          </a:stretch>
        </p:blipFill>
        <p:spPr bwMode="auto">
          <a:xfrm>
            <a:off x="1408563" y="0"/>
            <a:ext cx="4931735" cy="6858000"/>
          </a:xfrm>
          <a:prstGeom prst="rect">
            <a:avLst/>
          </a:prstGeom>
          <a:noFill/>
        </p:spPr>
      </p:pic>
      <p:pic>
        <p:nvPicPr>
          <p:cNvPr id="1029" name="Picture 5" descr="V:\pubs_new\happy_english.ru\Webinar\2018\JPG_Чтение с зад.глуб. понимания\ABC_P13-142.jpg"/>
          <p:cNvPicPr>
            <a:picLocks noChangeAspect="1" noChangeArrowheads="1"/>
          </p:cNvPicPr>
          <p:nvPr/>
        </p:nvPicPr>
        <p:blipFill>
          <a:blip r:embed="rId3"/>
          <a:srcRect/>
          <a:stretch>
            <a:fillRect/>
          </a:stretch>
        </p:blipFill>
        <p:spPr bwMode="auto">
          <a:xfrm>
            <a:off x="6511748" y="-19995"/>
            <a:ext cx="4946112" cy="6877995"/>
          </a:xfrm>
          <a:prstGeom prst="rect">
            <a:avLst/>
          </a:prstGeom>
          <a:noFill/>
        </p:spPr>
      </p:pic>
      <p:pic>
        <p:nvPicPr>
          <p:cNvPr id="5" name="Picture 6" descr="Z:\коллаж\3.jpg"/>
          <p:cNvPicPr>
            <a:picLocks noChangeAspect="1" noChangeArrowheads="1"/>
          </p:cNvPicPr>
          <p:nvPr/>
        </p:nvPicPr>
        <p:blipFill>
          <a:blip r:embed="rId4" cstate="print"/>
          <a:srcRect/>
          <a:stretch>
            <a:fillRect/>
          </a:stretch>
        </p:blipFill>
        <p:spPr bwMode="auto">
          <a:xfrm>
            <a:off x="260065" y="267506"/>
            <a:ext cx="1148498" cy="1540640"/>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431546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V:\pubs_new\happy_english.ru\Webinar\2018\JPG_Чтение с зад.глуб. понимания\ABC_140-141.jpg"/>
          <p:cNvPicPr>
            <a:picLocks noChangeAspect="1" noChangeArrowheads="1"/>
          </p:cNvPicPr>
          <p:nvPr/>
        </p:nvPicPr>
        <p:blipFill>
          <a:blip r:embed="rId2"/>
          <a:srcRect/>
          <a:stretch>
            <a:fillRect/>
          </a:stretch>
        </p:blipFill>
        <p:spPr bwMode="auto">
          <a:xfrm>
            <a:off x="1171575" y="-19995"/>
            <a:ext cx="9892223" cy="6877995"/>
          </a:xfrm>
          <a:prstGeom prst="rect">
            <a:avLst/>
          </a:prstGeom>
          <a:noFill/>
        </p:spPr>
      </p:pic>
      <p:pic>
        <p:nvPicPr>
          <p:cNvPr id="5" name="Picture 6" descr="Z:\коллаж\3.jpg"/>
          <p:cNvPicPr>
            <a:picLocks noChangeAspect="1" noChangeArrowheads="1"/>
          </p:cNvPicPr>
          <p:nvPr/>
        </p:nvPicPr>
        <p:blipFill>
          <a:blip r:embed="rId3" cstate="print"/>
          <a:srcRect/>
          <a:stretch>
            <a:fillRect/>
          </a:stretch>
        </p:blipFill>
        <p:spPr bwMode="auto">
          <a:xfrm>
            <a:off x="297029" y="291750"/>
            <a:ext cx="1277417" cy="1713281"/>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9534471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V:\pubs_new\happy_english.ru\Webinar\2018\JPG_Чтение с зад.глуб. понимания\ABC_142-143.jpg"/>
          <p:cNvPicPr>
            <a:picLocks noChangeAspect="1" noChangeArrowheads="1"/>
          </p:cNvPicPr>
          <p:nvPr/>
        </p:nvPicPr>
        <p:blipFill>
          <a:blip r:embed="rId2"/>
          <a:srcRect r="51204"/>
          <a:stretch>
            <a:fillRect/>
          </a:stretch>
        </p:blipFill>
        <p:spPr bwMode="auto">
          <a:xfrm>
            <a:off x="3429001" y="0"/>
            <a:ext cx="4827077" cy="6877995"/>
          </a:xfrm>
          <a:prstGeom prst="rect">
            <a:avLst/>
          </a:prstGeom>
          <a:noFill/>
        </p:spPr>
      </p:pic>
      <p:pic>
        <p:nvPicPr>
          <p:cNvPr id="4" name="Picture 6" descr="Z:\коллаж\3.jpg"/>
          <p:cNvPicPr>
            <a:picLocks noChangeAspect="1" noChangeArrowheads="1"/>
          </p:cNvPicPr>
          <p:nvPr/>
        </p:nvPicPr>
        <p:blipFill>
          <a:blip r:embed="rId3" cstate="print"/>
          <a:srcRect/>
          <a:stretch>
            <a:fillRect/>
          </a:stretch>
        </p:blipFill>
        <p:spPr bwMode="auto">
          <a:xfrm>
            <a:off x="297029" y="291750"/>
            <a:ext cx="1277417" cy="1713281"/>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62788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65143" y="1296140"/>
            <a:ext cx="6178857" cy="2677656"/>
          </a:xfrm>
          <a:prstGeom prst="rect">
            <a:avLst/>
          </a:prstGeom>
        </p:spPr>
        <p:txBody>
          <a:bodyPr wrap="square">
            <a:spAutoFit/>
          </a:bodyPr>
          <a:lstStyle/>
          <a:p>
            <a:pPr marL="457200">
              <a:spcAft>
                <a:spcPts val="0"/>
              </a:spcAft>
            </a:pPr>
            <a:r>
              <a:rPr lang="ru-RU" dirty="0" smtClean="0">
                <a:latin typeface="Times New Roman" charset="0"/>
                <a:ea typeface="Times New Roman" charset="0"/>
                <a:cs typeface="Times New Roman" charset="0"/>
              </a:rPr>
              <a:t>«Текст </a:t>
            </a:r>
            <a:r>
              <a:rPr lang="ru-RU" dirty="0">
                <a:latin typeface="Times New Roman" charset="0"/>
                <a:ea typeface="Times New Roman" charset="0"/>
                <a:cs typeface="Times New Roman" charset="0"/>
              </a:rPr>
              <a:t>(письменный и устный) </a:t>
            </a:r>
            <a:r>
              <a:rPr lang="ru-RU" dirty="0" smtClean="0">
                <a:latin typeface="Times New Roman" charset="0"/>
                <a:ea typeface="Times New Roman" charset="0"/>
                <a:cs typeface="Times New Roman" charset="0"/>
              </a:rPr>
              <a:t>это </a:t>
            </a:r>
            <a:r>
              <a:rPr lang="ru-RU" dirty="0">
                <a:latin typeface="Times New Roman" charset="0"/>
                <a:ea typeface="Times New Roman" charset="0"/>
                <a:cs typeface="Times New Roman" charset="0"/>
              </a:rPr>
              <a:t>первичная данность </a:t>
            </a:r>
            <a:r>
              <a:rPr lang="ru-RU" dirty="0" smtClean="0">
                <a:latin typeface="Times New Roman" charset="0"/>
                <a:ea typeface="Times New Roman" charset="0"/>
                <a:cs typeface="Times New Roman" charset="0"/>
              </a:rPr>
              <a:t>всего </a:t>
            </a:r>
            <a:r>
              <a:rPr lang="ru-RU" dirty="0">
                <a:latin typeface="Times New Roman" charset="0"/>
                <a:ea typeface="Times New Roman" charset="0"/>
                <a:cs typeface="Times New Roman" charset="0"/>
              </a:rPr>
              <a:t>гуманитарно-филологического мышления (в том числе даже богословского и философского мышления в его истоках). Текст является той непосредственной действительностью (действительностью мысли и переживаний), из которой только и могут исходить эти дисциплины и это мышление. Где нет текста, там нет и объекта для исследования и мышления</a:t>
            </a:r>
            <a:r>
              <a:rPr lang="ru-RU" dirty="0" smtClean="0">
                <a:latin typeface="Times New Roman" charset="0"/>
                <a:ea typeface="Times New Roman" charset="0"/>
                <a:cs typeface="Times New Roman" charset="0"/>
              </a:rPr>
              <a:t>.»</a:t>
            </a:r>
            <a:r>
              <a:rPr lang="ru-RU" sz="1050" dirty="0"/>
              <a:t> </a:t>
            </a:r>
            <a:r>
              <a:rPr lang="ru-RU" sz="1400" i="1" dirty="0"/>
              <a:t>М. М. Бахтин</a:t>
            </a:r>
            <a:r>
              <a:rPr lang="ru-RU" sz="1050" dirty="0"/>
              <a:t/>
            </a:r>
            <a:br>
              <a:rPr lang="ru-RU" sz="1050" dirty="0"/>
            </a:br>
            <a:r>
              <a:rPr lang="ru-RU" sz="1200" i="1" dirty="0"/>
              <a:t>Проблема текста в лингвистике, филологии и других гуманитарных науках. Опыт философского анализа</a:t>
            </a:r>
            <a:r>
              <a:rPr lang="ru-RU" sz="1200" dirty="0"/>
              <a:t>.</a:t>
            </a:r>
            <a:endParaRPr lang="ru-RU" sz="1200" dirty="0">
              <a:effectLst/>
              <a:latin typeface="Calibri" charset="0"/>
              <a:ea typeface="Calibri" charset="0"/>
              <a:cs typeface="Times New Roman" charset="0"/>
            </a:endParaRPr>
          </a:p>
        </p:txBody>
      </p:sp>
      <p:sp>
        <p:nvSpPr>
          <p:cNvPr id="3" name="TextBox 2"/>
          <p:cNvSpPr txBox="1"/>
          <p:nvPr/>
        </p:nvSpPr>
        <p:spPr>
          <a:xfrm>
            <a:off x="976544" y="3927630"/>
            <a:ext cx="11017189" cy="2585323"/>
          </a:xfrm>
          <a:prstGeom prst="rect">
            <a:avLst/>
          </a:prstGeom>
          <a:noFill/>
        </p:spPr>
        <p:txBody>
          <a:bodyPr wrap="square" rtlCol="0">
            <a:spAutoFit/>
          </a:bodyPr>
          <a:lstStyle/>
          <a:p>
            <a:r>
              <a:rPr lang="ru-RU" dirty="0"/>
              <a:t>Основным лингвистическим понятием методики развития связной речи учащихся является понятие "текст". Теория текста как научная дисциплина сложилась во второй половине XX в. на пересечении </a:t>
            </a:r>
            <a:r>
              <a:rPr lang="ru-RU" dirty="0" smtClean="0"/>
              <a:t>лингвистики</a:t>
            </a:r>
            <a:r>
              <a:rPr lang="ru-RU" dirty="0"/>
              <a:t>, риторики, психолингвистики, социологии, информатики и др. Несмотря на обилие междисциплинарных пересечений, основным </a:t>
            </a:r>
            <a:r>
              <a:rPr lang="ru-RU" b="1" i="1" dirty="0"/>
              <a:t>объектом </a:t>
            </a:r>
            <a:r>
              <a:rPr lang="ru-RU" dirty="0"/>
              <a:t>теории текста является текст вербальный. </a:t>
            </a:r>
            <a:r>
              <a:rPr lang="ru-RU" b="1" i="1" dirty="0"/>
              <a:t>Предметом </a:t>
            </a:r>
            <a:r>
              <a:rPr lang="ru-RU" dirty="0"/>
              <a:t>данной науки являются признаки и характеристики (структурные и функциональные) текста как коммуникативной единицы высшего </a:t>
            </a:r>
            <a:r>
              <a:rPr lang="ru-RU" dirty="0" smtClean="0"/>
              <a:t>уровня.</a:t>
            </a:r>
            <a:endParaRPr lang="ru-RU" dirty="0"/>
          </a:p>
          <a:p>
            <a:r>
              <a:rPr lang="ru-RU" dirty="0" smtClean="0"/>
              <a:t> Илья Романович </a:t>
            </a:r>
            <a:r>
              <a:rPr lang="ru-RU" dirty="0" smtClean="0"/>
              <a:t>Гальперин</a:t>
            </a:r>
            <a:r>
              <a:rPr lang="en-US" dirty="0" smtClean="0"/>
              <a:t>:</a:t>
            </a:r>
            <a:r>
              <a:rPr lang="ru-RU" dirty="0" smtClean="0"/>
              <a:t>  текст </a:t>
            </a:r>
            <a:r>
              <a:rPr lang="en-US" dirty="0" smtClean="0"/>
              <a:t>– </a:t>
            </a:r>
            <a:r>
              <a:rPr lang="ru-RU" dirty="0" smtClean="0"/>
              <a:t>это </a:t>
            </a:r>
            <a:r>
              <a:rPr lang="ru-RU" smtClean="0"/>
              <a:t>снятый </a:t>
            </a:r>
            <a:r>
              <a:rPr lang="ru-RU" smtClean="0"/>
              <a:t>момент </a:t>
            </a:r>
            <a:r>
              <a:rPr lang="ru-RU" dirty="0"/>
              <a:t>языкотворческого процесса, представленный в виде конкретного произведения, отработанного в соответствии со стилевыми нормами данного типа речи, обладающего целенаправленностью и прагматичной </a:t>
            </a:r>
            <a:r>
              <a:rPr lang="ru-RU" smtClean="0"/>
              <a:t>установкой</a:t>
            </a:r>
            <a:r>
              <a:rPr lang="ru-RU" smtClean="0"/>
              <a:t>.</a:t>
            </a:r>
            <a:r>
              <a:rPr lang="ru-RU" dirty="0"/>
              <a:t> </a:t>
            </a:r>
          </a:p>
        </p:txBody>
      </p:sp>
      <p:sp>
        <p:nvSpPr>
          <p:cNvPr id="5" name="TextBox 4"/>
          <p:cNvSpPr txBox="1"/>
          <p:nvPr/>
        </p:nvSpPr>
        <p:spPr>
          <a:xfrm>
            <a:off x="2299317" y="301842"/>
            <a:ext cx="7244178" cy="369332"/>
          </a:xfrm>
          <a:prstGeom prst="rect">
            <a:avLst/>
          </a:prstGeom>
          <a:noFill/>
        </p:spPr>
        <p:txBody>
          <a:bodyPr wrap="square" rtlCol="0">
            <a:spAutoFit/>
          </a:bodyPr>
          <a:lstStyle/>
          <a:p>
            <a:r>
              <a:rPr lang="ru-RU" dirty="0" smtClean="0"/>
              <a:t>Понятие текста и его </a:t>
            </a:r>
            <a:r>
              <a:rPr lang="ru-RU" smtClean="0"/>
              <a:t>коммуникативная направленность</a:t>
            </a:r>
            <a:endParaRPr lang="ru-RU"/>
          </a:p>
        </p:txBody>
      </p:sp>
    </p:spTree>
    <p:extLst>
      <p:ext uri="{BB962C8B-B14F-4D97-AF65-F5344CB8AC3E}">
        <p14:creationId xmlns="" xmlns:p14="http://schemas.microsoft.com/office/powerpoint/2010/main" val="1054163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47891" y="2459116"/>
            <a:ext cx="6596109" cy="1697901"/>
          </a:xfrm>
          <a:prstGeom prst="rect">
            <a:avLst/>
          </a:prstGeom>
        </p:spPr>
        <p:txBody>
          <a:bodyPr wrap="square">
            <a:spAutoFit/>
          </a:bodyPr>
          <a:lstStyle/>
          <a:p>
            <a:pPr marL="742950" lvl="1" indent="-285750">
              <a:spcAft>
                <a:spcPts val="525"/>
              </a:spcAft>
              <a:buSzPts val="1000"/>
              <a:buFont typeface="Courier New" charset="0"/>
              <a:buChar char="o"/>
              <a:tabLst>
                <a:tab pos="914400" algn="l"/>
              </a:tabLst>
            </a:pPr>
            <a:r>
              <a:rPr lang="en-US" sz="2400" dirty="0" smtClean="0">
                <a:solidFill>
                  <a:srgbClr val="000000"/>
                </a:solidFill>
                <a:latin typeface="Arial" charset="0"/>
                <a:ea typeface="Arial" charset="0"/>
                <a:cs typeface="Arial" charset="0"/>
              </a:rPr>
              <a:t>Text </a:t>
            </a:r>
            <a:r>
              <a:rPr lang="en-US" sz="2400" dirty="0">
                <a:solidFill>
                  <a:srgbClr val="000000"/>
                </a:solidFill>
                <a:latin typeface="Arial" charset="0"/>
                <a:ea typeface="Arial" charset="0"/>
                <a:cs typeface="Arial" charset="0"/>
              </a:rPr>
              <a:t>as a linguistic object</a:t>
            </a:r>
            <a:endParaRPr lang="ru-RU" sz="24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2400" dirty="0" smtClean="0">
                <a:solidFill>
                  <a:srgbClr val="000000"/>
                </a:solidFill>
                <a:latin typeface="Arial" charset="0"/>
                <a:ea typeface="Arial" charset="0"/>
                <a:cs typeface="Arial" charset="0"/>
              </a:rPr>
              <a:t>Text </a:t>
            </a:r>
            <a:r>
              <a:rPr lang="en-US" sz="2400" dirty="0">
                <a:solidFill>
                  <a:srgbClr val="000000"/>
                </a:solidFill>
                <a:latin typeface="Arial" charset="0"/>
                <a:ea typeface="Arial" charset="0"/>
                <a:cs typeface="Arial" charset="0"/>
              </a:rPr>
              <a:t>as a vehicle for information</a:t>
            </a:r>
            <a:endParaRPr lang="ru-RU" sz="24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2400" dirty="0" smtClean="0">
                <a:solidFill>
                  <a:srgbClr val="000000"/>
                </a:solidFill>
                <a:latin typeface="Arial" charset="0"/>
                <a:ea typeface="Arial" charset="0"/>
                <a:cs typeface="Arial" charset="0"/>
              </a:rPr>
              <a:t>Text </a:t>
            </a:r>
            <a:r>
              <a:rPr lang="en-US" sz="2400" dirty="0">
                <a:solidFill>
                  <a:srgbClr val="000000"/>
                </a:solidFill>
                <a:latin typeface="Arial" charset="0"/>
                <a:ea typeface="Arial" charset="0"/>
                <a:cs typeface="Arial" charset="0"/>
              </a:rPr>
              <a:t>as a </a:t>
            </a:r>
            <a:r>
              <a:rPr lang="en-US" sz="2400" dirty="0" smtClean="0">
                <a:solidFill>
                  <a:srgbClr val="000000"/>
                </a:solidFill>
                <a:latin typeface="Arial" charset="0"/>
                <a:ea typeface="Arial" charset="0"/>
                <a:cs typeface="Arial" charset="0"/>
              </a:rPr>
              <a:t>springboard/stimulus </a:t>
            </a:r>
            <a:r>
              <a:rPr lang="en-US" sz="2400" dirty="0">
                <a:solidFill>
                  <a:srgbClr val="000000"/>
                </a:solidFill>
                <a:latin typeface="Arial" charset="0"/>
                <a:ea typeface="Arial" charset="0"/>
                <a:cs typeface="Arial" charset="0"/>
              </a:rPr>
              <a:t>for </a:t>
            </a:r>
            <a:r>
              <a:rPr lang="en-US" sz="2400" dirty="0" smtClean="0">
                <a:solidFill>
                  <a:srgbClr val="000000"/>
                </a:solidFill>
                <a:latin typeface="Arial" charset="0"/>
                <a:ea typeface="Arial" charset="0"/>
                <a:cs typeface="Arial" charset="0"/>
              </a:rPr>
              <a:t>production</a:t>
            </a:r>
            <a:endParaRPr lang="ru-RU" sz="2400" dirty="0" smtClean="0">
              <a:solidFill>
                <a:srgbClr val="000000"/>
              </a:solidFill>
              <a:latin typeface="Arial" charset="0"/>
              <a:ea typeface="Arial" charset="0"/>
              <a:cs typeface="Arial" charset="0"/>
            </a:endParaRPr>
          </a:p>
        </p:txBody>
      </p:sp>
      <p:sp>
        <p:nvSpPr>
          <p:cNvPr id="4" name="TextBox 3"/>
          <p:cNvSpPr txBox="1"/>
          <p:nvPr/>
        </p:nvSpPr>
        <p:spPr>
          <a:xfrm>
            <a:off x="2618914" y="275208"/>
            <a:ext cx="3427240" cy="461665"/>
          </a:xfrm>
          <a:prstGeom prst="rect">
            <a:avLst/>
          </a:prstGeom>
          <a:noFill/>
        </p:spPr>
        <p:txBody>
          <a:bodyPr wrap="square" rtlCol="0">
            <a:spAutoFit/>
          </a:bodyPr>
          <a:lstStyle/>
          <a:p>
            <a:r>
              <a:rPr lang="en-US" sz="2400" b="1" dirty="0" smtClean="0"/>
              <a:t>Purposes of texts</a:t>
            </a:r>
            <a:endParaRPr lang="ru-RU" sz="2400" b="1" dirty="0"/>
          </a:p>
        </p:txBody>
      </p:sp>
    </p:spTree>
    <p:extLst>
      <p:ext uri="{BB962C8B-B14F-4D97-AF65-F5344CB8AC3E}">
        <p14:creationId xmlns="" xmlns:p14="http://schemas.microsoft.com/office/powerpoint/2010/main" val="725900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1946543"/>
            <a:ext cx="6096000" cy="4791055"/>
          </a:xfrm>
          <a:prstGeom prst="rect">
            <a:avLst/>
          </a:prstGeom>
        </p:spPr>
        <p:txBody>
          <a:bodyPr>
            <a:spAutoFit/>
          </a:bodyPr>
          <a:lstStyle/>
          <a:p>
            <a:pPr marL="342900" lvl="0" indent="-342900">
              <a:spcAft>
                <a:spcPts val="525"/>
              </a:spcAft>
              <a:buSzPts val="1000"/>
              <a:buFont typeface="Symbol" charset="2"/>
              <a:buChar char=""/>
              <a:tabLst>
                <a:tab pos="457200" algn="l"/>
              </a:tabLst>
            </a:pPr>
            <a:r>
              <a:rPr lang="en-US" sz="1600" dirty="0" smtClean="0">
                <a:solidFill>
                  <a:srgbClr val="000000"/>
                </a:solidFill>
                <a:latin typeface="Arial" charset="0"/>
                <a:ea typeface="Arial" charset="0"/>
                <a:cs typeface="Arial" charset="0"/>
              </a:rPr>
              <a:t>Text </a:t>
            </a:r>
            <a:r>
              <a:rPr lang="en-US" sz="1600" dirty="0">
                <a:solidFill>
                  <a:srgbClr val="000000"/>
                </a:solidFill>
                <a:latin typeface="Arial" charset="0"/>
                <a:ea typeface="Arial" charset="0"/>
                <a:cs typeface="Arial" charset="0"/>
              </a:rPr>
              <a:t>as a linguistic object</a:t>
            </a:r>
            <a:br>
              <a:rPr lang="en-US" sz="1600" dirty="0">
                <a:solidFill>
                  <a:srgbClr val="000000"/>
                </a:solidFill>
                <a:latin typeface="Arial" charset="0"/>
                <a:ea typeface="Arial" charset="0"/>
                <a:cs typeface="Arial" charset="0"/>
              </a:rPr>
            </a:br>
            <a:r>
              <a:rPr lang="en-US" sz="1600" dirty="0" smtClean="0">
                <a:solidFill>
                  <a:srgbClr val="000000"/>
                </a:solidFill>
                <a:latin typeface="Arial" charset="0"/>
                <a:ea typeface="Arial" charset="0"/>
                <a:cs typeface="Arial" charset="0"/>
              </a:rPr>
              <a:t>Such texts  focus on language, </a:t>
            </a:r>
            <a:r>
              <a:rPr lang="en-US" sz="1600" dirty="0">
                <a:solidFill>
                  <a:srgbClr val="000000"/>
                </a:solidFill>
                <a:latin typeface="Arial" charset="0"/>
                <a:ea typeface="Arial" charset="0"/>
                <a:cs typeface="Arial" charset="0"/>
              </a:rPr>
              <a:t>specifically grammar or vocabulary. </a:t>
            </a:r>
            <a:br>
              <a:rPr lang="en-US" sz="1600" dirty="0">
                <a:solidFill>
                  <a:srgbClr val="000000"/>
                </a:solidFill>
                <a:latin typeface="Arial" charset="0"/>
                <a:ea typeface="Arial" charset="0"/>
                <a:cs typeface="Arial" charset="0"/>
              </a:rPr>
            </a:br>
            <a:r>
              <a:rPr lang="en-US" sz="1600" dirty="0" smtClean="0">
                <a:solidFill>
                  <a:srgbClr val="000000"/>
                </a:solidFill>
                <a:latin typeface="Arial" charset="0"/>
                <a:ea typeface="Arial" charset="0"/>
                <a:cs typeface="Arial" charset="0"/>
              </a:rPr>
              <a:t>These</a:t>
            </a:r>
            <a:r>
              <a:rPr lang="ru-RU" sz="1600" dirty="0" smtClean="0">
                <a:solidFill>
                  <a:srgbClr val="000000"/>
                </a:solidFill>
                <a:latin typeface="Arial" charset="0"/>
                <a:ea typeface="Arial" charset="0"/>
                <a:cs typeface="Arial" charset="0"/>
              </a:rPr>
              <a:t> </a:t>
            </a:r>
            <a:r>
              <a:rPr lang="ru-RU" sz="1600" dirty="0" err="1">
                <a:solidFill>
                  <a:srgbClr val="000000"/>
                </a:solidFill>
                <a:latin typeface="Arial" charset="0"/>
                <a:ea typeface="Arial" charset="0"/>
                <a:cs typeface="Arial" charset="0"/>
              </a:rPr>
              <a:t>texts</a:t>
            </a:r>
            <a:r>
              <a:rPr lang="ru-RU" sz="1600" dirty="0">
                <a:solidFill>
                  <a:srgbClr val="000000"/>
                </a:solidFill>
                <a:latin typeface="Arial" charset="0"/>
                <a:ea typeface="Arial" charset="0"/>
                <a:cs typeface="Arial" charset="0"/>
              </a:rPr>
              <a:t>:</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a:solidFill>
                  <a:srgbClr val="000000"/>
                </a:solidFill>
                <a:latin typeface="Arial" charset="0"/>
                <a:ea typeface="Arial" charset="0"/>
                <a:cs typeface="Arial" charset="0"/>
              </a:rPr>
              <a:t>are written especially with a pedagogical purpose in mind</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a:solidFill>
                  <a:srgbClr val="000000"/>
                </a:solidFill>
                <a:latin typeface="Arial" charset="0"/>
                <a:ea typeface="Arial" charset="0"/>
                <a:cs typeface="Arial" charset="0"/>
              </a:rPr>
              <a:t>could be authentic texts the teacher has chosen </a:t>
            </a:r>
            <a:r>
              <a:rPr lang="en-US" sz="1600" dirty="0" smtClean="0">
                <a:solidFill>
                  <a:srgbClr val="000000"/>
                </a:solidFill>
                <a:latin typeface="Arial" charset="0"/>
                <a:ea typeface="Arial" charset="0"/>
                <a:cs typeface="Arial" charset="0"/>
              </a:rPr>
              <a:t>to illustrate a particular language phenomenon</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a:solidFill>
                  <a:srgbClr val="000000"/>
                </a:solidFill>
                <a:latin typeface="Arial" charset="0"/>
                <a:ea typeface="Arial" charset="0"/>
                <a:cs typeface="Arial" charset="0"/>
              </a:rPr>
              <a:t>could be authentic texts "adapted" to contain or highlight certain features of language.</a:t>
            </a:r>
            <a:endParaRPr lang="ru-RU" sz="1600" dirty="0">
              <a:latin typeface="Arial" charset="0"/>
              <a:ea typeface="Arial" charset="0"/>
              <a:cs typeface="Arial" charset="0"/>
            </a:endParaRPr>
          </a:p>
          <a:p>
            <a:pPr marL="342900" lvl="0" indent="-342900">
              <a:spcAft>
                <a:spcPts val="525"/>
              </a:spcAft>
              <a:buSzPts val="1000"/>
              <a:buFont typeface="Symbol" charset="2"/>
              <a:buChar char=""/>
              <a:tabLst>
                <a:tab pos="457200" algn="l"/>
              </a:tabLst>
            </a:pPr>
            <a:r>
              <a:rPr lang="en-US" sz="1600" dirty="0" smtClean="0">
                <a:solidFill>
                  <a:srgbClr val="000000"/>
                </a:solidFill>
                <a:latin typeface="Arial" charset="0"/>
                <a:ea typeface="Arial" charset="0"/>
                <a:cs typeface="Arial" charset="0"/>
              </a:rPr>
              <a:t>Possible activities:</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a:solidFill>
                  <a:srgbClr val="000000"/>
                </a:solidFill>
                <a:latin typeface="Arial" charset="0"/>
                <a:ea typeface="Arial" charset="0"/>
                <a:cs typeface="Arial" charset="0"/>
              </a:rPr>
              <a:t>Find all the examples of </a:t>
            </a:r>
            <a:r>
              <a:rPr lang="en-US" sz="1600" dirty="0" smtClean="0">
                <a:solidFill>
                  <a:srgbClr val="000000"/>
                </a:solidFill>
                <a:latin typeface="Arial" charset="0"/>
                <a:ea typeface="Arial" charset="0"/>
                <a:cs typeface="Arial" charset="0"/>
              </a:rPr>
              <a:t> a certain phenomenon in </a:t>
            </a:r>
            <a:r>
              <a:rPr lang="en-US" sz="1600" dirty="0">
                <a:solidFill>
                  <a:srgbClr val="000000"/>
                </a:solidFill>
                <a:latin typeface="Arial" charset="0"/>
                <a:ea typeface="Arial" charset="0"/>
                <a:cs typeface="Arial" charset="0"/>
              </a:rPr>
              <a:t>a text </a:t>
            </a:r>
            <a:r>
              <a:rPr lang="en-US" sz="1600" dirty="0" smtClean="0">
                <a:solidFill>
                  <a:srgbClr val="000000"/>
                </a:solidFill>
                <a:latin typeface="Arial" charset="0"/>
                <a:ea typeface="Arial" charset="0"/>
                <a:cs typeface="Arial" charset="0"/>
              </a:rPr>
              <a:t>(a </a:t>
            </a:r>
            <a:r>
              <a:rPr lang="en-US" sz="1600" dirty="0">
                <a:solidFill>
                  <a:srgbClr val="000000"/>
                </a:solidFill>
                <a:latin typeface="Arial" charset="0"/>
                <a:ea typeface="Arial" charset="0"/>
                <a:cs typeface="Arial" charset="0"/>
              </a:rPr>
              <a:t>grammar </a:t>
            </a:r>
            <a:r>
              <a:rPr lang="en-US" sz="1600" dirty="0" smtClean="0">
                <a:solidFill>
                  <a:srgbClr val="000000"/>
                </a:solidFill>
                <a:latin typeface="Arial" charset="0"/>
                <a:ea typeface="Arial" charset="0"/>
                <a:cs typeface="Arial" charset="0"/>
              </a:rPr>
              <a:t>tense, linking  words</a:t>
            </a:r>
            <a:r>
              <a:rPr lang="en-US" sz="1600" dirty="0">
                <a:solidFill>
                  <a:srgbClr val="000000"/>
                </a:solidFill>
                <a:latin typeface="Arial" charset="0"/>
                <a:ea typeface="Arial" charset="0"/>
                <a:cs typeface="Arial" charset="0"/>
              </a:rPr>
              <a:t>, </a:t>
            </a:r>
            <a:r>
              <a:rPr lang="en-US" sz="1600" dirty="0" smtClean="0">
                <a:solidFill>
                  <a:srgbClr val="000000"/>
                </a:solidFill>
                <a:latin typeface="Arial" charset="0"/>
                <a:ea typeface="Arial" charset="0"/>
                <a:cs typeface="Arial" charset="0"/>
              </a:rPr>
              <a:t>phrasal verbs , word formation…)</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a:solidFill>
                  <a:srgbClr val="000000"/>
                </a:solidFill>
                <a:latin typeface="Arial" charset="0"/>
                <a:ea typeface="Arial" charset="0"/>
                <a:cs typeface="Arial" charset="0"/>
              </a:rPr>
              <a:t>Find </a:t>
            </a:r>
            <a:r>
              <a:rPr lang="en-US" sz="1600" dirty="0" smtClean="0">
                <a:solidFill>
                  <a:srgbClr val="000000"/>
                </a:solidFill>
                <a:latin typeface="Arial" charset="0"/>
                <a:ea typeface="Arial" charset="0"/>
                <a:cs typeface="Arial" charset="0"/>
              </a:rPr>
              <a:t>synonyms, antonyms, words connected  with a certain word, expression, topic. </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smtClean="0">
                <a:solidFill>
                  <a:srgbClr val="000000"/>
                </a:solidFill>
                <a:latin typeface="Arial" charset="0"/>
                <a:ea typeface="Arial" charset="0"/>
                <a:cs typeface="Arial" charset="0"/>
              </a:rPr>
              <a:t>Explain the use of grammar and lexical units.</a:t>
            </a:r>
          </a:p>
          <a:p>
            <a:pPr marL="742950" lvl="1" indent="-285750">
              <a:spcAft>
                <a:spcPts val="525"/>
              </a:spcAft>
              <a:buSzPts val="1000"/>
              <a:buFont typeface="Courier New" charset="0"/>
              <a:buChar char="o"/>
              <a:tabLst>
                <a:tab pos="914400" algn="l"/>
              </a:tabLst>
            </a:pPr>
            <a:r>
              <a:rPr lang="en-US" sz="1600" dirty="0" smtClean="0">
                <a:solidFill>
                  <a:srgbClr val="000000"/>
                </a:solidFill>
                <a:effectLst/>
                <a:latin typeface="Arial" charset="0"/>
                <a:ea typeface="Arial" charset="0"/>
                <a:cs typeface="Arial" charset="0"/>
              </a:rPr>
              <a:t>Fill in the gaps with the right words and grammar forms.</a:t>
            </a:r>
            <a:endParaRPr lang="ru-RU" sz="1600" dirty="0">
              <a:effectLst/>
              <a:latin typeface="Arial" charset="0"/>
              <a:ea typeface="Arial" charset="0"/>
              <a:cs typeface="Arial" charset="0"/>
            </a:endParaRPr>
          </a:p>
        </p:txBody>
      </p:sp>
      <p:sp>
        <p:nvSpPr>
          <p:cNvPr id="4" name="TextBox 3"/>
          <p:cNvSpPr txBox="1"/>
          <p:nvPr/>
        </p:nvSpPr>
        <p:spPr>
          <a:xfrm>
            <a:off x="1909588" y="133176"/>
            <a:ext cx="4211476" cy="461665"/>
          </a:xfrm>
          <a:prstGeom prst="rect">
            <a:avLst/>
          </a:prstGeom>
          <a:noFill/>
        </p:spPr>
        <p:txBody>
          <a:bodyPr wrap="square" rtlCol="0">
            <a:spAutoFit/>
          </a:bodyPr>
          <a:lstStyle/>
          <a:p>
            <a:r>
              <a:rPr lang="en-US" sz="2400" dirty="0">
                <a:solidFill>
                  <a:srgbClr val="000000"/>
                </a:solidFill>
                <a:latin typeface="Arial" charset="0"/>
                <a:ea typeface="Arial" charset="0"/>
                <a:cs typeface="Arial" charset="0"/>
              </a:rPr>
              <a:t>Text as a linguistic object</a:t>
            </a:r>
            <a:endParaRPr lang="ru-RU" sz="2400" dirty="0"/>
          </a:p>
        </p:txBody>
      </p:sp>
    </p:spTree>
    <p:extLst>
      <p:ext uri="{BB962C8B-B14F-4D97-AF65-F5344CB8AC3E}">
        <p14:creationId xmlns="" xmlns:p14="http://schemas.microsoft.com/office/powerpoint/2010/main" val="1580520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1769572"/>
            <a:ext cx="6096000" cy="4490973"/>
          </a:xfrm>
          <a:prstGeom prst="rect">
            <a:avLst/>
          </a:prstGeom>
        </p:spPr>
        <p:txBody>
          <a:bodyPr>
            <a:spAutoFit/>
          </a:bodyPr>
          <a:lstStyle/>
          <a:p>
            <a:pPr marL="342900" lvl="0" indent="-342900">
              <a:spcAft>
                <a:spcPts val="525"/>
              </a:spcAft>
              <a:buSzPts val="1000"/>
              <a:buFont typeface="Symbol" charset="2"/>
              <a:buChar char=""/>
              <a:tabLst>
                <a:tab pos="457200" algn="l"/>
              </a:tabLst>
            </a:pPr>
            <a:r>
              <a:rPr lang="en-US" sz="1600" dirty="0" smtClean="0">
                <a:solidFill>
                  <a:srgbClr val="000000"/>
                </a:solidFill>
                <a:latin typeface="Arial" charset="0"/>
                <a:ea typeface="Arial" charset="0"/>
                <a:cs typeface="Arial" charset="0"/>
              </a:rPr>
              <a:t>Text </a:t>
            </a:r>
            <a:r>
              <a:rPr lang="en-US" sz="1600" dirty="0">
                <a:solidFill>
                  <a:srgbClr val="000000"/>
                </a:solidFill>
                <a:latin typeface="Arial" charset="0"/>
                <a:ea typeface="Arial" charset="0"/>
                <a:cs typeface="Arial" charset="0"/>
              </a:rPr>
              <a:t>as a vehicle for information</a:t>
            </a:r>
            <a:br>
              <a:rPr lang="en-US" sz="1600" dirty="0">
                <a:solidFill>
                  <a:srgbClr val="000000"/>
                </a:solidFill>
                <a:latin typeface="Arial" charset="0"/>
                <a:ea typeface="Arial" charset="0"/>
                <a:cs typeface="Arial" charset="0"/>
              </a:rPr>
            </a:br>
            <a:r>
              <a:rPr lang="en-US" sz="1600" dirty="0" smtClean="0">
                <a:solidFill>
                  <a:srgbClr val="000000"/>
                </a:solidFill>
                <a:latin typeface="Arial" charset="0"/>
                <a:ea typeface="Arial" charset="0"/>
                <a:cs typeface="Arial" charset="0"/>
              </a:rPr>
              <a:t>These texts focus more on information than on language</a:t>
            </a:r>
            <a:r>
              <a:rPr lang="ru-RU" sz="1600" dirty="0" smtClean="0">
                <a:solidFill>
                  <a:srgbClr val="000000"/>
                </a:solidFill>
                <a:latin typeface="Arial" charset="0"/>
                <a:ea typeface="Arial" charset="0"/>
                <a:cs typeface="Arial" charset="0"/>
              </a:rPr>
              <a:t>.</a:t>
            </a:r>
          </a:p>
          <a:p>
            <a:pPr marL="342900" lvl="0" indent="-342900">
              <a:spcAft>
                <a:spcPts val="525"/>
              </a:spcAft>
              <a:buSzPts val="1000"/>
              <a:buFont typeface="Symbol" charset="2"/>
              <a:buChar char=""/>
              <a:tabLst>
                <a:tab pos="457200" algn="l"/>
              </a:tabLst>
            </a:pPr>
            <a:r>
              <a:rPr lang="en-US" sz="1600" dirty="0" smtClean="0">
                <a:solidFill>
                  <a:srgbClr val="000000"/>
                </a:solidFill>
                <a:latin typeface="Arial" charset="0"/>
                <a:ea typeface="Arial" charset="0"/>
                <a:cs typeface="Arial" charset="0"/>
              </a:rPr>
              <a:t> Students </a:t>
            </a:r>
            <a:r>
              <a:rPr lang="en-US" sz="1600" dirty="0">
                <a:solidFill>
                  <a:srgbClr val="000000"/>
                </a:solidFill>
                <a:latin typeface="Arial" charset="0"/>
                <a:ea typeface="Arial" charset="0"/>
                <a:cs typeface="Arial" charset="0"/>
              </a:rPr>
              <a:t>should </a:t>
            </a:r>
            <a:r>
              <a:rPr lang="en-US" sz="1600" dirty="0" smtClean="0">
                <a:solidFill>
                  <a:srgbClr val="000000"/>
                </a:solidFill>
                <a:latin typeface="Arial" charset="0"/>
                <a:ea typeface="Arial" charset="0"/>
                <a:cs typeface="Arial" charset="0"/>
              </a:rPr>
              <a:t>be able to reproduce the </a:t>
            </a:r>
            <a:r>
              <a:rPr lang="en-US" sz="1600" dirty="0">
                <a:solidFill>
                  <a:srgbClr val="000000"/>
                </a:solidFill>
                <a:latin typeface="Arial" charset="0"/>
                <a:ea typeface="Arial" charset="0"/>
                <a:cs typeface="Arial" charset="0"/>
              </a:rPr>
              <a:t>overall meaning of a </a:t>
            </a:r>
            <a:r>
              <a:rPr lang="en-US" sz="1600" dirty="0" smtClean="0">
                <a:solidFill>
                  <a:srgbClr val="000000"/>
                </a:solidFill>
                <a:latin typeface="Arial" charset="0"/>
                <a:ea typeface="Arial" charset="0"/>
                <a:cs typeface="Arial" charset="0"/>
              </a:rPr>
              <a:t>text before concentrating on smaller detail</a:t>
            </a:r>
            <a:r>
              <a:rPr lang="ru-RU" sz="1600" dirty="0" smtClean="0">
                <a:solidFill>
                  <a:srgbClr val="000000"/>
                </a:solidFill>
                <a:latin typeface="Arial" charset="0"/>
                <a:ea typeface="Arial" charset="0"/>
                <a:cs typeface="Arial" charset="0"/>
              </a:rPr>
              <a:t>.</a:t>
            </a:r>
            <a:endParaRPr lang="ru-RU" sz="1600" dirty="0">
              <a:latin typeface="Arial" charset="0"/>
              <a:ea typeface="Arial" charset="0"/>
              <a:cs typeface="Arial" charset="0"/>
            </a:endParaRPr>
          </a:p>
          <a:p>
            <a:pPr marL="342900" lvl="0" indent="-342900">
              <a:spcAft>
                <a:spcPts val="525"/>
              </a:spcAft>
              <a:buSzPts val="1000"/>
              <a:buFont typeface="Symbol" charset="2"/>
              <a:buChar char=""/>
              <a:tabLst>
                <a:tab pos="457200" algn="l"/>
              </a:tabLst>
            </a:pPr>
            <a:r>
              <a:rPr lang="en-US" sz="1600" dirty="0" smtClean="0">
                <a:solidFill>
                  <a:srgbClr val="000000"/>
                </a:solidFill>
                <a:latin typeface="Arial" charset="0"/>
                <a:ea typeface="Arial" charset="0"/>
                <a:cs typeface="Arial" charset="0"/>
              </a:rPr>
              <a:t>T</a:t>
            </a:r>
            <a:r>
              <a:rPr lang="ru-RU" sz="1600" dirty="0" err="1" smtClean="0">
                <a:solidFill>
                  <a:srgbClr val="000000"/>
                </a:solidFill>
                <a:latin typeface="Arial" charset="0"/>
                <a:ea typeface="Arial" charset="0"/>
                <a:cs typeface="Arial" charset="0"/>
              </a:rPr>
              <a:t>exts</a:t>
            </a:r>
            <a:r>
              <a:rPr lang="en-US" sz="1600" dirty="0">
                <a:solidFill>
                  <a:srgbClr val="000000"/>
                </a:solidFill>
                <a:latin typeface="Arial" charset="0"/>
                <a:ea typeface="Arial" charset="0"/>
                <a:cs typeface="Arial" charset="0"/>
              </a:rPr>
              <a:t> </a:t>
            </a:r>
            <a:r>
              <a:rPr lang="en-US" sz="1600" dirty="0" smtClean="0">
                <a:solidFill>
                  <a:srgbClr val="000000"/>
                </a:solidFill>
                <a:latin typeface="Arial" charset="0"/>
                <a:ea typeface="Arial" charset="0"/>
                <a:cs typeface="Arial" charset="0"/>
              </a:rPr>
              <a:t>as a vehicle for information</a:t>
            </a:r>
            <a:r>
              <a:rPr lang="ru-RU" sz="1600" dirty="0" smtClean="0">
                <a:solidFill>
                  <a:srgbClr val="000000"/>
                </a:solidFill>
                <a:latin typeface="Arial" charset="0"/>
                <a:ea typeface="Arial" charset="0"/>
                <a:cs typeface="Arial" charset="0"/>
              </a:rPr>
              <a:t>:</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smtClean="0">
                <a:solidFill>
                  <a:srgbClr val="000000"/>
                </a:solidFill>
                <a:latin typeface="Arial" charset="0"/>
                <a:ea typeface="Arial" charset="0"/>
                <a:cs typeface="Arial" charset="0"/>
              </a:rPr>
              <a:t>are </a:t>
            </a:r>
            <a:r>
              <a:rPr lang="en-US" sz="1600" dirty="0">
                <a:solidFill>
                  <a:srgbClr val="000000"/>
                </a:solidFill>
                <a:latin typeface="Arial" charset="0"/>
                <a:ea typeface="Arial" charset="0"/>
                <a:cs typeface="Arial" charset="0"/>
              </a:rPr>
              <a:t>motivating</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smtClean="0">
                <a:solidFill>
                  <a:srgbClr val="000000"/>
                </a:solidFill>
                <a:latin typeface="Arial" charset="0"/>
                <a:ea typeface="Arial" charset="0"/>
                <a:cs typeface="Arial" charset="0"/>
              </a:rPr>
              <a:t>are relevant and appropriate for a particular age and culture (subculture) </a:t>
            </a:r>
            <a:r>
              <a:rPr lang="ru-RU" sz="1600" dirty="0" err="1" smtClean="0">
                <a:solidFill>
                  <a:srgbClr val="000000"/>
                </a:solidFill>
                <a:latin typeface="Arial" charset="0"/>
                <a:ea typeface="Arial" charset="0"/>
                <a:cs typeface="Arial" charset="0"/>
              </a:rPr>
              <a:t>can</a:t>
            </a:r>
            <a:r>
              <a:rPr lang="ru-RU" sz="1600" dirty="0" smtClean="0">
                <a:solidFill>
                  <a:srgbClr val="000000"/>
                </a:solidFill>
                <a:latin typeface="Arial" charset="0"/>
                <a:ea typeface="Arial" charset="0"/>
                <a:cs typeface="Arial" charset="0"/>
              </a:rPr>
              <a:t> </a:t>
            </a:r>
            <a:r>
              <a:rPr lang="ru-RU" sz="1600" dirty="0" err="1">
                <a:solidFill>
                  <a:srgbClr val="000000"/>
                </a:solidFill>
                <a:latin typeface="Arial" charset="0"/>
                <a:ea typeface="Arial" charset="0"/>
                <a:cs typeface="Arial" charset="0"/>
              </a:rPr>
              <a:t>be</a:t>
            </a:r>
            <a:r>
              <a:rPr lang="ru-RU" sz="1600" dirty="0">
                <a:solidFill>
                  <a:srgbClr val="000000"/>
                </a:solidFill>
                <a:latin typeface="Arial" charset="0"/>
                <a:ea typeface="Arial" charset="0"/>
                <a:cs typeface="Arial" charset="0"/>
              </a:rPr>
              <a:t> </a:t>
            </a:r>
            <a:r>
              <a:rPr lang="ru-RU" sz="1600" dirty="0" err="1" smtClean="0">
                <a:solidFill>
                  <a:srgbClr val="000000"/>
                </a:solidFill>
                <a:latin typeface="Arial" charset="0"/>
                <a:ea typeface="Arial" charset="0"/>
                <a:cs typeface="Arial" charset="0"/>
              </a:rPr>
              <a:t>authentic</a:t>
            </a:r>
            <a:r>
              <a:rPr lang="ru-RU" sz="1600" dirty="0" smtClean="0">
                <a:solidFill>
                  <a:srgbClr val="000000"/>
                </a:solidFill>
                <a:latin typeface="Arial" charset="0"/>
                <a:ea typeface="Arial" charset="0"/>
                <a:cs typeface="Arial" charset="0"/>
              </a:rPr>
              <a:t>.</a:t>
            </a:r>
            <a:endParaRPr lang="ru-RU" sz="1600" dirty="0">
              <a:latin typeface="Arial" charset="0"/>
              <a:ea typeface="Arial" charset="0"/>
              <a:cs typeface="Arial" charset="0"/>
            </a:endParaRPr>
          </a:p>
          <a:p>
            <a:pPr marL="342900" lvl="0" indent="-342900">
              <a:spcAft>
                <a:spcPts val="525"/>
              </a:spcAft>
              <a:buSzPts val="1000"/>
              <a:buFont typeface="Symbol" charset="2"/>
              <a:buChar char=""/>
              <a:tabLst>
                <a:tab pos="457200" algn="l"/>
              </a:tabLst>
            </a:pPr>
            <a:r>
              <a:rPr lang="en-US" sz="1600" dirty="0">
                <a:solidFill>
                  <a:srgbClr val="000000"/>
                </a:solidFill>
                <a:latin typeface="Arial" charset="0"/>
                <a:ea typeface="Arial" charset="0"/>
                <a:cs typeface="Arial" charset="0"/>
              </a:rPr>
              <a:t>A</a:t>
            </a:r>
            <a:r>
              <a:rPr lang="ru-RU" sz="1600" dirty="0" err="1" smtClean="0">
                <a:solidFill>
                  <a:srgbClr val="000000"/>
                </a:solidFill>
                <a:latin typeface="Arial" charset="0"/>
                <a:ea typeface="Arial" charset="0"/>
                <a:cs typeface="Arial" charset="0"/>
              </a:rPr>
              <a:t>ctivities</a:t>
            </a:r>
            <a:r>
              <a:rPr lang="ru-RU" sz="1600" dirty="0" smtClean="0">
                <a:solidFill>
                  <a:srgbClr val="000000"/>
                </a:solidFill>
                <a:latin typeface="Arial" charset="0"/>
                <a:ea typeface="Arial" charset="0"/>
                <a:cs typeface="Arial" charset="0"/>
              </a:rPr>
              <a:t> </a:t>
            </a:r>
            <a:r>
              <a:rPr lang="ru-RU" sz="1600" dirty="0" err="1">
                <a:solidFill>
                  <a:srgbClr val="000000"/>
                </a:solidFill>
                <a:latin typeface="Arial" charset="0"/>
                <a:ea typeface="Arial" charset="0"/>
                <a:cs typeface="Arial" charset="0"/>
              </a:rPr>
              <a:t>include</a:t>
            </a:r>
            <a:r>
              <a:rPr lang="ru-RU" sz="1600" dirty="0">
                <a:solidFill>
                  <a:srgbClr val="000000"/>
                </a:solidFill>
                <a:latin typeface="Arial" charset="0"/>
                <a:ea typeface="Arial" charset="0"/>
                <a:cs typeface="Arial" charset="0"/>
              </a:rPr>
              <a:t>:</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smtClean="0">
                <a:solidFill>
                  <a:srgbClr val="000000"/>
                </a:solidFill>
                <a:latin typeface="Arial" charset="0"/>
                <a:ea typeface="Arial" charset="0"/>
                <a:cs typeface="Arial" charset="0"/>
              </a:rPr>
              <a:t>predict </a:t>
            </a:r>
            <a:r>
              <a:rPr lang="en-US" sz="1600" dirty="0">
                <a:solidFill>
                  <a:srgbClr val="000000"/>
                </a:solidFill>
                <a:latin typeface="Arial" charset="0"/>
                <a:ea typeface="Arial" charset="0"/>
                <a:cs typeface="Arial" charset="0"/>
              </a:rPr>
              <a:t>the content of the text, </a:t>
            </a:r>
            <a:endParaRPr lang="en-US" sz="1600" dirty="0" smtClean="0">
              <a:solidFill>
                <a:srgbClr val="000000"/>
              </a:solidFill>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smtClean="0">
                <a:solidFill>
                  <a:srgbClr val="000000"/>
                </a:solidFill>
                <a:latin typeface="Arial" charset="0"/>
                <a:ea typeface="Arial" charset="0"/>
                <a:cs typeface="Arial" charset="0"/>
              </a:rPr>
              <a:t>discuss </a:t>
            </a:r>
            <a:r>
              <a:rPr lang="en-US" sz="1600" dirty="0">
                <a:solidFill>
                  <a:srgbClr val="000000"/>
                </a:solidFill>
                <a:latin typeface="Arial" charset="0"/>
                <a:ea typeface="Arial" charset="0"/>
                <a:cs typeface="Arial" charset="0"/>
              </a:rPr>
              <a:t>questions or statements that relate to the text</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smtClean="0">
                <a:solidFill>
                  <a:srgbClr val="000000"/>
                </a:solidFill>
                <a:latin typeface="Arial" charset="0"/>
                <a:ea typeface="Arial" charset="0"/>
                <a:cs typeface="Arial" charset="0"/>
              </a:rPr>
              <a:t>Find </a:t>
            </a:r>
            <a:r>
              <a:rPr lang="en-US" sz="1600" dirty="0">
                <a:solidFill>
                  <a:srgbClr val="000000"/>
                </a:solidFill>
                <a:latin typeface="Arial" charset="0"/>
                <a:ea typeface="Arial" charset="0"/>
                <a:cs typeface="Arial" charset="0"/>
              </a:rPr>
              <a:t> </a:t>
            </a:r>
            <a:r>
              <a:rPr lang="en-US" sz="1600" dirty="0" smtClean="0">
                <a:solidFill>
                  <a:srgbClr val="000000"/>
                </a:solidFill>
                <a:latin typeface="Arial" charset="0"/>
                <a:ea typeface="Arial" charset="0"/>
                <a:cs typeface="Arial" charset="0"/>
              </a:rPr>
              <a:t>facts that </a:t>
            </a:r>
            <a:r>
              <a:rPr lang="en-US" sz="1600" dirty="0">
                <a:solidFill>
                  <a:srgbClr val="000000"/>
                </a:solidFill>
                <a:latin typeface="Arial" charset="0"/>
                <a:ea typeface="Arial" charset="0"/>
                <a:cs typeface="Arial" charset="0"/>
              </a:rPr>
              <a:t>you knew/didn't know </a:t>
            </a:r>
            <a:r>
              <a:rPr lang="en-US" sz="1600" dirty="0" smtClean="0">
                <a:solidFill>
                  <a:srgbClr val="000000"/>
                </a:solidFill>
                <a:latin typeface="Arial" charset="0"/>
                <a:ea typeface="Arial" charset="0"/>
                <a:cs typeface="Arial" charset="0"/>
              </a:rPr>
              <a:t>before</a:t>
            </a:r>
            <a:r>
              <a:rPr lang="ru-RU" sz="1600" dirty="0">
                <a:solidFill>
                  <a:srgbClr val="000000"/>
                </a:solidFill>
                <a:latin typeface="Arial" charset="0"/>
                <a:ea typeface="Arial" charset="0"/>
                <a:cs typeface="Arial" charset="0"/>
              </a:rPr>
              <a:t>/</a:t>
            </a:r>
            <a:r>
              <a:rPr lang="en-US" sz="1600" dirty="0" err="1" smtClean="0">
                <a:solidFill>
                  <a:srgbClr val="000000"/>
                </a:solidFill>
                <a:latin typeface="Arial" charset="0"/>
                <a:ea typeface="Arial" charset="0"/>
                <a:cs typeface="Arial" charset="0"/>
              </a:rPr>
              <a:t>suprised</a:t>
            </a:r>
            <a:r>
              <a:rPr lang="en-US" sz="1600" dirty="0" smtClean="0">
                <a:solidFill>
                  <a:srgbClr val="000000"/>
                </a:solidFill>
                <a:latin typeface="Arial" charset="0"/>
                <a:ea typeface="Arial" charset="0"/>
                <a:cs typeface="Arial" charset="0"/>
              </a:rPr>
              <a:t> you</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ru-RU" sz="1600" dirty="0" err="1" smtClean="0">
                <a:solidFill>
                  <a:srgbClr val="000000"/>
                </a:solidFill>
                <a:latin typeface="Arial" charset="0"/>
                <a:ea typeface="Arial" charset="0"/>
                <a:cs typeface="Arial" charset="0"/>
              </a:rPr>
              <a:t>answer</a:t>
            </a:r>
            <a:r>
              <a:rPr lang="ru-RU" sz="1600" dirty="0" smtClean="0">
                <a:solidFill>
                  <a:srgbClr val="000000"/>
                </a:solidFill>
                <a:latin typeface="Arial" charset="0"/>
                <a:ea typeface="Arial" charset="0"/>
                <a:cs typeface="Arial" charset="0"/>
              </a:rPr>
              <a:t> </a:t>
            </a:r>
            <a:r>
              <a:rPr lang="ru-RU" sz="1600" dirty="0" err="1">
                <a:solidFill>
                  <a:srgbClr val="000000"/>
                </a:solidFill>
                <a:latin typeface="Arial" charset="0"/>
                <a:ea typeface="Arial" charset="0"/>
                <a:cs typeface="Arial" charset="0"/>
              </a:rPr>
              <a:t>comprehension</a:t>
            </a:r>
            <a:r>
              <a:rPr lang="ru-RU" sz="1600" dirty="0">
                <a:solidFill>
                  <a:srgbClr val="000000"/>
                </a:solidFill>
                <a:latin typeface="Arial" charset="0"/>
                <a:ea typeface="Arial" charset="0"/>
                <a:cs typeface="Arial" charset="0"/>
              </a:rPr>
              <a:t> </a:t>
            </a:r>
            <a:r>
              <a:rPr lang="ru-RU" sz="1600" dirty="0" err="1">
                <a:solidFill>
                  <a:srgbClr val="000000"/>
                </a:solidFill>
                <a:latin typeface="Arial" charset="0"/>
                <a:ea typeface="Arial" charset="0"/>
                <a:cs typeface="Arial" charset="0"/>
              </a:rPr>
              <a:t>questions</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en-US" sz="1600" dirty="0" err="1" smtClean="0">
                <a:solidFill>
                  <a:srgbClr val="000000"/>
                </a:solidFill>
                <a:latin typeface="Arial" charset="0"/>
                <a:ea typeface="Arial" charset="0"/>
                <a:cs typeface="Arial" charset="0"/>
              </a:rPr>
              <a:t>summarise</a:t>
            </a:r>
            <a:r>
              <a:rPr lang="en-US" sz="1600" dirty="0" smtClean="0">
                <a:solidFill>
                  <a:srgbClr val="000000"/>
                </a:solidFill>
                <a:latin typeface="Arial" charset="0"/>
                <a:ea typeface="Arial" charset="0"/>
                <a:cs typeface="Arial" charset="0"/>
              </a:rPr>
              <a:t> </a:t>
            </a:r>
            <a:r>
              <a:rPr lang="en-US" sz="1600" dirty="0">
                <a:solidFill>
                  <a:srgbClr val="000000"/>
                </a:solidFill>
                <a:latin typeface="Arial" charset="0"/>
                <a:ea typeface="Arial" charset="0"/>
                <a:cs typeface="Arial" charset="0"/>
              </a:rPr>
              <a:t>the main points of a text</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r>
              <a:rPr lang="ru-RU" sz="1600" dirty="0" err="1" smtClean="0">
                <a:solidFill>
                  <a:srgbClr val="000000"/>
                </a:solidFill>
                <a:latin typeface="Arial" charset="0"/>
                <a:ea typeface="Arial" charset="0"/>
                <a:cs typeface="Arial" charset="0"/>
              </a:rPr>
              <a:t>put</a:t>
            </a:r>
            <a:r>
              <a:rPr lang="ru-RU" sz="1600" dirty="0" smtClean="0">
                <a:solidFill>
                  <a:srgbClr val="000000"/>
                </a:solidFill>
                <a:latin typeface="Arial" charset="0"/>
                <a:ea typeface="Arial" charset="0"/>
                <a:cs typeface="Arial" charset="0"/>
              </a:rPr>
              <a:t> </a:t>
            </a:r>
            <a:r>
              <a:rPr lang="ru-RU" sz="1600" dirty="0" err="1">
                <a:solidFill>
                  <a:srgbClr val="000000"/>
                </a:solidFill>
                <a:latin typeface="Arial" charset="0"/>
                <a:ea typeface="Arial" charset="0"/>
                <a:cs typeface="Arial" charset="0"/>
              </a:rPr>
              <a:t>events</a:t>
            </a:r>
            <a:r>
              <a:rPr lang="ru-RU" sz="1600" dirty="0">
                <a:solidFill>
                  <a:srgbClr val="000000"/>
                </a:solidFill>
                <a:latin typeface="Arial" charset="0"/>
                <a:ea typeface="Arial" charset="0"/>
                <a:cs typeface="Arial" charset="0"/>
              </a:rPr>
              <a:t> </a:t>
            </a:r>
            <a:r>
              <a:rPr lang="ru-RU" sz="1600" dirty="0" err="1" smtClean="0">
                <a:solidFill>
                  <a:srgbClr val="000000"/>
                </a:solidFill>
                <a:latin typeface="Arial" charset="0"/>
                <a:ea typeface="Arial" charset="0"/>
                <a:cs typeface="Arial" charset="0"/>
              </a:rPr>
              <a:t>in</a:t>
            </a:r>
            <a:r>
              <a:rPr lang="en-US" sz="1600" dirty="0" smtClean="0">
                <a:solidFill>
                  <a:srgbClr val="000000"/>
                </a:solidFill>
                <a:latin typeface="Arial" charset="0"/>
                <a:ea typeface="Arial" charset="0"/>
                <a:cs typeface="Arial" charset="0"/>
              </a:rPr>
              <a:t> the correct order</a:t>
            </a:r>
            <a:r>
              <a:rPr lang="ru-RU" sz="1600" dirty="0" smtClean="0">
                <a:solidFill>
                  <a:srgbClr val="000000"/>
                </a:solidFill>
                <a:latin typeface="Arial" charset="0"/>
                <a:ea typeface="Arial" charset="0"/>
                <a:cs typeface="Arial" charset="0"/>
              </a:rPr>
              <a:t> </a:t>
            </a:r>
            <a:endParaRPr lang="ru-RU" sz="1600" dirty="0">
              <a:effectLst/>
              <a:latin typeface="Arial" charset="0"/>
              <a:ea typeface="Arial" charset="0"/>
              <a:cs typeface="Arial" charset="0"/>
            </a:endParaRPr>
          </a:p>
        </p:txBody>
      </p:sp>
      <p:sp>
        <p:nvSpPr>
          <p:cNvPr id="3" name="TextBox 2"/>
          <p:cNvSpPr txBox="1"/>
          <p:nvPr/>
        </p:nvSpPr>
        <p:spPr>
          <a:xfrm>
            <a:off x="3048001" y="288102"/>
            <a:ext cx="4965576" cy="461665"/>
          </a:xfrm>
          <a:prstGeom prst="rect">
            <a:avLst/>
          </a:prstGeom>
          <a:noFill/>
        </p:spPr>
        <p:txBody>
          <a:bodyPr wrap="square" rtlCol="0">
            <a:spAutoFit/>
          </a:bodyPr>
          <a:lstStyle/>
          <a:p>
            <a:r>
              <a:rPr lang="en-US" sz="2400" dirty="0">
                <a:solidFill>
                  <a:srgbClr val="000000"/>
                </a:solidFill>
                <a:latin typeface="Arial" charset="0"/>
                <a:ea typeface="Arial" charset="0"/>
                <a:cs typeface="Arial" charset="0"/>
              </a:rPr>
              <a:t>Text as a vehicle for information</a:t>
            </a:r>
            <a:endParaRPr lang="ru-RU" sz="2400" dirty="0"/>
          </a:p>
        </p:txBody>
      </p:sp>
    </p:spTree>
    <p:extLst>
      <p:ext uri="{BB962C8B-B14F-4D97-AF65-F5344CB8AC3E}">
        <p14:creationId xmlns="" xmlns:p14="http://schemas.microsoft.com/office/powerpoint/2010/main" val="1469069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1351508"/>
            <a:ext cx="6096000" cy="4093428"/>
          </a:xfrm>
          <a:prstGeom prst="rect">
            <a:avLst/>
          </a:prstGeom>
        </p:spPr>
        <p:txBody>
          <a:bodyPr>
            <a:spAutoFit/>
          </a:bodyPr>
          <a:lstStyle/>
          <a:p>
            <a:pPr lvl="0"/>
            <a:r>
              <a:rPr lang="en-US" dirty="0" smtClean="0">
                <a:latin typeface="Arial" charset="0"/>
                <a:ea typeface="Arial" charset="0"/>
                <a:cs typeface="Arial" charset="0"/>
              </a:rPr>
              <a:t>Text </a:t>
            </a:r>
            <a:r>
              <a:rPr lang="en-US" dirty="0">
                <a:latin typeface="Arial" charset="0"/>
                <a:ea typeface="Arial" charset="0"/>
                <a:cs typeface="Arial" charset="0"/>
              </a:rPr>
              <a:t>as a Stimulus for Production. </a:t>
            </a:r>
            <a:endParaRPr lang="ru-RU" dirty="0" smtClean="0">
              <a:latin typeface="Arial" charset="0"/>
              <a:ea typeface="Arial" charset="0"/>
              <a:cs typeface="Arial" charset="0"/>
            </a:endParaRPr>
          </a:p>
          <a:p>
            <a:pPr lvl="0"/>
            <a:r>
              <a:rPr lang="en-US" dirty="0" smtClean="0">
                <a:latin typeface="Arial" charset="0"/>
                <a:ea typeface="Arial" charset="0"/>
                <a:cs typeface="Arial" charset="0"/>
              </a:rPr>
              <a:t>This </a:t>
            </a:r>
            <a:r>
              <a:rPr lang="en-US" dirty="0">
                <a:latin typeface="Arial" charset="0"/>
                <a:ea typeface="Arial" charset="0"/>
                <a:cs typeface="Arial" charset="0"/>
              </a:rPr>
              <a:t>means using a text as a springboard for another task </a:t>
            </a:r>
            <a:r>
              <a:rPr lang="ru-RU" dirty="0" smtClean="0">
                <a:latin typeface="Arial" charset="0"/>
                <a:ea typeface="Arial" charset="0"/>
                <a:cs typeface="Arial" charset="0"/>
              </a:rPr>
              <a:t>-</a:t>
            </a:r>
            <a:r>
              <a:rPr lang="en-US" dirty="0" smtClean="0">
                <a:latin typeface="Arial" charset="0"/>
                <a:ea typeface="Arial" charset="0"/>
                <a:cs typeface="Arial" charset="0"/>
              </a:rPr>
              <a:t>  </a:t>
            </a:r>
            <a:r>
              <a:rPr lang="en-US" dirty="0">
                <a:latin typeface="Arial" charset="0"/>
                <a:ea typeface="Arial" charset="0"/>
                <a:cs typeface="Arial" charset="0"/>
              </a:rPr>
              <a:t>reading </a:t>
            </a:r>
            <a:r>
              <a:rPr lang="ru-RU" dirty="0">
                <a:latin typeface="Arial" charset="0"/>
                <a:ea typeface="Arial" charset="0"/>
                <a:cs typeface="Arial" charset="0"/>
              </a:rPr>
              <a:t>,</a:t>
            </a:r>
            <a:r>
              <a:rPr lang="en-US" dirty="0" smtClean="0">
                <a:latin typeface="Arial" charset="0"/>
                <a:ea typeface="Arial" charset="0"/>
                <a:cs typeface="Arial" charset="0"/>
              </a:rPr>
              <a:t> </a:t>
            </a:r>
            <a:r>
              <a:rPr lang="en-US" dirty="0">
                <a:latin typeface="Arial" charset="0"/>
                <a:ea typeface="Arial" charset="0"/>
                <a:cs typeface="Arial" charset="0"/>
              </a:rPr>
              <a:t>writing </a:t>
            </a:r>
            <a:r>
              <a:rPr lang="ru-RU" dirty="0" smtClean="0">
                <a:latin typeface="Arial" charset="0"/>
                <a:ea typeface="Arial" charset="0"/>
                <a:cs typeface="Arial" charset="0"/>
              </a:rPr>
              <a:t> </a:t>
            </a:r>
            <a:r>
              <a:rPr lang="en-US" dirty="0" smtClean="0">
                <a:latin typeface="Arial" charset="0"/>
                <a:ea typeface="Arial" charset="0"/>
                <a:cs typeface="Arial" charset="0"/>
              </a:rPr>
              <a:t>or speaking .  These activities  help to realize </a:t>
            </a:r>
            <a:r>
              <a:rPr lang="ru-RU" dirty="0" smtClean="0">
                <a:latin typeface="Arial" charset="0"/>
                <a:ea typeface="Arial" charset="0"/>
                <a:cs typeface="Arial" charset="0"/>
              </a:rPr>
              <a:t> </a:t>
            </a:r>
            <a:r>
              <a:rPr lang="ru-RU" dirty="0" err="1">
                <a:latin typeface="Arial" charset="0"/>
                <a:ea typeface="Arial" charset="0"/>
                <a:cs typeface="Arial" charset="0"/>
              </a:rPr>
              <a:t>the</a:t>
            </a:r>
            <a:r>
              <a:rPr lang="ru-RU" dirty="0">
                <a:latin typeface="Arial" charset="0"/>
                <a:ea typeface="Arial" charset="0"/>
                <a:cs typeface="Arial" charset="0"/>
              </a:rPr>
              <a:t> </a:t>
            </a:r>
            <a:r>
              <a:rPr lang="ru-RU" dirty="0" err="1">
                <a:latin typeface="Arial" charset="0"/>
                <a:ea typeface="Arial" charset="0"/>
                <a:cs typeface="Arial" charset="0"/>
              </a:rPr>
              <a:t>communicative</a:t>
            </a:r>
            <a:r>
              <a:rPr lang="ru-RU" dirty="0">
                <a:latin typeface="Arial" charset="0"/>
                <a:ea typeface="Arial" charset="0"/>
                <a:cs typeface="Arial" charset="0"/>
              </a:rPr>
              <a:t> </a:t>
            </a:r>
            <a:r>
              <a:rPr lang="ru-RU" dirty="0" err="1" smtClean="0">
                <a:latin typeface="Arial" charset="0"/>
                <a:ea typeface="Arial" charset="0"/>
                <a:cs typeface="Arial" charset="0"/>
              </a:rPr>
              <a:t>approach</a:t>
            </a:r>
            <a:r>
              <a:rPr lang="en-US" dirty="0" smtClean="0">
                <a:latin typeface="Arial" charset="0"/>
                <a:ea typeface="Arial" charset="0"/>
                <a:cs typeface="Arial" charset="0"/>
              </a:rPr>
              <a:t> in the classroom</a:t>
            </a:r>
            <a:r>
              <a:rPr lang="ru-RU" dirty="0" smtClean="0">
                <a:latin typeface="Arial" charset="0"/>
                <a:ea typeface="Arial" charset="0"/>
                <a:cs typeface="Arial" charset="0"/>
              </a:rPr>
              <a:t>.</a:t>
            </a:r>
            <a:endParaRPr lang="ru-RU" sz="2400" dirty="0">
              <a:latin typeface="Arial" charset="0"/>
              <a:ea typeface="Arial" charset="0"/>
              <a:cs typeface="Arial" charset="0"/>
            </a:endParaRPr>
          </a:p>
          <a:p>
            <a:pPr lvl="0"/>
            <a:r>
              <a:rPr lang="en-US" dirty="0" smtClean="0">
                <a:latin typeface="Arial" charset="0"/>
                <a:ea typeface="Arial" charset="0"/>
                <a:cs typeface="Arial" charset="0"/>
              </a:rPr>
              <a:t>Possible activities :</a:t>
            </a:r>
            <a:endParaRPr lang="ru-RU" sz="2400" dirty="0">
              <a:latin typeface="Arial" charset="0"/>
              <a:ea typeface="Arial" charset="0"/>
              <a:cs typeface="Arial" charset="0"/>
            </a:endParaRPr>
          </a:p>
          <a:p>
            <a:pPr lvl="1">
              <a:buFont typeface="Arial" pitchFamily="34" charset="0"/>
              <a:buChar char="•"/>
            </a:pPr>
            <a:r>
              <a:rPr lang="ru-RU" dirty="0" smtClean="0">
                <a:latin typeface="Arial" charset="0"/>
                <a:ea typeface="Arial" charset="0"/>
                <a:cs typeface="Arial" charset="0"/>
              </a:rPr>
              <a:t> </a:t>
            </a:r>
            <a:r>
              <a:rPr lang="en-US" dirty="0" smtClean="0">
                <a:latin typeface="Arial" charset="0"/>
                <a:ea typeface="Arial" charset="0"/>
                <a:cs typeface="Arial" charset="0"/>
              </a:rPr>
              <a:t>do </a:t>
            </a:r>
            <a:r>
              <a:rPr lang="en-US" dirty="0">
                <a:latin typeface="Arial" charset="0"/>
                <a:ea typeface="Arial" charset="0"/>
                <a:cs typeface="Arial" charset="0"/>
              </a:rPr>
              <a:t>a role play based on the text</a:t>
            </a:r>
            <a:endParaRPr lang="ru-RU" sz="2400" dirty="0">
              <a:latin typeface="Arial" charset="0"/>
              <a:ea typeface="Arial" charset="0"/>
              <a:cs typeface="Arial" charset="0"/>
            </a:endParaRPr>
          </a:p>
          <a:p>
            <a:pPr lvl="1">
              <a:buFont typeface="Arial" pitchFamily="34" charset="0"/>
              <a:buChar char="•"/>
            </a:pPr>
            <a:r>
              <a:rPr lang="ru-RU" dirty="0" smtClean="0">
                <a:latin typeface="Arial" charset="0"/>
                <a:ea typeface="Arial" charset="0"/>
                <a:cs typeface="Arial" charset="0"/>
              </a:rPr>
              <a:t> </a:t>
            </a:r>
            <a:r>
              <a:rPr lang="en-US" dirty="0" smtClean="0">
                <a:latin typeface="Arial" charset="0"/>
                <a:ea typeface="Arial" charset="0"/>
                <a:cs typeface="Arial" charset="0"/>
              </a:rPr>
              <a:t>discuss </a:t>
            </a:r>
            <a:r>
              <a:rPr lang="en-US" dirty="0">
                <a:latin typeface="Arial" charset="0"/>
                <a:ea typeface="Arial" charset="0"/>
                <a:cs typeface="Arial" charset="0"/>
              </a:rPr>
              <a:t>issues raised by the text</a:t>
            </a:r>
            <a:endParaRPr lang="ru-RU" sz="2400" dirty="0">
              <a:latin typeface="Arial" charset="0"/>
              <a:ea typeface="Arial" charset="0"/>
              <a:cs typeface="Arial" charset="0"/>
            </a:endParaRPr>
          </a:p>
          <a:p>
            <a:pPr lvl="1">
              <a:buFont typeface="Arial" pitchFamily="34" charset="0"/>
              <a:buChar char="•"/>
            </a:pPr>
            <a:r>
              <a:rPr lang="en-US" dirty="0" smtClean="0">
                <a:latin typeface="Arial" charset="0"/>
                <a:ea typeface="Arial" charset="0"/>
                <a:cs typeface="Arial" charset="0"/>
              </a:rPr>
              <a:t> </a:t>
            </a:r>
            <a:r>
              <a:rPr lang="en-US" dirty="0" err="1" smtClean="0">
                <a:latin typeface="Arial" charset="0"/>
                <a:ea typeface="Arial" charset="0"/>
                <a:cs typeface="Arial" charset="0"/>
              </a:rPr>
              <a:t>organise</a:t>
            </a:r>
            <a:r>
              <a:rPr lang="en-US" dirty="0" smtClean="0">
                <a:latin typeface="Arial" charset="0"/>
                <a:ea typeface="Arial" charset="0"/>
                <a:cs typeface="Arial" charset="0"/>
              </a:rPr>
              <a:t> a </a:t>
            </a:r>
            <a:r>
              <a:rPr lang="en-US" dirty="0">
                <a:latin typeface="Arial" charset="0"/>
                <a:ea typeface="Arial" charset="0"/>
                <a:cs typeface="Arial" charset="0"/>
              </a:rPr>
              <a:t>debate about the points of view presented in the text</a:t>
            </a:r>
            <a:endParaRPr lang="ru-RU" sz="2400" dirty="0">
              <a:latin typeface="Arial" charset="0"/>
              <a:ea typeface="Arial" charset="0"/>
              <a:cs typeface="Arial" charset="0"/>
            </a:endParaRPr>
          </a:p>
          <a:p>
            <a:pPr lvl="1">
              <a:buFont typeface="Arial" pitchFamily="34" charset="0"/>
              <a:buChar char="•"/>
            </a:pPr>
            <a:r>
              <a:rPr lang="en-US" dirty="0" smtClean="0">
                <a:latin typeface="Arial" charset="0"/>
                <a:ea typeface="Arial" charset="0"/>
                <a:cs typeface="Arial" charset="0"/>
              </a:rPr>
              <a:t> write </a:t>
            </a:r>
            <a:r>
              <a:rPr lang="en-US" dirty="0">
                <a:latin typeface="Arial" charset="0"/>
                <a:ea typeface="Arial" charset="0"/>
                <a:cs typeface="Arial" charset="0"/>
              </a:rPr>
              <a:t>a similar text about something the students know about</a:t>
            </a:r>
            <a:endParaRPr lang="ru-RU" sz="2400" dirty="0">
              <a:latin typeface="Arial" charset="0"/>
              <a:ea typeface="Arial" charset="0"/>
              <a:cs typeface="Arial" charset="0"/>
            </a:endParaRPr>
          </a:p>
          <a:p>
            <a:pPr lvl="1">
              <a:buFont typeface="Arial" pitchFamily="34" charset="0"/>
              <a:buChar char="•"/>
            </a:pPr>
            <a:r>
              <a:rPr lang="en-US" dirty="0" smtClean="0">
                <a:latin typeface="Arial" charset="0"/>
                <a:ea typeface="Arial" charset="0"/>
                <a:cs typeface="Arial" charset="0"/>
              </a:rPr>
              <a:t> write </a:t>
            </a:r>
            <a:r>
              <a:rPr lang="en-US" dirty="0">
                <a:latin typeface="Arial" charset="0"/>
                <a:ea typeface="Arial" charset="0"/>
                <a:cs typeface="Arial" charset="0"/>
              </a:rPr>
              <a:t>a response to the </a:t>
            </a:r>
            <a:r>
              <a:rPr lang="en-US" dirty="0" smtClean="0">
                <a:latin typeface="Arial" charset="0"/>
                <a:ea typeface="Arial" charset="0"/>
                <a:cs typeface="Arial" charset="0"/>
              </a:rPr>
              <a:t>text</a:t>
            </a:r>
          </a:p>
          <a:p>
            <a:pPr lvl="1">
              <a:buFont typeface="Arial" pitchFamily="34" charset="0"/>
              <a:buChar char="•"/>
            </a:pPr>
            <a:r>
              <a:rPr lang="en-US" sz="1600" dirty="0" smtClean="0">
                <a:latin typeface="Arial" charset="0"/>
                <a:ea typeface="Arial" charset="0"/>
                <a:cs typeface="Arial" charset="0"/>
              </a:rPr>
              <a:t> carry out an internet investigation and make presentations on some</a:t>
            </a:r>
            <a:r>
              <a:rPr lang="en-US" sz="1600" dirty="0">
                <a:latin typeface="Arial" charset="0"/>
                <a:ea typeface="Arial" charset="0"/>
                <a:cs typeface="Arial" charset="0"/>
              </a:rPr>
              <a:t> </a:t>
            </a:r>
            <a:r>
              <a:rPr lang="en-US" sz="1600" dirty="0" smtClean="0">
                <a:latin typeface="Arial" charset="0"/>
                <a:ea typeface="Arial" charset="0"/>
                <a:cs typeface="Arial" charset="0"/>
              </a:rPr>
              <a:t>of</a:t>
            </a:r>
            <a:r>
              <a:rPr lang="ru-RU" sz="1600" dirty="0" smtClean="0">
                <a:latin typeface="Arial" charset="0"/>
                <a:ea typeface="Arial" charset="0"/>
                <a:cs typeface="Arial" charset="0"/>
              </a:rPr>
              <a:t> </a:t>
            </a:r>
            <a:r>
              <a:rPr lang="en-US" sz="1600" dirty="0" smtClean="0">
                <a:latin typeface="Arial" charset="0"/>
                <a:ea typeface="Arial" charset="0"/>
                <a:cs typeface="Arial" charset="0"/>
              </a:rPr>
              <a:t>the issues mentioned in the text</a:t>
            </a:r>
            <a:endParaRPr lang="ru-RU" sz="1600" dirty="0">
              <a:latin typeface="Arial" charset="0"/>
              <a:ea typeface="Arial" charset="0"/>
              <a:cs typeface="Arial" charset="0"/>
            </a:endParaRPr>
          </a:p>
          <a:p>
            <a:pPr marL="742950" lvl="1" indent="-285750">
              <a:spcAft>
                <a:spcPts val="525"/>
              </a:spcAft>
              <a:buSzPts val="1000"/>
              <a:buFont typeface="Courier New" charset="0"/>
              <a:buChar char="o"/>
              <a:tabLst>
                <a:tab pos="914400" algn="l"/>
              </a:tabLst>
            </a:pPr>
            <a:endParaRPr lang="ru-RU" sz="1200" dirty="0">
              <a:latin typeface="Calibri" charset="0"/>
              <a:ea typeface="Calibri" charset="0"/>
              <a:cs typeface="Times New Roman" charset="0"/>
            </a:endParaRPr>
          </a:p>
        </p:txBody>
      </p:sp>
      <p:sp>
        <p:nvSpPr>
          <p:cNvPr id="4" name="TextBox 3"/>
          <p:cNvSpPr txBox="1"/>
          <p:nvPr/>
        </p:nvSpPr>
        <p:spPr>
          <a:xfrm>
            <a:off x="1482811" y="370703"/>
            <a:ext cx="6554115" cy="461665"/>
          </a:xfrm>
          <a:prstGeom prst="rect">
            <a:avLst/>
          </a:prstGeom>
          <a:noFill/>
        </p:spPr>
        <p:txBody>
          <a:bodyPr wrap="square" rtlCol="0">
            <a:spAutoFit/>
          </a:bodyPr>
          <a:lstStyle/>
          <a:p>
            <a:pPr lvl="0"/>
            <a:r>
              <a:rPr lang="en-US" sz="2400" dirty="0">
                <a:latin typeface="Arial" charset="0"/>
                <a:ea typeface="Arial" charset="0"/>
                <a:cs typeface="Arial" charset="0"/>
              </a:rPr>
              <a:t>Text as a Stimulus for </a:t>
            </a:r>
            <a:r>
              <a:rPr lang="en-US" sz="2400" dirty="0" smtClean="0">
                <a:latin typeface="Arial" charset="0"/>
                <a:ea typeface="Arial" charset="0"/>
                <a:cs typeface="Arial" charset="0"/>
              </a:rPr>
              <a:t>Production </a:t>
            </a:r>
            <a:endParaRPr lang="ru-RU" sz="2400" dirty="0">
              <a:latin typeface="Arial" charset="0"/>
              <a:ea typeface="Arial" charset="0"/>
              <a:cs typeface="Arial" charset="0"/>
            </a:endParaRPr>
          </a:p>
        </p:txBody>
      </p:sp>
    </p:spTree>
    <p:extLst>
      <p:ext uri="{BB962C8B-B14F-4D97-AF65-F5344CB8AC3E}">
        <p14:creationId xmlns="" xmlns:p14="http://schemas.microsoft.com/office/powerpoint/2010/main" val="1054876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7124" y="345989"/>
            <a:ext cx="2685332" cy="369332"/>
          </a:xfrm>
          <a:prstGeom prst="rect">
            <a:avLst/>
          </a:prstGeom>
          <a:noFill/>
        </p:spPr>
        <p:txBody>
          <a:bodyPr wrap="square" rtlCol="0">
            <a:spAutoFit/>
          </a:bodyPr>
          <a:lstStyle/>
          <a:p>
            <a:r>
              <a:rPr lang="en-US" dirty="0" smtClean="0"/>
              <a:t>Reading materials</a:t>
            </a:r>
            <a:endParaRPr lang="ru-RU" dirty="0"/>
          </a:p>
        </p:txBody>
      </p:sp>
      <p:sp>
        <p:nvSpPr>
          <p:cNvPr id="3" name="TextBox 2"/>
          <p:cNvSpPr txBox="1"/>
          <p:nvPr/>
        </p:nvSpPr>
        <p:spPr>
          <a:xfrm>
            <a:off x="1536700" y="1397000"/>
            <a:ext cx="9849684" cy="646331"/>
          </a:xfrm>
          <a:prstGeom prst="rect">
            <a:avLst/>
          </a:prstGeom>
          <a:noFill/>
        </p:spPr>
        <p:txBody>
          <a:bodyPr wrap="none" rtlCol="0">
            <a:spAutoFit/>
          </a:bodyPr>
          <a:lstStyle/>
          <a:p>
            <a:r>
              <a:rPr lang="en-US" dirty="0" smtClean="0"/>
              <a:t>”Authentic materials are those </a:t>
            </a:r>
            <a:r>
              <a:rPr lang="en-US" smtClean="0"/>
              <a:t>that are </a:t>
            </a:r>
            <a:r>
              <a:rPr lang="en-US" dirty="0" smtClean="0"/>
              <a:t>impossible or difficult for language learners to understand” </a:t>
            </a:r>
          </a:p>
          <a:p>
            <a:r>
              <a:rPr lang="en-US" dirty="0" smtClean="0"/>
              <a:t>Andrew Cohen, Devil’s Dictionary</a:t>
            </a:r>
            <a:endParaRPr lang="ru-RU" dirty="0"/>
          </a:p>
        </p:txBody>
      </p:sp>
      <p:sp>
        <p:nvSpPr>
          <p:cNvPr id="4" name="Прямоугольник 3"/>
          <p:cNvSpPr/>
          <p:nvPr/>
        </p:nvSpPr>
        <p:spPr>
          <a:xfrm>
            <a:off x="1219200" y="2247900"/>
            <a:ext cx="7924800" cy="3443258"/>
          </a:xfrm>
          <a:prstGeom prst="rect">
            <a:avLst/>
          </a:prstGeom>
        </p:spPr>
        <p:txBody>
          <a:bodyPr wrap="square">
            <a:spAutoFit/>
          </a:bodyPr>
          <a:lstStyle/>
          <a:p>
            <a:pPr>
              <a:spcAft>
                <a:spcPts val="0"/>
              </a:spcAft>
            </a:pPr>
            <a:r>
              <a:rPr lang="en-US" b="1" dirty="0">
                <a:latin typeface="Calibri" charset="0"/>
                <a:ea typeface="Calibri" charset="0"/>
                <a:cs typeface="Times New Roman" charset="0"/>
              </a:rPr>
              <a:t>Definition of authenticity.</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Robin </a:t>
            </a:r>
            <a:r>
              <a:rPr lang="en-US" dirty="0" err="1">
                <a:latin typeface="Calibri" charset="0"/>
                <a:ea typeface="Calibri" charset="0"/>
                <a:cs typeface="Times New Roman" charset="0"/>
              </a:rPr>
              <a:t>Scarella</a:t>
            </a:r>
            <a:r>
              <a:rPr lang="en-US" dirty="0">
                <a:latin typeface="Calibri" charset="0"/>
                <a:ea typeface="Calibri" charset="0"/>
                <a:cs typeface="Times New Roman" charset="0"/>
              </a:rPr>
              <a:t> and Rebecca Oxford  ”Generally authentic language is considered unedited, unabridged text that is written for native speakers”</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Henry </a:t>
            </a:r>
            <a:r>
              <a:rPr lang="en-US" dirty="0" err="1">
                <a:latin typeface="Calibri" charset="0"/>
                <a:ea typeface="Calibri" charset="0"/>
                <a:cs typeface="Times New Roman" charset="0"/>
              </a:rPr>
              <a:t>Widdowson</a:t>
            </a:r>
            <a:r>
              <a:rPr lang="en-US" dirty="0">
                <a:latin typeface="Calibri" charset="0"/>
                <a:ea typeface="Calibri" charset="0"/>
                <a:cs typeface="Times New Roman" charset="0"/>
              </a:rPr>
              <a:t> ” authenticity is not a quality of text, but is achieved when the readers realize the intentions of the author” </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Supporters of using authentic texts:</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According to Communicative Language Teaching approach “Authentic materials, those written by and for native speakers and not specifically for language teaching are superior to materials especially written or simplified for language learners.”</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a:t>
            </a:r>
            <a:endParaRPr lang="ru-RU" sz="1200" dirty="0">
              <a:effectLst/>
              <a:latin typeface="Calibri" charset="0"/>
              <a:ea typeface="Calibri" charset="0"/>
              <a:cs typeface="Times New Roman" charset="0"/>
            </a:endParaRPr>
          </a:p>
        </p:txBody>
      </p:sp>
      <p:sp>
        <p:nvSpPr>
          <p:cNvPr id="5" name="TextBox 4"/>
          <p:cNvSpPr txBox="1"/>
          <p:nvPr/>
        </p:nvSpPr>
        <p:spPr>
          <a:xfrm>
            <a:off x="4991100" y="495301"/>
            <a:ext cx="3873500" cy="369332"/>
          </a:xfrm>
          <a:prstGeom prst="rect">
            <a:avLst/>
          </a:prstGeom>
          <a:noFill/>
        </p:spPr>
        <p:txBody>
          <a:bodyPr wrap="square" rtlCol="0">
            <a:spAutoFit/>
          </a:bodyPr>
          <a:lstStyle/>
          <a:p>
            <a:r>
              <a:rPr lang="en-US" smtClean="0"/>
              <a:t>Authentic materials</a:t>
            </a:r>
            <a:endParaRPr lang="ru-RU" dirty="0"/>
          </a:p>
        </p:txBody>
      </p:sp>
    </p:spTree>
    <p:extLst>
      <p:ext uri="{BB962C8B-B14F-4D97-AF65-F5344CB8AC3E}">
        <p14:creationId xmlns="" xmlns:p14="http://schemas.microsoft.com/office/powerpoint/2010/main" val="1299072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08100" y="889844"/>
            <a:ext cx="7835900" cy="4247317"/>
          </a:xfrm>
          <a:prstGeom prst="rect">
            <a:avLst/>
          </a:prstGeom>
        </p:spPr>
        <p:txBody>
          <a:bodyPr wrap="square">
            <a:spAutoFit/>
          </a:bodyPr>
          <a:lstStyle/>
          <a:p>
            <a:pPr>
              <a:spcAft>
                <a:spcPts val="0"/>
              </a:spcAft>
            </a:pPr>
            <a:r>
              <a:rPr lang="en-US" dirty="0" smtClean="0">
                <a:latin typeface="Calibri" charset="0"/>
                <a:ea typeface="Calibri" charset="0"/>
                <a:cs typeface="Times New Roman" charset="0"/>
              </a:rPr>
              <a:t>Interesting</a:t>
            </a:r>
            <a:r>
              <a:rPr lang="en-US" dirty="0">
                <a:latin typeface="Calibri" charset="0"/>
                <a:ea typeface="Calibri" charset="0"/>
                <a:cs typeface="Times New Roman" charset="0"/>
              </a:rPr>
              <a:t>, engaging, culturally enlightening, relevant, motivating , contain genuine discourse.</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The very difficulty of the text makes them perfect learning tools.</a:t>
            </a:r>
            <a:endParaRPr lang="ru-RU" sz="1200" dirty="0">
              <a:latin typeface="Calibri" charset="0"/>
              <a:ea typeface="Calibri" charset="0"/>
              <a:cs typeface="Times New Roman" charset="0"/>
            </a:endParaRPr>
          </a:p>
          <a:p>
            <a:pPr>
              <a:spcAft>
                <a:spcPts val="0"/>
              </a:spcAft>
            </a:pPr>
            <a:r>
              <a:rPr lang="en-US" b="1" dirty="0">
                <a:latin typeface="Calibri" charset="0"/>
                <a:ea typeface="Calibri" charset="0"/>
                <a:cs typeface="Times New Roman" charset="0"/>
              </a:rPr>
              <a:t>Cons</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Authentic texts can set back language development.</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Their difficulty makes readers focus more on the code. </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Constant attempts at contextual guessing destroys confidence.</a:t>
            </a:r>
            <a:endParaRPr lang="ru-RU" sz="1200" dirty="0">
              <a:latin typeface="Calibri" charset="0"/>
              <a:ea typeface="Calibri" charset="0"/>
              <a:cs typeface="Times New Roman" charset="0"/>
            </a:endParaRPr>
          </a:p>
          <a:p>
            <a:pPr>
              <a:spcAft>
                <a:spcPts val="0"/>
              </a:spcAft>
            </a:pPr>
            <a:r>
              <a:rPr lang="en-US" dirty="0" err="1">
                <a:latin typeface="Calibri" charset="0"/>
                <a:ea typeface="Calibri" charset="0"/>
                <a:cs typeface="Times New Roman" charset="0"/>
              </a:rPr>
              <a:t>Wilga</a:t>
            </a:r>
            <a:r>
              <a:rPr lang="en-US" dirty="0">
                <a:latin typeface="Calibri" charset="0"/>
                <a:ea typeface="Calibri" charset="0"/>
                <a:cs typeface="Times New Roman" charset="0"/>
              </a:rPr>
              <a:t> Rivers: “when average students encounter ungraded materials too soon, they are usually forced back into deciphering with the aid of the dictionary and valuable training in reading skills is wasted”</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Most scholars agree that good as they are linguistically difficult texts are unlikely to be suitable for developing reading skills.</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If only difficult texts are prestigious to read learners start associating reading itself with difficulty.</a:t>
            </a:r>
            <a:endParaRPr lang="ru-RU" sz="1200" dirty="0">
              <a:latin typeface="Calibri" charset="0"/>
              <a:ea typeface="Calibri" charset="0"/>
              <a:cs typeface="Times New Roman" charset="0"/>
            </a:endParaRPr>
          </a:p>
          <a:p>
            <a:pPr>
              <a:spcAft>
                <a:spcPts val="0"/>
              </a:spcAft>
            </a:pPr>
            <a:r>
              <a:rPr lang="en-US" dirty="0">
                <a:latin typeface="Calibri" charset="0"/>
                <a:ea typeface="Calibri" charset="0"/>
                <a:cs typeface="Times New Roman" charset="0"/>
              </a:rPr>
              <a:t> </a:t>
            </a:r>
            <a:endParaRPr lang="ru-RU" sz="1200" dirty="0">
              <a:effectLst/>
              <a:latin typeface="Calibri" charset="0"/>
              <a:ea typeface="Calibri" charset="0"/>
              <a:cs typeface="Times New Roman" charset="0"/>
            </a:endParaRPr>
          </a:p>
        </p:txBody>
      </p:sp>
      <p:sp>
        <p:nvSpPr>
          <p:cNvPr id="3" name="Прямоугольник 2"/>
          <p:cNvSpPr/>
          <p:nvPr/>
        </p:nvSpPr>
        <p:spPr>
          <a:xfrm>
            <a:off x="1993900" y="520512"/>
            <a:ext cx="4991100" cy="369332"/>
          </a:xfrm>
          <a:prstGeom prst="rect">
            <a:avLst/>
          </a:prstGeom>
        </p:spPr>
        <p:txBody>
          <a:bodyPr wrap="square">
            <a:spAutoFit/>
          </a:bodyPr>
          <a:lstStyle/>
          <a:p>
            <a:pPr>
              <a:spcAft>
                <a:spcPts val="0"/>
              </a:spcAft>
            </a:pPr>
            <a:r>
              <a:rPr lang="en-US" b="1">
                <a:latin typeface="Calibri" charset="0"/>
                <a:ea typeface="Calibri" charset="0"/>
                <a:cs typeface="Times New Roman" charset="0"/>
              </a:rPr>
              <a:t>Qualities of authentic texts</a:t>
            </a:r>
            <a:endParaRPr lang="ru-RU" sz="1200" b="1" dirty="0">
              <a:latin typeface="Calibri" charset="0"/>
              <a:ea typeface="Calibri" charset="0"/>
              <a:cs typeface="Times New Roman" charset="0"/>
            </a:endParaRPr>
          </a:p>
        </p:txBody>
      </p:sp>
    </p:spTree>
    <p:extLst>
      <p:ext uri="{BB962C8B-B14F-4D97-AF65-F5344CB8AC3E}">
        <p14:creationId xmlns="" xmlns:p14="http://schemas.microsoft.com/office/powerpoint/2010/main" val="4923490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2546</TotalTime>
  <Words>752</Words>
  <Application>Microsoft Office PowerPoint</Application>
  <PresentationFormat>Произвольный</PresentationFormat>
  <Paragraphs>111</Paragraphs>
  <Slides>29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Трек</vt:lpstr>
      <vt:lpstr>Пособия для чтения и подготовки к экзаменам</vt:lpstr>
      <vt:lpstr>Текст как основа обучения всем видам речевой деятельности  Марианна Юрьевна Кауфман автор курса «Happy English.ru» Master of Arts in Sociolinguistics</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Как научиться читать по-английски  учебное пособие</vt:lpstr>
      <vt:lpstr>Как  использовать  пособие</vt:lpstr>
      <vt:lpstr>Слайд 27</vt:lpstr>
      <vt:lpstr>Слайд 28</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Microsoft Office</dc:creator>
  <cp:lastModifiedBy>Святослав Юр. Грицаев</cp:lastModifiedBy>
  <cp:revision>152</cp:revision>
  <dcterms:created xsi:type="dcterms:W3CDTF">2017-12-05T11:31:55Z</dcterms:created>
  <dcterms:modified xsi:type="dcterms:W3CDTF">2018-10-19T14:25:59Z</dcterms:modified>
</cp:coreProperties>
</file>