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308" r:id="rId10"/>
    <p:sldId id="275" r:id="rId11"/>
    <p:sldId id="276" r:id="rId12"/>
    <p:sldId id="277" r:id="rId13"/>
    <p:sldId id="279" r:id="rId14"/>
    <p:sldId id="280" r:id="rId15"/>
    <p:sldId id="282" r:id="rId16"/>
    <p:sldId id="274" r:id="rId17"/>
    <p:sldId id="281" r:id="rId18"/>
    <p:sldId id="278" r:id="rId19"/>
    <p:sldId id="295" r:id="rId20"/>
    <p:sldId id="307" r:id="rId21"/>
    <p:sldId id="259" r:id="rId22"/>
    <p:sldId id="260" r:id="rId23"/>
    <p:sldId id="257" r:id="rId24"/>
    <p:sldId id="258" r:id="rId25"/>
    <p:sldId id="301" r:id="rId26"/>
    <p:sldId id="302" r:id="rId27"/>
    <p:sldId id="292" r:id="rId28"/>
    <p:sldId id="304" r:id="rId29"/>
    <p:sldId id="306" r:id="rId30"/>
    <p:sldId id="283" r:id="rId31"/>
    <p:sldId id="284" r:id="rId32"/>
    <p:sldId id="286" r:id="rId33"/>
    <p:sldId id="300" r:id="rId34"/>
    <p:sldId id="303" r:id="rId35"/>
    <p:sldId id="294" r:id="rId36"/>
    <p:sldId id="293" r:id="rId37"/>
    <p:sldId id="305" r:id="rId38"/>
    <p:sldId id="296" r:id="rId39"/>
    <p:sldId id="297" r:id="rId40"/>
    <p:sldId id="298" r:id="rId41"/>
    <p:sldId id="299" r:id="rId42"/>
    <p:sldId id="291" r:id="rId43"/>
    <p:sldId id="261" r:id="rId44"/>
    <p:sldId id="262" r:id="rId45"/>
    <p:sldId id="309" r:id="rId46"/>
    <p:sldId id="263" r:id="rId47"/>
    <p:sldId id="264" r:id="rId48"/>
    <p:sldId id="265" r:id="rId49"/>
    <p:sldId id="266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tul.ru/audio/52" TargetMode="External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30.jpeg"/><Relationship Id="rId4" Type="http://schemas.openxmlformats.org/officeDocument/2006/relationships/image" Target="../media/image1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40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tul.ru/audio/52" TargetMode="External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tul.ru/audio/51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40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820668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Готовим 11 класс к ВПР </a:t>
            </a:r>
            <a:br>
              <a:rPr lang="ru-RU" b="1" dirty="0" smtClean="0"/>
            </a:br>
            <a:r>
              <a:rPr lang="ru-RU" b="1" dirty="0" smtClean="0"/>
              <a:t>по английскому языку: </a:t>
            </a:r>
            <a:br>
              <a:rPr lang="ru-RU" b="1" dirty="0" smtClean="0"/>
            </a:br>
            <a:r>
              <a:rPr lang="ru-RU" b="1" dirty="0" smtClean="0"/>
              <a:t>аудирование и чтение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(на примере учебных пособий издательства «Титул»)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115616" y="5589240"/>
            <a:ext cx="7200800" cy="12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Казеичева Алёна Евгеньевна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заместитель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руководителя Центра образовательных программ издательства “Титул”,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 учебных пособий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Метапредметный портфель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016" b="16017"/>
          <a:stretch/>
        </p:blipFill>
        <p:spPr>
          <a:xfrm>
            <a:off x="3275856" y="188640"/>
            <a:ext cx="2648633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Первые пять заданий </a:t>
            </a:r>
            <a:r>
              <a:rPr lang="ru-RU" dirty="0" smtClean="0"/>
              <a:t>– это задания на </a:t>
            </a:r>
            <a:r>
              <a:rPr lang="ru-RU" dirty="0" smtClean="0">
                <a:solidFill>
                  <a:srgbClr val="FF0000"/>
                </a:solidFill>
              </a:rPr>
              <a:t>аудирование</a:t>
            </a:r>
            <a:r>
              <a:rPr lang="ru-RU" dirty="0" smtClean="0"/>
              <a:t>. </a:t>
            </a:r>
            <a:r>
              <a:rPr lang="ru-RU" dirty="0" smtClean="0"/>
              <a:t>Рекомендуемое время </a:t>
            </a:r>
            <a:r>
              <a:rPr lang="ru-RU" dirty="0" smtClean="0"/>
              <a:t>на выполнение составляет 10 минут.</a:t>
            </a:r>
          </a:p>
          <a:p>
            <a:r>
              <a:rPr lang="ru-RU" b="1" dirty="0" smtClean="0"/>
              <a:t>Задание 6</a:t>
            </a:r>
            <a:r>
              <a:rPr lang="ru-RU" dirty="0" smtClean="0"/>
              <a:t> – это задание на </a:t>
            </a:r>
            <a:r>
              <a:rPr lang="ru-RU" dirty="0" smtClean="0">
                <a:solidFill>
                  <a:srgbClr val="FF0000"/>
                </a:solidFill>
              </a:rPr>
              <a:t>чтение</a:t>
            </a:r>
            <a:r>
              <a:rPr lang="ru-RU" dirty="0" smtClean="0"/>
              <a:t> текста с пониманием его </a:t>
            </a:r>
            <a:r>
              <a:rPr lang="ru-RU" dirty="0" smtClean="0"/>
              <a:t>основного содержания</a:t>
            </a:r>
            <a:r>
              <a:rPr lang="ru-RU" dirty="0" smtClean="0"/>
              <a:t>. Рекомендуемое время на выполнение задания – 15 минут.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/>
          <a:lstStyle/>
          <a:p>
            <a:r>
              <a:rPr lang="ru-RU" b="1" dirty="0" smtClean="0"/>
              <a:t>Черновик использовать МОЖНО</a:t>
            </a:r>
          </a:p>
          <a:p>
            <a:pPr>
              <a:buNone/>
            </a:pPr>
            <a:r>
              <a:rPr lang="ru-RU" b="1" dirty="0" smtClean="0"/>
              <a:t>    НО</a:t>
            </a:r>
            <a:r>
              <a:rPr lang="ru-RU" dirty="0" smtClean="0"/>
              <a:t>! Записи </a:t>
            </a:r>
            <a:r>
              <a:rPr lang="ru-RU" dirty="0" smtClean="0"/>
              <a:t>в черновике проверяться и </a:t>
            </a:r>
            <a:r>
              <a:rPr lang="ru-RU" dirty="0" smtClean="0"/>
              <a:t>оцениваться </a:t>
            </a:r>
            <a:r>
              <a:rPr lang="ru-RU" dirty="0" smtClean="0"/>
              <a:t>не </a:t>
            </a:r>
            <a:r>
              <a:rPr lang="ru-RU" dirty="0" smtClean="0"/>
              <a:t>будут!</a:t>
            </a:r>
          </a:p>
          <a:p>
            <a:endParaRPr lang="ru-RU" dirty="0" smtClean="0"/>
          </a:p>
          <a:p>
            <a:r>
              <a:rPr lang="ru-RU" b="1" dirty="0" smtClean="0"/>
              <a:t>В </a:t>
            </a:r>
            <a:r>
              <a:rPr lang="ru-RU" b="1" dirty="0" smtClean="0"/>
              <a:t>случае записи неверного </a:t>
            </a:r>
            <a:r>
              <a:rPr lang="ru-RU" b="1" dirty="0" smtClean="0"/>
              <a:t>ответа </a:t>
            </a:r>
            <a:r>
              <a:rPr lang="ru-RU" dirty="0" smtClean="0"/>
              <a:t>его нужно </a:t>
            </a:r>
            <a:r>
              <a:rPr lang="ru-RU" b="1" dirty="0" smtClean="0"/>
              <a:t>зачеркнуть и записать рядом новый </a:t>
            </a:r>
            <a:r>
              <a:rPr lang="ru-RU" dirty="0" smtClean="0"/>
              <a:t>ответ.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2555776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Образец ВПР ФИПИ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3482" b="2260"/>
          <a:stretch>
            <a:fillRect/>
          </a:stretch>
        </p:blipFill>
        <p:spPr bwMode="auto">
          <a:xfrm>
            <a:off x="2699792" y="0"/>
            <a:ext cx="6313061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3682752" cy="1143000"/>
          </a:xfrm>
        </p:spPr>
        <p:txBody>
          <a:bodyPr/>
          <a:lstStyle/>
          <a:p>
            <a:r>
              <a:rPr lang="ru-RU" dirty="0" err="1" smtClean="0"/>
              <a:t>Скрипт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5308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2513" y="2753544"/>
            <a:ext cx="624148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Аудирование в ЕГЭ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268760"/>
            <a:ext cx="8546273" cy="518457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Аудирование в ЕГЭ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557338"/>
            <a:ext cx="8204200" cy="35036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944216"/>
          </a:xfrm>
          <a:solidFill>
            <a:srgbClr val="FFFF00">
              <a:alpha val="32157"/>
            </a:srgbClr>
          </a:solidFill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Кодификатор требований </a:t>
            </a:r>
            <a:r>
              <a:rPr lang="ru-RU" sz="2000" b="1" dirty="0" smtClean="0"/>
              <a:t>к </a:t>
            </a:r>
            <a:r>
              <a:rPr lang="ru-RU" sz="2000" b="1" dirty="0" smtClean="0"/>
              <a:t>уровню подготовки выпускников </a:t>
            </a:r>
            <a:r>
              <a:rPr lang="ru-RU" sz="2000" b="1" dirty="0" smtClean="0"/>
              <a:t>образовательных </a:t>
            </a:r>
            <a:r>
              <a:rPr lang="ru-RU" sz="2000" b="1" dirty="0" smtClean="0"/>
              <a:t>организаций для проведения </a:t>
            </a:r>
            <a:r>
              <a:rPr lang="ru-RU" sz="2000" b="1" dirty="0" smtClean="0"/>
              <a:t>ВПР по ИЯ </a:t>
            </a:r>
            <a:r>
              <a:rPr lang="ru-RU" sz="2000" dirty="0" smtClean="0"/>
              <a:t>составлен на основе </a:t>
            </a:r>
            <a:r>
              <a:rPr lang="ru-RU" sz="2000" dirty="0" smtClean="0"/>
              <a:t>ФК ГОС среднего </a:t>
            </a:r>
            <a:r>
              <a:rPr lang="ru-RU" sz="2000" dirty="0" smtClean="0"/>
              <a:t>(полного) общего образования по </a:t>
            </a:r>
            <a:r>
              <a:rPr lang="ru-RU" sz="2000" dirty="0" smtClean="0"/>
              <a:t>ИЯ (базовый </a:t>
            </a:r>
            <a:r>
              <a:rPr lang="ru-RU" sz="2000" dirty="0" smtClean="0"/>
              <a:t>и профильный уровни) </a:t>
            </a:r>
            <a:r>
              <a:rPr lang="ru-RU" sz="2000" i="1" dirty="0" smtClean="0"/>
              <a:t>(приказ </a:t>
            </a:r>
            <a:r>
              <a:rPr lang="ru-RU" sz="2000" i="1" dirty="0" smtClean="0"/>
              <a:t>Минобразования России </a:t>
            </a:r>
            <a:r>
              <a:rPr lang="ru-RU" sz="2000" i="1" dirty="0" smtClean="0"/>
              <a:t>от 05.03.2004 № 1089)</a:t>
            </a:r>
            <a:r>
              <a:rPr lang="ru-RU" sz="2000" dirty="0" smtClean="0"/>
              <a:t> с учетом обязательного минимума </a:t>
            </a:r>
            <a:r>
              <a:rPr lang="ru-RU" sz="2000" dirty="0" smtClean="0"/>
              <a:t>содержания основных </a:t>
            </a:r>
            <a:r>
              <a:rPr lang="ru-RU" sz="2000" dirty="0" smtClean="0"/>
              <a:t>образовательных программ (базовый уровень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86677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7504" y="1988840"/>
            <a:ext cx="8856984" cy="20162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Сравнение ЕГЭ и образца ВПР (ФИПИ): аудирование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435280" cy="4525963"/>
          </a:xfrm>
        </p:spPr>
        <p:txBody>
          <a:bodyPr/>
          <a:lstStyle/>
          <a:p>
            <a:r>
              <a:rPr lang="ru-RU" dirty="0" smtClean="0"/>
              <a:t>В ЕГЭ – 7 заданий подобного формата (выбор варианта ответа) (задания 3 – 9), в ВПР – 5 заданий (1 – 5).</a:t>
            </a:r>
          </a:p>
          <a:p>
            <a:endParaRPr lang="ru-RU" dirty="0" smtClean="0"/>
          </a:p>
          <a:p>
            <a:r>
              <a:rPr lang="ru-RU" dirty="0" smtClean="0"/>
              <a:t>В ЕГЭ на аудирование </a:t>
            </a:r>
            <a:r>
              <a:rPr lang="ru-RU" dirty="0" smtClean="0"/>
              <a:t>(9 </a:t>
            </a:r>
            <a:r>
              <a:rPr lang="ru-RU" dirty="0" smtClean="0"/>
              <a:t>заданий, 3 формата – </a:t>
            </a:r>
            <a:r>
              <a:rPr lang="ru-RU" sz="2800" i="1" dirty="0" smtClean="0"/>
              <a:t>соответствие высказываний, </a:t>
            </a:r>
            <a:r>
              <a:rPr lang="en-US" sz="2800" i="1" dirty="0" smtClean="0"/>
              <a:t>T/F/NS, </a:t>
            </a:r>
            <a:r>
              <a:rPr lang="ru-RU" sz="2800" i="1" dirty="0" smtClean="0"/>
              <a:t>выбор варианта ответа</a:t>
            </a:r>
            <a:r>
              <a:rPr lang="ru-RU" dirty="0" smtClean="0"/>
              <a:t>) дается </a:t>
            </a:r>
            <a:r>
              <a:rPr lang="ru-RU" dirty="0" smtClean="0"/>
              <a:t>30 </a:t>
            </a:r>
            <a:r>
              <a:rPr lang="ru-RU" dirty="0" smtClean="0"/>
              <a:t>минут, в ВПР на 5 заданий одного формата – 10 минут.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7" y="0"/>
            <a:ext cx="5287465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260648"/>
            <a:ext cx="2098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Образец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ВПР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ФИПИ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Чтение в ЕГЭ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268760"/>
            <a:ext cx="8769431" cy="468052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>Назначение </a:t>
            </a:r>
            <a:r>
              <a:rPr lang="ru-RU" sz="4900" b="1" dirty="0" smtClean="0"/>
              <a:t>ВПР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Всероссийская </a:t>
            </a:r>
            <a:r>
              <a:rPr lang="ru-RU" dirty="0" smtClean="0"/>
              <a:t>проверочная работа (ВПР) предназначена для </a:t>
            </a:r>
            <a:r>
              <a:rPr lang="ru-RU" dirty="0" smtClean="0"/>
              <a:t>итоговой оценки </a:t>
            </a:r>
            <a:r>
              <a:rPr lang="ru-RU" dirty="0" smtClean="0"/>
              <a:t>учебной подготовки выпускников среднего общего образования, </a:t>
            </a:r>
            <a:r>
              <a:rPr lang="ru-RU" dirty="0" smtClean="0"/>
              <a:t>изучавших </a:t>
            </a:r>
            <a:r>
              <a:rPr lang="ru-RU" dirty="0" smtClean="0"/>
              <a:t>иностранный язык (английский, немецкий, французский) на </a:t>
            </a:r>
            <a:r>
              <a:rPr lang="ru-RU" dirty="0" smtClean="0"/>
              <a:t>базовом уровне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Сравнение ЕГЭ и образца ВПР (ФИПИ): чтение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435280" cy="4525963"/>
          </a:xfrm>
        </p:spPr>
        <p:txBody>
          <a:bodyPr/>
          <a:lstStyle/>
          <a:p>
            <a:r>
              <a:rPr lang="ru-RU" dirty="0" smtClean="0"/>
              <a:t>В ЕГЭ – 8 заголовков и 7 текстов, </a:t>
            </a:r>
          </a:p>
          <a:p>
            <a:pPr>
              <a:buNone/>
            </a:pPr>
            <a:r>
              <a:rPr lang="ru-RU" dirty="0" smtClean="0"/>
              <a:t>в образце ВПР – 6 заголовков и 5 текстов.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ЕГЭ на чтение </a:t>
            </a:r>
            <a:r>
              <a:rPr lang="ru-RU" dirty="0" smtClean="0"/>
              <a:t>(9 </a:t>
            </a:r>
            <a:r>
              <a:rPr lang="ru-RU" dirty="0" smtClean="0"/>
              <a:t>заданий, 3 формата – </a:t>
            </a:r>
            <a:r>
              <a:rPr lang="ru-RU" sz="2800" i="1" dirty="0" smtClean="0"/>
              <a:t>соответствие заголовков, заполнение пропусков</a:t>
            </a:r>
            <a:r>
              <a:rPr lang="en-US" sz="2800" i="1" dirty="0" smtClean="0"/>
              <a:t>, </a:t>
            </a:r>
            <a:r>
              <a:rPr lang="ru-RU" sz="2800" i="1" dirty="0" smtClean="0"/>
              <a:t>выбор варианта ответа</a:t>
            </a:r>
            <a:r>
              <a:rPr lang="ru-RU" dirty="0" smtClean="0"/>
              <a:t>) дается </a:t>
            </a:r>
            <a:r>
              <a:rPr lang="ru-RU" dirty="0" smtClean="0"/>
              <a:t>30 </a:t>
            </a:r>
            <a:r>
              <a:rPr lang="ru-RU" dirty="0" smtClean="0"/>
              <a:t>минут, в ВПР на 1 задание одного формата – 15 минут.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Возможности для подготовки есть!</a:t>
            </a:r>
          </a:p>
        </p:txBody>
      </p:sp>
      <p:pic>
        <p:nvPicPr>
          <p:cNvPr id="13316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556792"/>
            <a:ext cx="365918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4834880" cy="92211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НОВИНКА!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5408" y="836712"/>
            <a:ext cx="5328592" cy="554461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Представляем новое пособие для подготовки к ВПР по английскому языку учащихся 11 класса - " ВПР. Письменная и устная части. 11 класс.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Тренировочные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тесты. Базовый уровень"!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  <a:hlinkClick r:id="rId2"/>
              </a:rPr>
              <a:t>https://www.englishteachers.ru/shop/ware/654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Cоответствует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проекту ВПР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Также сборник может использоваться для дополнительной подготовки к ЕГЭ по английскому языку.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Аудиоприложение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можно скачать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бесплатно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www.titul.ru/audio/52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3502397" cy="4824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0586" r="5000" b="7569"/>
          <a:stretch>
            <a:fillRect/>
          </a:stretch>
        </p:blipFill>
        <p:spPr bwMode="auto">
          <a:xfrm>
            <a:off x="2339752" y="0"/>
            <a:ext cx="659408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198593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7414" b="12278"/>
          <a:stretch>
            <a:fillRect/>
          </a:stretch>
        </p:blipFill>
        <p:spPr bwMode="auto">
          <a:xfrm>
            <a:off x="2339752" y="0"/>
            <a:ext cx="620964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198593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Дополнительные возможности </a:t>
            </a:r>
            <a:br>
              <a:rPr lang="ru-RU" dirty="0" smtClean="0"/>
            </a:br>
            <a:r>
              <a:rPr lang="ru-RU" dirty="0" smtClean="0"/>
              <a:t>для тренировки</a:t>
            </a:r>
            <a:br>
              <a:rPr lang="ru-RU" dirty="0" smtClean="0"/>
            </a:br>
            <a:r>
              <a:rPr lang="ru-RU" dirty="0" smtClean="0"/>
              <a:t>Раздел «</a:t>
            </a:r>
            <a:r>
              <a:rPr lang="ru-RU" dirty="0" err="1" smtClean="0"/>
              <a:t>Аудирование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5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0"/>
            <a:ext cx="2160240" cy="2975288"/>
          </a:xfrm>
          <a:prstGeom prst="rect">
            <a:avLst/>
          </a:prstGeom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584" y="2996952"/>
            <a:ext cx="7946432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2550" t="15120" r="32801" b="12641"/>
          <a:stretch>
            <a:fillRect/>
          </a:stretch>
        </p:blipFill>
        <p:spPr bwMode="auto">
          <a:xfrm>
            <a:off x="3275856" y="0"/>
            <a:ext cx="526311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5" descr="C:\Documents and Settings\alexeyvk\Рабочий стол\Covers new\Кауфман ОГ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1520" y="404664"/>
            <a:ext cx="2463376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26250" t="11760" r="28076" b="3401"/>
          <a:stretch>
            <a:fillRect/>
          </a:stretch>
        </p:blipFill>
        <p:spPr bwMode="auto">
          <a:xfrm>
            <a:off x="2699792" y="0"/>
            <a:ext cx="590738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5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2147805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25200" r="30701"/>
          <a:stretch>
            <a:fillRect/>
          </a:stretch>
        </p:blipFill>
        <p:spPr bwMode="auto">
          <a:xfrm>
            <a:off x="3203848" y="0"/>
            <a:ext cx="4838937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2160240" cy="29646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ВПР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5172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Нацелена </a:t>
            </a:r>
            <a:r>
              <a:rPr lang="ru-RU" dirty="0" smtClean="0"/>
              <a:t>на определение </a:t>
            </a:r>
            <a:r>
              <a:rPr lang="ru-RU" dirty="0" smtClean="0"/>
              <a:t>уровня иноязычной </a:t>
            </a:r>
            <a:r>
              <a:rPr lang="ru-RU" dirty="0" smtClean="0"/>
              <a:t>коммуникативной компетенции выпускников. </a:t>
            </a:r>
            <a:r>
              <a:rPr lang="ru-RU" dirty="0" smtClean="0"/>
              <a:t>Содержит письменную </a:t>
            </a:r>
            <a:r>
              <a:rPr lang="ru-RU" dirty="0" smtClean="0"/>
              <a:t>и устную части.</a:t>
            </a:r>
          </a:p>
          <a:p>
            <a:r>
              <a:rPr lang="ru-RU" dirty="0" smtClean="0"/>
              <a:t>Основное внимание в проверочной работе уделяется речевой </a:t>
            </a:r>
            <a:r>
              <a:rPr lang="ru-RU" dirty="0" smtClean="0"/>
              <a:t>компетенции</a:t>
            </a:r>
            <a:r>
              <a:rPr lang="ru-RU" dirty="0" smtClean="0"/>
              <a:t>, т.е. коммуникативным умениям в разных видах речевой </a:t>
            </a:r>
            <a:r>
              <a:rPr lang="ru-RU" dirty="0" smtClean="0"/>
              <a:t>деятельности</a:t>
            </a:r>
            <a:r>
              <a:rPr lang="ru-RU" dirty="0" smtClean="0"/>
              <a:t>: </a:t>
            </a:r>
            <a:r>
              <a:rPr lang="ru-RU" dirty="0" err="1" smtClean="0"/>
              <a:t>аудировании</a:t>
            </a:r>
            <a:r>
              <a:rPr lang="ru-RU" dirty="0" smtClean="0"/>
              <a:t>, чтении, говорении, а также языковой компетенции</a:t>
            </a:r>
            <a:r>
              <a:rPr lang="ru-RU" dirty="0" smtClean="0"/>
              <a:t>, т.е</a:t>
            </a:r>
            <a:r>
              <a:rPr lang="ru-RU" dirty="0" smtClean="0"/>
              <a:t>. языковым знаниям и навыкам. </a:t>
            </a:r>
            <a:endParaRPr lang="ru-RU" dirty="0" smtClean="0"/>
          </a:p>
          <a:p>
            <a:r>
              <a:rPr lang="ru-RU" u="sng" dirty="0" err="1" smtClean="0"/>
              <a:t>Социокультурные</a:t>
            </a:r>
            <a:r>
              <a:rPr lang="ru-RU" u="sng" dirty="0" smtClean="0"/>
              <a:t> </a:t>
            </a:r>
            <a:r>
              <a:rPr lang="ru-RU" u="sng" dirty="0" smtClean="0"/>
              <a:t>знания и умения, а </a:t>
            </a:r>
            <a:r>
              <a:rPr lang="ru-RU" u="sng" dirty="0" smtClean="0"/>
              <a:t>также </a:t>
            </a:r>
            <a:r>
              <a:rPr lang="ru-RU" u="sng" dirty="0" smtClean="0"/>
              <a:t>компенсаторные умения проверяются опосредованно в заданиях по </a:t>
            </a:r>
            <a:r>
              <a:rPr lang="ru-RU" u="sng" dirty="0" err="1" smtClean="0"/>
              <a:t>аудированию</a:t>
            </a:r>
            <a:r>
              <a:rPr lang="ru-RU" u="sng" dirty="0" smtClean="0"/>
              <a:t> </a:t>
            </a:r>
            <a:r>
              <a:rPr lang="ru-RU" u="sng" dirty="0" smtClean="0"/>
              <a:t>и чтению </a:t>
            </a:r>
            <a:r>
              <a:rPr lang="ru-RU" dirty="0" smtClean="0"/>
              <a:t>письменной части и в устной части ВПР.</a:t>
            </a:r>
          </a:p>
          <a:p>
            <a:r>
              <a:rPr lang="ru-RU" u="sng" dirty="0" smtClean="0"/>
              <a:t>При этом следует иметь в виду, что, хотя задания по </a:t>
            </a:r>
            <a:r>
              <a:rPr lang="ru-RU" u="sng" dirty="0" err="1" smtClean="0"/>
              <a:t>аудированию</a:t>
            </a:r>
            <a:r>
              <a:rPr lang="ru-RU" u="sng" dirty="0" smtClean="0"/>
              <a:t> </a:t>
            </a:r>
            <a:r>
              <a:rPr lang="ru-RU" u="sng" dirty="0" smtClean="0"/>
              <a:t>и чтению </a:t>
            </a:r>
            <a:r>
              <a:rPr lang="ru-RU" dirty="0" smtClean="0"/>
              <a:t>письменной части и устная часть ВПР </a:t>
            </a:r>
            <a:r>
              <a:rPr lang="ru-RU" u="sng" dirty="0" smtClean="0"/>
              <a:t>имеют в качестве </a:t>
            </a:r>
            <a:r>
              <a:rPr lang="ru-RU" u="sng" dirty="0" smtClean="0"/>
              <a:t>объектов контроля </a:t>
            </a:r>
            <a:r>
              <a:rPr lang="ru-RU" u="sng" dirty="0" smtClean="0"/>
              <a:t>умения в соответствующих видах речевой деятельности, эти </a:t>
            </a:r>
            <a:r>
              <a:rPr lang="ru-RU" u="sng" dirty="0" smtClean="0"/>
              <a:t>умения </a:t>
            </a:r>
            <a:r>
              <a:rPr lang="ru-RU" u="sng" dirty="0" smtClean="0"/>
              <a:t>обеспечиваются необходимым уровнем развития языковой </a:t>
            </a:r>
            <a:r>
              <a:rPr lang="ru-RU" u="sng" dirty="0" smtClean="0"/>
              <a:t>компетенции выпускников</a:t>
            </a:r>
            <a:r>
              <a:rPr lang="ru-RU" dirty="0" smtClean="0"/>
              <a:t>. Успешное выполнение заданий на контроль рецептивных </a:t>
            </a:r>
            <a:r>
              <a:rPr lang="ru-RU" dirty="0" smtClean="0"/>
              <a:t>видов </a:t>
            </a:r>
            <a:r>
              <a:rPr lang="ru-RU" dirty="0" smtClean="0"/>
              <a:t>речевой деятельности обеспечивается знанием лексических единиц</a:t>
            </a:r>
            <a:r>
              <a:rPr lang="ru-RU" dirty="0" smtClean="0"/>
              <a:t>, морфологических </a:t>
            </a:r>
            <a:r>
              <a:rPr lang="ru-RU" dirty="0" smtClean="0"/>
              <a:t>форм и синтаксических конструкций и навыками их </a:t>
            </a:r>
            <a:r>
              <a:rPr lang="ru-RU" dirty="0" smtClean="0"/>
              <a:t>распознавания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840760" cy="9223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Стратегии выполнения заданий </a:t>
            </a:r>
            <a:r>
              <a:rPr lang="ru-RU" sz="3200" b="1" dirty="0" err="1" smtClean="0"/>
              <a:t>аудирования</a:t>
            </a:r>
            <a:r>
              <a:rPr lang="ru-RU" sz="3200" b="1" dirty="0" smtClean="0"/>
              <a:t>. Задания 3 – 9</a:t>
            </a:r>
            <a:endParaRPr lang="ru-RU" sz="3200" b="1" dirty="0" smtClean="0"/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885"/>
          <a:stretch>
            <a:fillRect/>
          </a:stretch>
        </p:blipFill>
        <p:spPr>
          <a:xfrm>
            <a:off x="1619672" y="2132856"/>
            <a:ext cx="7225631" cy="4320480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3782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923112" cy="633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Тренировочные упражнения</a:t>
            </a:r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264"/>
          <a:stretch>
            <a:fillRect/>
          </a:stretch>
        </p:blipFill>
        <p:spPr>
          <a:xfrm>
            <a:off x="2267744" y="764704"/>
            <a:ext cx="5154628" cy="6093296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3782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7" y="188913"/>
            <a:ext cx="7272809" cy="84931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Стратегии выполнения заданий </a:t>
            </a:r>
            <a:r>
              <a:rPr lang="ru-RU" sz="3600" b="1" dirty="0" err="1" smtClean="0"/>
              <a:t>аудирования</a:t>
            </a:r>
            <a:r>
              <a:rPr lang="ru-RU" sz="3600" b="1" dirty="0" smtClean="0"/>
              <a:t>.  </a:t>
            </a:r>
            <a:r>
              <a:rPr lang="ru-RU" sz="3600" b="1" dirty="0" smtClean="0"/>
              <a:t>Задания </a:t>
            </a:r>
            <a:r>
              <a:rPr lang="ru-RU" sz="3600" b="1" dirty="0" smtClean="0"/>
              <a:t>3 – 9</a:t>
            </a:r>
            <a:endParaRPr lang="ru-RU" sz="3600" b="1" dirty="0" smtClean="0"/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563" b="2741"/>
          <a:stretch>
            <a:fillRect/>
          </a:stretch>
        </p:blipFill>
        <p:spPr>
          <a:xfrm>
            <a:off x="2051719" y="1268760"/>
            <a:ext cx="5948487" cy="5400600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3782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Дополнительные возможности </a:t>
            </a:r>
            <a:br>
              <a:rPr lang="ru-RU" dirty="0" smtClean="0"/>
            </a:br>
            <a:r>
              <a:rPr lang="ru-RU" dirty="0" smtClean="0"/>
              <a:t>для тренировки</a:t>
            </a:r>
            <a:br>
              <a:rPr lang="ru-RU" dirty="0" smtClean="0"/>
            </a:br>
            <a:r>
              <a:rPr lang="ru-RU" dirty="0" smtClean="0"/>
              <a:t>Раздел «Чтение»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23555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2366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95736" y="476672"/>
            <a:ext cx="6696744" cy="6210936"/>
          </a:xfr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6775" t="12600" r="26501" b="3401"/>
          <a:stretch>
            <a:fillRect/>
          </a:stretch>
        </p:blipFill>
        <p:spPr bwMode="auto">
          <a:xfrm>
            <a:off x="2915816" y="0"/>
            <a:ext cx="610362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Y:\Delo-New\ОГР\Коротеева\СЗ на изменение Титула\СЗ для ОКТ\Кащее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2198338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7825" t="20160" r="29126" b="5081"/>
          <a:stretch>
            <a:fillRect/>
          </a:stretch>
        </p:blipFill>
        <p:spPr bwMode="auto">
          <a:xfrm>
            <a:off x="2555776" y="0"/>
            <a:ext cx="6318607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5" descr="C:\Documents and Settings\alexeyvk\Рабочий стол\Covers new\Кауфман ОГ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20688"/>
            <a:ext cx="2201315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2160240" cy="29646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25725" t="2987" r="30176"/>
          <a:stretch>
            <a:fillRect/>
          </a:stretch>
        </p:blipFill>
        <p:spPr bwMode="auto">
          <a:xfrm>
            <a:off x="3131840" y="26658"/>
            <a:ext cx="4968552" cy="68313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Стратегии выполнения заданий чтения. </a:t>
            </a:r>
            <a:r>
              <a:rPr lang="ru-RU" sz="3600" b="1" dirty="0" smtClean="0"/>
              <a:t>Задание </a:t>
            </a:r>
            <a:r>
              <a:rPr lang="ru-RU" sz="3600" b="1" dirty="0" smtClean="0"/>
              <a:t>10</a:t>
            </a:r>
            <a:endParaRPr lang="ru-RU" sz="3600" b="1" dirty="0" smtClean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1484784"/>
            <a:ext cx="6547369" cy="5373216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3782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076872" y="116632"/>
            <a:ext cx="7067128" cy="922114"/>
          </a:xfrm>
        </p:spPr>
        <p:txBody>
          <a:bodyPr/>
          <a:lstStyle/>
          <a:p>
            <a:pPr eaLnBrk="1" hangingPunct="1"/>
            <a:r>
              <a:rPr lang="ru-RU" dirty="0" smtClean="0"/>
              <a:t>Тренировочные упражнения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420" r="10052"/>
          <a:stretch>
            <a:fillRect/>
          </a:stretch>
        </p:blipFill>
        <p:spPr>
          <a:xfrm>
            <a:off x="1660639" y="1412776"/>
            <a:ext cx="7483361" cy="5112568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3688" cy="242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/>
              <a:t>Тексты заданий в ВПР в целом соответствуют формулировкам, </a:t>
            </a:r>
            <a:r>
              <a:rPr lang="ru-RU" u="sng" dirty="0" smtClean="0"/>
              <a:t>принятым </a:t>
            </a:r>
            <a:r>
              <a:rPr lang="ru-RU" u="sng" dirty="0" smtClean="0"/>
              <a:t>в учебниках</a:t>
            </a:r>
            <a:r>
              <a:rPr lang="ru-RU" dirty="0" smtClean="0"/>
              <a:t>, включенных в Федеральный перечень учебников, </a:t>
            </a:r>
            <a:r>
              <a:rPr lang="ru-RU" dirty="0" smtClean="0"/>
              <a:t>рекомендуемых </a:t>
            </a:r>
            <a:r>
              <a:rPr lang="ru-RU" dirty="0" smtClean="0"/>
              <a:t>Министерством образования и науки РФ к использованию при </a:t>
            </a:r>
            <a:r>
              <a:rPr lang="ru-RU" dirty="0" smtClean="0"/>
              <a:t>реализации </a:t>
            </a:r>
            <a:r>
              <a:rPr lang="ru-RU" dirty="0" smtClean="0"/>
              <a:t>имеющих государственную аккредитацию образовательных </a:t>
            </a:r>
            <a:r>
              <a:rPr lang="ru-RU" dirty="0" smtClean="0"/>
              <a:t>программ </a:t>
            </a:r>
            <a:r>
              <a:rPr lang="ru-RU" dirty="0" smtClean="0"/>
              <a:t>среднего общего образования.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571184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Тренировочные упражнения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37" r="4468"/>
          <a:stretch>
            <a:fillRect/>
          </a:stretch>
        </p:blipFill>
        <p:spPr>
          <a:xfrm>
            <a:off x="945870" y="1916833"/>
            <a:ext cx="8018618" cy="4941168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656038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745232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Стратегии выполнения заданий чтения. </a:t>
            </a:r>
            <a:r>
              <a:rPr lang="ru-RU" sz="3600" b="1" dirty="0" smtClean="0"/>
              <a:t>Задание </a:t>
            </a:r>
            <a:r>
              <a:rPr lang="ru-RU" sz="3600" b="1" dirty="0" smtClean="0"/>
              <a:t>10</a:t>
            </a:r>
            <a:endParaRPr lang="ru-RU" sz="3600" b="1" dirty="0" smtClean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600" y="2924944"/>
            <a:ext cx="7917744" cy="1264384"/>
          </a:xfrm>
          <a:noFill/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05064"/>
            <a:ext cx="7942298" cy="26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2051719" cy="282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Дополнительная тренировка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www.englishteachers.ru/uploadedfiles/waresimgs/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861048"/>
            <a:ext cx="1944687" cy="2671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484784"/>
            <a:ext cx="1871662" cy="2568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C:\Documents and Settings\alexeyvk\Рабочий стол\Covers new\Кауфман ОГЭ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220072" y="2564904"/>
            <a:ext cx="1944688" cy="2671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Y:\Delo-New\ОГР\Коротеева\СЗ на изменение Титула\СЗ для ОКТ\Кащее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84784"/>
            <a:ext cx="1884362" cy="2592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 descr="https://www.englishteachers.ru/uploadedfiles/waresimgs/5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2924944"/>
            <a:ext cx="1990721" cy="2736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Резюме</a:t>
            </a:r>
            <a:endParaRPr lang="ru-RU" dirty="0" smtClean="0"/>
          </a:p>
        </p:txBody>
      </p:sp>
      <p:sp>
        <p:nvSpPr>
          <p:cNvPr id="378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Задания </a:t>
            </a:r>
            <a:r>
              <a:rPr lang="ru-RU" dirty="0" smtClean="0"/>
              <a:t>для подготовке к </a:t>
            </a:r>
            <a:r>
              <a:rPr lang="ru-RU" dirty="0" smtClean="0"/>
              <a:t>заданиям 1 – 5</a:t>
            </a:r>
            <a:r>
              <a:rPr lang="ru-RU" dirty="0" smtClean="0"/>
              <a:t> и заданию 6 </a:t>
            </a:r>
            <a:r>
              <a:rPr lang="ru-RU" dirty="0" smtClean="0"/>
              <a:t>можно брать из пособий по подготовке к ОГЭ, </a:t>
            </a:r>
            <a:r>
              <a:rPr lang="ru-RU" dirty="0" smtClean="0"/>
              <a:t>ЕГЭ, а также специализированного пособия (автор – А.П.Гулов).</a:t>
            </a:r>
            <a:endParaRPr lang="ru-RU" dirty="0" smtClean="0"/>
          </a:p>
          <a:p>
            <a:r>
              <a:rPr lang="ru-RU" dirty="0" smtClean="0"/>
              <a:t>ВПР </a:t>
            </a:r>
            <a:r>
              <a:rPr lang="ru-RU" dirty="0" smtClean="0"/>
              <a:t>(аудирование</a:t>
            </a:r>
            <a:r>
              <a:rPr lang="ru-RU" dirty="0" smtClean="0"/>
              <a:t>, чтение</a:t>
            </a:r>
            <a:r>
              <a:rPr lang="ru-RU" dirty="0" smtClean="0"/>
              <a:t>) </a:t>
            </a:r>
            <a:r>
              <a:rPr lang="ru-RU" dirty="0" smtClean="0"/>
              <a:t>отличается от </a:t>
            </a:r>
            <a:r>
              <a:rPr lang="ru-RU" dirty="0" smtClean="0"/>
              <a:t>ЕГЭ </a:t>
            </a:r>
            <a:r>
              <a:rPr lang="ru-RU" dirty="0" smtClean="0"/>
              <a:t>незначительно.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4834880" cy="92211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НОВИНКА!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5408" y="836712"/>
            <a:ext cx="5328592" cy="554461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Представляем новое пособие для подготовки к ВПР по английскому языку учащихся 11 класса - " ВПР. Письменная и устная части. 11 класс.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Тренировочные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тесты. Базовый уровень"!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  <a:hlinkClick r:id="rId2"/>
              </a:rPr>
              <a:t>https://www.englishteachers.ru/shop/ware/654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Cоответствует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проекту ВПР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Также сборник может использоваться для дополнительной подготовки к ЕГЭ по английскому языку.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Аудиоприложение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можно скачать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бесплатно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www.titul.ru/audio/52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3502397" cy="4824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НОВИНКА!</a:t>
            </a:r>
            <a:endParaRPr lang="ru-RU" dirty="0"/>
          </a:p>
        </p:txBody>
      </p:sp>
      <p:sp>
        <p:nvSpPr>
          <p:cNvPr id="52226" name="AutoShape 2" descr="Словохотов К. П. Учебное пособие. Диагностическая работа для школ Москвы. 9 класс. Тренировочные тесты. Базовый уровень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786" t="27679" r="43735" b="19818"/>
          <a:stretch>
            <a:fillRect/>
          </a:stretch>
        </p:blipFill>
        <p:spPr bwMode="auto">
          <a:xfrm>
            <a:off x="0" y="1412776"/>
            <a:ext cx="345638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635896" y="1628800"/>
            <a:ext cx="52565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Пособие поможет школьникам подготовиться к диагностической работе в 9 классе.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По </a:t>
            </a:r>
            <a:r>
              <a:rPr lang="ru-RU" sz="2000" dirty="0"/>
              <a:t>формату заданий и уровню сложности тренировочные тесты соответствуют диагностическим тестам МЦКО.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Также </a:t>
            </a:r>
            <a:r>
              <a:rPr lang="ru-RU" sz="2000" dirty="0"/>
              <a:t>сборник может использоваться для дополнительной подготовки к ОГЭ по английскому языку. </a:t>
            </a:r>
            <a:endParaRPr lang="ru-RU" sz="2000" dirty="0" smtClean="0"/>
          </a:p>
          <a:p>
            <a:r>
              <a:rPr lang="ru-RU" sz="2000" dirty="0" err="1" smtClean="0"/>
              <a:t>Аудиоприложение</a:t>
            </a:r>
            <a:r>
              <a:rPr lang="ru-RU" sz="2000" dirty="0" smtClean="0"/>
              <a:t> </a:t>
            </a:r>
            <a:r>
              <a:rPr lang="ru-RU" sz="2000" dirty="0"/>
              <a:t>можно скачать бесплатно, </a:t>
            </a:r>
            <a:r>
              <a:rPr lang="ru-RU" sz="2000" dirty="0" err="1"/>
              <a:t>сосканировав</a:t>
            </a:r>
            <a:r>
              <a:rPr lang="ru-RU" sz="2000" dirty="0"/>
              <a:t> QR-код с обложки или пройдя по ссылке: </a:t>
            </a:r>
            <a:r>
              <a:rPr lang="ru-RU" sz="2000" dirty="0" err="1" smtClean="0">
                <a:hlinkClick r:id="rId3"/>
              </a:rPr>
              <a:t>www.titul.ru</a:t>
            </a:r>
            <a:r>
              <a:rPr lang="ru-RU" sz="2000" dirty="0" smtClean="0">
                <a:hlinkClick r:id="rId3"/>
              </a:rPr>
              <a:t>/</a:t>
            </a:r>
            <a:r>
              <a:rPr lang="ru-RU" sz="2000" dirty="0" err="1" smtClean="0">
                <a:hlinkClick r:id="rId3"/>
              </a:rPr>
              <a:t>audio</a:t>
            </a:r>
            <a:r>
              <a:rPr lang="ru-RU" sz="2000" dirty="0" smtClean="0">
                <a:hlinkClick r:id="rId3"/>
              </a:rPr>
              <a:t>/51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АКЦИЯ!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3250" name="Picture 2" descr="https://pp.userapi.com/c841336/v841336702/598c0/hEyBsWXU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84975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АКЦИЯ!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6324" name="AutoShape 4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6" name="AutoShape 6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8" name="AutoShape 8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30" name="Picture 10" descr="https://pp.userapi.com/c824411/v824411635/882b2/uVKyI5vuN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78497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2" y="980728"/>
          <a:ext cx="8784978" cy="50405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8326"/>
                <a:gridCol w="2928326"/>
                <a:gridCol w="2928326"/>
              </a:tblGrid>
              <a:tr h="1527442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baseline="0" dirty="0" smtClean="0"/>
                        <a:t>Проверяемые умения и навыки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baseline="0" dirty="0" smtClean="0"/>
                        <a:t>Количество</a:t>
                      </a:r>
                    </a:p>
                    <a:p>
                      <a:pPr algn="ctr"/>
                      <a:r>
                        <a:rPr lang="ru-RU" sz="2000" b="1" kern="1200" baseline="0" dirty="0" smtClean="0"/>
                        <a:t>заданий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baseline="0" dirty="0" smtClean="0"/>
                        <a:t>Максимальный</a:t>
                      </a:r>
                    </a:p>
                    <a:p>
                      <a:pPr algn="ctr"/>
                      <a:r>
                        <a:rPr lang="ru-RU" sz="2000" b="1" kern="1200" baseline="0" dirty="0" smtClean="0"/>
                        <a:t>первичный балл</a:t>
                      </a:r>
                      <a:endParaRPr lang="ru-RU" sz="2000" b="1" dirty="0" smtClean="0"/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</a:tr>
              <a:tr h="1985675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baseline="0" dirty="0" err="1" smtClean="0"/>
                        <a:t>Аудирование</a:t>
                      </a:r>
                      <a:r>
                        <a:rPr lang="ru-RU" sz="2000" b="1" kern="1200" baseline="0" dirty="0" smtClean="0"/>
                        <a:t>:</a:t>
                      </a:r>
                      <a:r>
                        <a:rPr lang="ru-RU" sz="2000" kern="1200" baseline="0" dirty="0" smtClean="0"/>
                        <a:t> понимание в прослушанном</a:t>
                      </a:r>
                    </a:p>
                    <a:p>
                      <a:pPr algn="ctr"/>
                      <a:r>
                        <a:rPr lang="ru-RU" sz="2000" kern="1200" baseline="0" dirty="0" smtClean="0"/>
                        <a:t>тексте запрашиваемой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</a:tr>
              <a:tr h="1527442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baseline="0" dirty="0" smtClean="0"/>
                        <a:t>Чтение:</a:t>
                      </a:r>
                      <a:r>
                        <a:rPr lang="ru-RU" sz="2000" kern="1200" baseline="0" dirty="0" smtClean="0"/>
                        <a:t> понимание основного содержания</a:t>
                      </a:r>
                    </a:p>
                    <a:p>
                      <a:pPr algn="ctr"/>
                      <a:r>
                        <a:rPr lang="ru-RU" sz="2000" kern="1200" baseline="0" dirty="0" smtClean="0"/>
                        <a:t>текста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260079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043608" y="4581128"/>
            <a:ext cx="4176464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843808" y="4941168"/>
            <a:ext cx="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547664" y="5661248"/>
            <a:ext cx="2736304" cy="43204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800" dirty="0" smtClean="0"/>
              <a:t>аудирование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944216"/>
          </a:xfrm>
          <a:solidFill>
            <a:srgbClr val="FFFF00">
              <a:alpha val="32157"/>
            </a:srgbClr>
          </a:solidFill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Кодификатор требований </a:t>
            </a:r>
            <a:r>
              <a:rPr lang="ru-RU" sz="2000" b="1" dirty="0" smtClean="0"/>
              <a:t>к </a:t>
            </a:r>
            <a:r>
              <a:rPr lang="ru-RU" sz="2000" b="1" dirty="0" smtClean="0"/>
              <a:t>уровню подготовки выпускников </a:t>
            </a:r>
            <a:r>
              <a:rPr lang="ru-RU" sz="2000" b="1" dirty="0" smtClean="0"/>
              <a:t>образовательных </a:t>
            </a:r>
            <a:r>
              <a:rPr lang="ru-RU" sz="2000" b="1" dirty="0" smtClean="0"/>
              <a:t>организаций для проведения </a:t>
            </a:r>
            <a:r>
              <a:rPr lang="ru-RU" sz="2000" b="1" dirty="0" smtClean="0"/>
              <a:t>ВПР по ИЯ </a:t>
            </a:r>
            <a:r>
              <a:rPr lang="ru-RU" sz="2000" dirty="0" smtClean="0"/>
              <a:t>составлен на основе </a:t>
            </a:r>
            <a:r>
              <a:rPr lang="ru-RU" sz="2000" dirty="0" smtClean="0"/>
              <a:t>ФК ГОС среднего </a:t>
            </a:r>
            <a:r>
              <a:rPr lang="ru-RU" sz="2000" dirty="0" smtClean="0"/>
              <a:t>(полного) общего образования по </a:t>
            </a:r>
            <a:r>
              <a:rPr lang="ru-RU" sz="2000" dirty="0" smtClean="0"/>
              <a:t>ИЯ (базовый </a:t>
            </a:r>
            <a:r>
              <a:rPr lang="ru-RU" sz="2000" dirty="0" smtClean="0"/>
              <a:t>и профильный уровни) </a:t>
            </a:r>
            <a:r>
              <a:rPr lang="ru-RU" sz="2000" i="1" dirty="0" smtClean="0"/>
              <a:t>(приказ </a:t>
            </a:r>
            <a:r>
              <a:rPr lang="ru-RU" sz="2000" i="1" dirty="0" smtClean="0"/>
              <a:t>Минобразования России </a:t>
            </a:r>
            <a:r>
              <a:rPr lang="ru-RU" sz="2000" i="1" dirty="0" smtClean="0"/>
              <a:t>от 05.03.2004 № 1089)</a:t>
            </a:r>
            <a:r>
              <a:rPr lang="ru-RU" sz="2000" dirty="0" smtClean="0"/>
              <a:t> с учетом обязательного минимума </a:t>
            </a:r>
            <a:r>
              <a:rPr lang="ru-RU" sz="2000" dirty="0" smtClean="0"/>
              <a:t>содержания основных </a:t>
            </a:r>
            <a:r>
              <a:rPr lang="ru-RU" sz="2000" dirty="0" smtClean="0"/>
              <a:t>образовательных программ (базовый уровень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86677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Пояснения к образцу </a:t>
            </a:r>
            <a:r>
              <a:rPr lang="ru-RU" sz="3600" b="1" dirty="0" smtClean="0"/>
              <a:t>ФПР </a:t>
            </a:r>
            <a:br>
              <a:rPr lang="ru-RU" sz="3600" b="1" dirty="0" smtClean="0"/>
            </a:br>
            <a:r>
              <a:rPr lang="ru-RU" sz="3600" dirty="0" smtClean="0"/>
              <a:t>(сайт ФИПИ)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484784"/>
            <a:ext cx="8507288" cy="49971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«При </a:t>
            </a:r>
            <a:r>
              <a:rPr lang="ru-RU" dirty="0" smtClean="0"/>
              <a:t>ознакомлении с образцом проверочной работы следует иметь </a:t>
            </a:r>
            <a:r>
              <a:rPr lang="ru-RU" dirty="0" smtClean="0"/>
              <a:t>в виду</a:t>
            </a:r>
            <a:r>
              <a:rPr lang="ru-RU" dirty="0" smtClean="0"/>
              <a:t>, что </a:t>
            </a:r>
            <a:r>
              <a:rPr lang="ru-RU" u="sng" dirty="0" smtClean="0"/>
              <a:t>задания, включённые в образец, </a:t>
            </a:r>
            <a:r>
              <a:rPr lang="ru-RU" b="1" u="sng" dirty="0" smtClean="0"/>
              <a:t>не отражают всех </a:t>
            </a:r>
            <a:r>
              <a:rPr lang="ru-RU" u="sng" dirty="0" smtClean="0"/>
              <a:t>умений </a:t>
            </a:r>
            <a:r>
              <a:rPr lang="ru-RU" u="sng" dirty="0" smtClean="0"/>
              <a:t>и вопросов </a:t>
            </a:r>
            <a:r>
              <a:rPr lang="ru-RU" u="sng" dirty="0" smtClean="0"/>
              <a:t>содержания</a:t>
            </a:r>
            <a:r>
              <a:rPr lang="ru-RU" dirty="0" smtClean="0"/>
              <a:t>, которые будут проверяться в рамках </a:t>
            </a:r>
            <a:r>
              <a:rPr lang="ru-RU" dirty="0" smtClean="0"/>
              <a:t>всероссийской проверочной </a:t>
            </a:r>
            <a:r>
              <a:rPr lang="ru-RU" dirty="0" smtClean="0"/>
              <a:t>работы. </a:t>
            </a:r>
            <a:r>
              <a:rPr lang="ru-RU" u="sng" dirty="0" smtClean="0"/>
              <a:t>Полный перечень умений</a:t>
            </a:r>
            <a:r>
              <a:rPr lang="ru-RU" dirty="0" smtClean="0"/>
              <a:t>, которые могут проверяться </a:t>
            </a:r>
            <a:r>
              <a:rPr lang="ru-RU" dirty="0" smtClean="0"/>
              <a:t>в работе</a:t>
            </a:r>
            <a:r>
              <a:rPr lang="ru-RU" dirty="0" smtClean="0"/>
              <a:t>, </a:t>
            </a:r>
            <a:r>
              <a:rPr lang="ru-RU" u="sng" dirty="0" smtClean="0"/>
              <a:t>приведен </a:t>
            </a:r>
            <a:r>
              <a:rPr lang="ru-RU" b="1" u="sng" dirty="0" smtClean="0"/>
              <a:t>в кодификаторе требований </a:t>
            </a:r>
            <a:r>
              <a:rPr lang="ru-RU" dirty="0" smtClean="0"/>
              <a:t>к уровню </a:t>
            </a:r>
            <a:r>
              <a:rPr lang="ru-RU" dirty="0" smtClean="0"/>
              <a:t>подготовки выпускников </a:t>
            </a:r>
            <a:r>
              <a:rPr lang="ru-RU" dirty="0" smtClean="0"/>
              <a:t>для разработки всероссийской проверочной работы </a:t>
            </a:r>
            <a:r>
              <a:rPr lang="ru-RU" dirty="0" smtClean="0"/>
              <a:t>по иностранному </a:t>
            </a:r>
            <a:r>
              <a:rPr lang="ru-RU" dirty="0" smtClean="0"/>
              <a:t>языку.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Назначение </a:t>
            </a:r>
            <a:r>
              <a:rPr lang="ru-RU" dirty="0" smtClean="0"/>
              <a:t>образца проверочной работы заключается </a:t>
            </a:r>
            <a:r>
              <a:rPr lang="ru-RU" dirty="0" smtClean="0"/>
              <a:t>в том</a:t>
            </a:r>
            <a:r>
              <a:rPr lang="ru-RU" dirty="0" smtClean="0"/>
              <a:t>, чтобы </a:t>
            </a:r>
            <a:r>
              <a:rPr lang="ru-RU" u="sng" dirty="0" smtClean="0"/>
              <a:t>дать представление о структуре </a:t>
            </a:r>
            <a:r>
              <a:rPr lang="ru-RU" dirty="0" smtClean="0"/>
              <a:t>всероссийской </a:t>
            </a:r>
            <a:r>
              <a:rPr lang="ru-RU" dirty="0" smtClean="0"/>
              <a:t>проверочной работы</a:t>
            </a:r>
            <a:r>
              <a:rPr lang="ru-RU" dirty="0" smtClean="0"/>
              <a:t>, </a:t>
            </a:r>
            <a:r>
              <a:rPr lang="ru-RU" u="sng" dirty="0" smtClean="0"/>
              <a:t>количестве и форме заданий</a:t>
            </a:r>
            <a:r>
              <a:rPr lang="ru-RU" dirty="0" smtClean="0"/>
              <a:t>, </a:t>
            </a:r>
            <a:r>
              <a:rPr lang="ru-RU" u="sng" dirty="0" smtClean="0"/>
              <a:t>уровне их </a:t>
            </a:r>
            <a:r>
              <a:rPr lang="ru-RU" u="sng" dirty="0" smtClean="0"/>
              <a:t>сложности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7776863" cy="283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7920880" cy="38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1058</Words>
  <Application>Microsoft Office PowerPoint</Application>
  <PresentationFormat>Экран (4:3)</PresentationFormat>
  <Paragraphs>118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Готовим 11 класс к ВПР  по английскому языку:  аудирование и чтение (на примере учебных пособий издательства «Титул»)</vt:lpstr>
      <vt:lpstr>Назначение ВПР </vt:lpstr>
      <vt:lpstr>ВПР</vt:lpstr>
      <vt:lpstr>Слайд 4</vt:lpstr>
      <vt:lpstr>Слайд 5</vt:lpstr>
      <vt:lpstr>аудирование</vt:lpstr>
      <vt:lpstr>Кодификатор требований к уровню подготовки выпускников образовательных организаций для проведения ВПР по ИЯ составлен на основе ФК ГОС среднего (полного) общего образования по ИЯ (базовый и профильный уровни) (приказ Минобразования России от 05.03.2004 № 1089) с учетом обязательного минимума содержания основных образовательных программ (базовый уровень)</vt:lpstr>
      <vt:lpstr>Пояснения к образцу ФПР  (сайт ФИПИ) </vt:lpstr>
      <vt:lpstr>Слайд 9</vt:lpstr>
      <vt:lpstr>Слайд 10</vt:lpstr>
      <vt:lpstr>ВАЖНО</vt:lpstr>
      <vt:lpstr>Образец ВПР ФИПИ</vt:lpstr>
      <vt:lpstr>Скрипт</vt:lpstr>
      <vt:lpstr>Аудирование в ЕГЭ</vt:lpstr>
      <vt:lpstr>Аудирование в ЕГЭ</vt:lpstr>
      <vt:lpstr>Кодификатор требований к уровню подготовки выпускников образовательных организаций для проведения ВПР по ИЯ составлен на основе ФК ГОС среднего (полного) общего образования по ИЯ (базовый и профильный уровни) (приказ Минобразования России от 05.03.2004 № 1089) с учетом обязательного минимума содержания основных образовательных программ (базовый уровень)</vt:lpstr>
      <vt:lpstr>Сравнение ЕГЭ и образца ВПР (ФИПИ): аудирование</vt:lpstr>
      <vt:lpstr>Слайд 18</vt:lpstr>
      <vt:lpstr>Чтение в ЕГЭ</vt:lpstr>
      <vt:lpstr>Сравнение ЕГЭ и образца ВПР (ФИПИ): чтение</vt:lpstr>
      <vt:lpstr>Возможности для подготовки есть!</vt:lpstr>
      <vt:lpstr>НОВИНКА!</vt:lpstr>
      <vt:lpstr>Слайд 23</vt:lpstr>
      <vt:lpstr>Слайд 24</vt:lpstr>
      <vt:lpstr>Дополнительные возможности  для тренировки Раздел «Аудирование»</vt:lpstr>
      <vt:lpstr>Слайд 26</vt:lpstr>
      <vt:lpstr>Слайд 27</vt:lpstr>
      <vt:lpstr>Слайд 28</vt:lpstr>
      <vt:lpstr>Слайд 29</vt:lpstr>
      <vt:lpstr>Стратегии выполнения заданий аудирования. Задания 3 – 9</vt:lpstr>
      <vt:lpstr>Тренировочные упражнения</vt:lpstr>
      <vt:lpstr>Стратегии выполнения заданий аудирования.  Задания 3 – 9</vt:lpstr>
      <vt:lpstr>Дополнительные возможности  для тренировки Раздел «Чтение»</vt:lpstr>
      <vt:lpstr>Слайд 34</vt:lpstr>
      <vt:lpstr>Слайд 35</vt:lpstr>
      <vt:lpstr>Слайд 36</vt:lpstr>
      <vt:lpstr>Слайд 37</vt:lpstr>
      <vt:lpstr>Стратегии выполнения заданий чтения. Задание 10</vt:lpstr>
      <vt:lpstr>Тренировочные упражнения</vt:lpstr>
      <vt:lpstr>Тренировочные упражнения</vt:lpstr>
      <vt:lpstr>Стратегии выполнения заданий чтения. Задание 10</vt:lpstr>
      <vt:lpstr>Дополнительная тренировка</vt:lpstr>
      <vt:lpstr>Резюме</vt:lpstr>
      <vt:lpstr>Слайд 44</vt:lpstr>
      <vt:lpstr>НОВИНКА!</vt:lpstr>
      <vt:lpstr>НОВИНКА!</vt:lpstr>
      <vt:lpstr>АКЦИЯ!</vt:lpstr>
      <vt:lpstr>АКЦИЯ!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Готовим 11 класс к ВПР  по английскому языку:  аудирование и чтение (на примере учебных пособий издательства «Титул»)</dc:title>
  <cp:lastModifiedBy>bae</cp:lastModifiedBy>
  <cp:revision>67</cp:revision>
  <dcterms:modified xsi:type="dcterms:W3CDTF">2018-01-29T12:24:48Z</dcterms:modified>
</cp:coreProperties>
</file>