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256" r:id="rId2"/>
    <p:sldId id="334" r:id="rId3"/>
    <p:sldId id="366" r:id="rId4"/>
    <p:sldId id="368" r:id="rId5"/>
    <p:sldId id="335" r:id="rId6"/>
    <p:sldId id="367" r:id="rId7"/>
    <p:sldId id="309" r:id="rId8"/>
    <p:sldId id="317" r:id="rId9"/>
    <p:sldId id="304" r:id="rId10"/>
    <p:sldId id="305" r:id="rId11"/>
    <p:sldId id="310" r:id="rId12"/>
    <p:sldId id="263" r:id="rId13"/>
    <p:sldId id="306" r:id="rId14"/>
    <p:sldId id="307" r:id="rId15"/>
    <p:sldId id="330" r:id="rId16"/>
    <p:sldId id="329" r:id="rId17"/>
    <p:sldId id="331" r:id="rId18"/>
    <p:sldId id="332" r:id="rId19"/>
    <p:sldId id="333" r:id="rId20"/>
    <p:sldId id="311" r:id="rId21"/>
    <p:sldId id="314" r:id="rId22"/>
    <p:sldId id="308" r:id="rId23"/>
    <p:sldId id="336" r:id="rId24"/>
    <p:sldId id="337" r:id="rId25"/>
    <p:sldId id="313" r:id="rId26"/>
    <p:sldId id="312" r:id="rId27"/>
    <p:sldId id="320" r:id="rId28"/>
    <p:sldId id="326" r:id="rId29"/>
    <p:sldId id="321" r:id="rId30"/>
    <p:sldId id="323" r:id="rId31"/>
    <p:sldId id="338" r:id="rId32"/>
    <p:sldId id="339" r:id="rId33"/>
    <p:sldId id="341" r:id="rId34"/>
    <p:sldId id="340" r:id="rId35"/>
    <p:sldId id="342" r:id="rId36"/>
    <p:sldId id="344" r:id="rId37"/>
    <p:sldId id="345" r:id="rId38"/>
    <p:sldId id="346" r:id="rId39"/>
    <p:sldId id="347" r:id="rId40"/>
    <p:sldId id="348" r:id="rId41"/>
    <p:sldId id="349" r:id="rId42"/>
    <p:sldId id="350" r:id="rId43"/>
    <p:sldId id="352" r:id="rId44"/>
    <p:sldId id="353" r:id="rId45"/>
    <p:sldId id="364" r:id="rId46"/>
    <p:sldId id="354" r:id="rId47"/>
    <p:sldId id="355" r:id="rId48"/>
    <p:sldId id="356" r:id="rId49"/>
    <p:sldId id="357" r:id="rId50"/>
    <p:sldId id="358" r:id="rId51"/>
    <p:sldId id="359" r:id="rId52"/>
    <p:sldId id="360" r:id="rId53"/>
    <p:sldId id="365" r:id="rId54"/>
    <p:sldId id="361" r:id="rId55"/>
    <p:sldId id="362" r:id="rId56"/>
    <p:sldId id="363" r:id="rId57"/>
    <p:sldId id="322" r:id="rId58"/>
    <p:sldId id="324" r:id="rId59"/>
    <p:sldId id="325" r:id="rId60"/>
    <p:sldId id="327" r:id="rId61"/>
    <p:sldId id="328" r:id="rId62"/>
    <p:sldId id="300" r:id="rId63"/>
  </p:sldIdLst>
  <p:sldSz cx="9144000" cy="6858000" type="screen4x3"/>
  <p:notesSz cx="6858000" cy="9947275"/>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Раздел по умолчанию" id="{C584DE6F-20DE-45A3-8D62-BC11348B2D5B}">
          <p14:sldIdLst>
            <p14:sldId id="256"/>
            <p14:sldId id="334"/>
            <p14:sldId id="366"/>
            <p14:sldId id="368"/>
            <p14:sldId id="335"/>
            <p14:sldId id="367"/>
            <p14:sldId id="309"/>
            <p14:sldId id="317"/>
            <p14:sldId id="304"/>
            <p14:sldId id="305"/>
            <p14:sldId id="310"/>
            <p14:sldId id="263"/>
            <p14:sldId id="306"/>
            <p14:sldId id="307"/>
            <p14:sldId id="330"/>
            <p14:sldId id="329"/>
            <p14:sldId id="331"/>
            <p14:sldId id="332"/>
            <p14:sldId id="333"/>
            <p14:sldId id="311"/>
            <p14:sldId id="314"/>
            <p14:sldId id="308"/>
            <p14:sldId id="336"/>
            <p14:sldId id="337"/>
            <p14:sldId id="313"/>
            <p14:sldId id="312"/>
            <p14:sldId id="320"/>
            <p14:sldId id="326"/>
            <p14:sldId id="321"/>
            <p14:sldId id="323"/>
            <p14:sldId id="338"/>
            <p14:sldId id="339"/>
            <p14:sldId id="341"/>
            <p14:sldId id="340"/>
            <p14:sldId id="342"/>
            <p14:sldId id="344"/>
            <p14:sldId id="345"/>
            <p14:sldId id="346"/>
            <p14:sldId id="347"/>
            <p14:sldId id="348"/>
            <p14:sldId id="349"/>
            <p14:sldId id="350"/>
            <p14:sldId id="352"/>
            <p14:sldId id="353"/>
            <p14:sldId id="364"/>
            <p14:sldId id="354"/>
            <p14:sldId id="355"/>
            <p14:sldId id="356"/>
            <p14:sldId id="357"/>
            <p14:sldId id="358"/>
            <p14:sldId id="359"/>
            <p14:sldId id="360"/>
            <p14:sldId id="365"/>
            <p14:sldId id="361"/>
            <p14:sldId id="362"/>
            <p14:sldId id="363"/>
            <p14:sldId id="322"/>
            <p14:sldId id="324"/>
            <p14:sldId id="325"/>
            <p14:sldId id="327"/>
            <p14:sldId id="328"/>
          </p14:sldIdLst>
        </p14:section>
        <p14:section name="Раздел без заголовка" id="{FBD19754-7221-4FEA-9F5C-A30F4849CA87}">
          <p14:sldIdLst>
            <p14:sldId id="300"/>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3333FF"/>
    <a:srgbClr val="00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758" y="-43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60754E-5852-4371-BA9B-AB7558DCBA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B275B598-EA3B-4DD8-AC5D-539C4705E536}">
      <dgm:prSet phldrT="[Текст]"/>
      <dgm:spPr/>
      <dgm:t>
        <a:bodyPr/>
        <a:lstStyle/>
        <a:p>
          <a:r>
            <a:rPr lang="ru-RU" dirty="0" smtClean="0"/>
            <a:t>Определение</a:t>
          </a:r>
        </a:p>
        <a:p>
          <a:r>
            <a:rPr lang="ru-RU" dirty="0" smtClean="0"/>
            <a:t>цели</a:t>
          </a:r>
          <a:endParaRPr lang="ru-RU" dirty="0"/>
        </a:p>
      </dgm:t>
    </dgm:pt>
    <dgm:pt modelId="{C1CEE9D9-CF6F-4625-9213-C3543C65EFA7}" type="parTrans" cxnId="{274AF9B3-3CFB-435B-BE35-D9C01FDEAF5B}">
      <dgm:prSet/>
      <dgm:spPr/>
      <dgm:t>
        <a:bodyPr/>
        <a:lstStyle/>
        <a:p>
          <a:endParaRPr lang="ru-RU"/>
        </a:p>
      </dgm:t>
    </dgm:pt>
    <dgm:pt modelId="{EECBE565-B9C3-4126-866A-E2266DBB257D}" type="sibTrans" cxnId="{274AF9B3-3CFB-435B-BE35-D9C01FDEAF5B}">
      <dgm:prSet/>
      <dgm:spPr/>
      <dgm:t>
        <a:bodyPr/>
        <a:lstStyle/>
        <a:p>
          <a:endParaRPr lang="ru-RU"/>
        </a:p>
      </dgm:t>
    </dgm:pt>
    <dgm:pt modelId="{CB12F2AA-4F82-4BC0-8F20-C7C6159EE0A9}">
      <dgm:prSet phldrT="[Текст]"/>
      <dgm:spPr/>
      <dgm:t>
        <a:bodyPr/>
        <a:lstStyle/>
        <a:p>
          <a:r>
            <a:rPr lang="ru-RU" dirty="0" smtClean="0"/>
            <a:t>Подбор материала</a:t>
          </a:r>
          <a:endParaRPr lang="ru-RU" dirty="0"/>
        </a:p>
      </dgm:t>
    </dgm:pt>
    <dgm:pt modelId="{061C76F5-320D-46BA-B1CE-55D580BB2BFA}" type="parTrans" cxnId="{EF4E0260-712C-4F5A-A98C-7C76662CB813}">
      <dgm:prSet/>
      <dgm:spPr/>
      <dgm:t>
        <a:bodyPr/>
        <a:lstStyle/>
        <a:p>
          <a:endParaRPr lang="ru-RU"/>
        </a:p>
      </dgm:t>
    </dgm:pt>
    <dgm:pt modelId="{E26414A8-FE85-4BDC-8A7D-41C91CE12EB6}" type="sibTrans" cxnId="{EF4E0260-712C-4F5A-A98C-7C76662CB813}">
      <dgm:prSet/>
      <dgm:spPr/>
      <dgm:t>
        <a:bodyPr/>
        <a:lstStyle/>
        <a:p>
          <a:endParaRPr lang="ru-RU"/>
        </a:p>
      </dgm:t>
    </dgm:pt>
    <dgm:pt modelId="{518CF1FD-7B7D-4144-901F-3C8CF339DD0C}">
      <dgm:prSet phldrT="[Текст]" phldr="1"/>
      <dgm:spPr/>
      <dgm:t>
        <a:bodyPr/>
        <a:lstStyle/>
        <a:p>
          <a:endParaRPr lang="ru-RU"/>
        </a:p>
      </dgm:t>
    </dgm:pt>
    <dgm:pt modelId="{AED31577-C3B4-451F-8B36-7662453E2B24}" type="parTrans" cxnId="{ACE507E6-0C0B-48C8-94BA-74914A43EA9C}">
      <dgm:prSet/>
      <dgm:spPr/>
      <dgm:t>
        <a:bodyPr/>
        <a:lstStyle/>
        <a:p>
          <a:endParaRPr lang="ru-RU"/>
        </a:p>
      </dgm:t>
    </dgm:pt>
    <dgm:pt modelId="{68042CB1-70F9-4812-9EE7-43A6C62A02CD}" type="sibTrans" cxnId="{ACE507E6-0C0B-48C8-94BA-74914A43EA9C}">
      <dgm:prSet/>
      <dgm:spPr/>
      <dgm:t>
        <a:bodyPr/>
        <a:lstStyle/>
        <a:p>
          <a:endParaRPr lang="ru-RU"/>
        </a:p>
      </dgm:t>
    </dgm:pt>
    <dgm:pt modelId="{4D99AA43-EBAF-40EE-9A4E-9A7653791B46}">
      <dgm:prSet phldrT="[Текст]" phldr="1"/>
      <dgm:spPr/>
      <dgm:t>
        <a:bodyPr/>
        <a:lstStyle/>
        <a:p>
          <a:endParaRPr lang="ru-RU"/>
        </a:p>
      </dgm:t>
    </dgm:pt>
    <dgm:pt modelId="{AAA002B7-D3C6-4C0E-8443-820D7A9C0D84}" type="parTrans" cxnId="{F8242E3E-9799-44AD-8701-9D4FD61D7FC5}">
      <dgm:prSet/>
      <dgm:spPr/>
      <dgm:t>
        <a:bodyPr/>
        <a:lstStyle/>
        <a:p>
          <a:endParaRPr lang="ru-RU"/>
        </a:p>
      </dgm:t>
    </dgm:pt>
    <dgm:pt modelId="{926981A2-479F-4B75-BF74-70C57C29DFB5}" type="sibTrans" cxnId="{F8242E3E-9799-44AD-8701-9D4FD61D7FC5}">
      <dgm:prSet/>
      <dgm:spPr/>
      <dgm:t>
        <a:bodyPr/>
        <a:lstStyle/>
        <a:p>
          <a:endParaRPr lang="ru-RU"/>
        </a:p>
      </dgm:t>
    </dgm:pt>
    <dgm:pt modelId="{ACDDA927-0283-4D1E-A51B-EC954ACF2C85}">
      <dgm:prSet phldrT="[Текст]" phldr="1"/>
      <dgm:spPr/>
      <dgm:t>
        <a:bodyPr/>
        <a:lstStyle/>
        <a:p>
          <a:endParaRPr lang="ru-RU"/>
        </a:p>
      </dgm:t>
    </dgm:pt>
    <dgm:pt modelId="{6EC52D4E-87A0-4BB5-8D8D-143B718DFDEF}" type="parTrans" cxnId="{E05AC2E2-5D48-4F66-BD96-9085391708A6}">
      <dgm:prSet/>
      <dgm:spPr/>
      <dgm:t>
        <a:bodyPr/>
        <a:lstStyle/>
        <a:p>
          <a:endParaRPr lang="ru-RU"/>
        </a:p>
      </dgm:t>
    </dgm:pt>
    <dgm:pt modelId="{C2C9E44E-6BE5-4CEF-AED5-807D8F9F5766}" type="sibTrans" cxnId="{E05AC2E2-5D48-4F66-BD96-9085391708A6}">
      <dgm:prSet/>
      <dgm:spPr/>
      <dgm:t>
        <a:bodyPr/>
        <a:lstStyle/>
        <a:p>
          <a:endParaRPr lang="ru-RU"/>
        </a:p>
      </dgm:t>
    </dgm:pt>
    <dgm:pt modelId="{54F84552-0BE9-4C81-94D7-987B1E9A3FC8}" type="pres">
      <dgm:prSet presAssocID="{7960754E-5852-4371-BA9B-AB7558DCBA7E}" presName="diagram" presStyleCnt="0">
        <dgm:presLayoutVars>
          <dgm:dir/>
          <dgm:resizeHandles val="exact"/>
        </dgm:presLayoutVars>
      </dgm:prSet>
      <dgm:spPr/>
      <dgm:t>
        <a:bodyPr/>
        <a:lstStyle/>
        <a:p>
          <a:endParaRPr lang="ru-RU"/>
        </a:p>
      </dgm:t>
    </dgm:pt>
    <dgm:pt modelId="{6A05C759-28AE-4E3A-ACE1-BE3E4163ADF5}" type="pres">
      <dgm:prSet presAssocID="{B275B598-EA3B-4DD8-AC5D-539C4705E536}" presName="node" presStyleLbl="node1" presStyleIdx="0" presStyleCnt="5">
        <dgm:presLayoutVars>
          <dgm:bulletEnabled val="1"/>
        </dgm:presLayoutVars>
      </dgm:prSet>
      <dgm:spPr/>
      <dgm:t>
        <a:bodyPr/>
        <a:lstStyle/>
        <a:p>
          <a:endParaRPr lang="ru-RU"/>
        </a:p>
      </dgm:t>
    </dgm:pt>
    <dgm:pt modelId="{3B7F04CB-D4CE-4685-8209-4EED78B0737D}" type="pres">
      <dgm:prSet presAssocID="{EECBE565-B9C3-4126-866A-E2266DBB257D}" presName="sibTrans" presStyleCnt="0"/>
      <dgm:spPr/>
    </dgm:pt>
    <dgm:pt modelId="{A4F17752-F39A-4FA8-A524-F188B402F8ED}" type="pres">
      <dgm:prSet presAssocID="{CB12F2AA-4F82-4BC0-8F20-C7C6159EE0A9}" presName="node" presStyleLbl="node1" presStyleIdx="1" presStyleCnt="5">
        <dgm:presLayoutVars>
          <dgm:bulletEnabled val="1"/>
        </dgm:presLayoutVars>
      </dgm:prSet>
      <dgm:spPr/>
      <dgm:t>
        <a:bodyPr/>
        <a:lstStyle/>
        <a:p>
          <a:endParaRPr lang="ru-RU"/>
        </a:p>
      </dgm:t>
    </dgm:pt>
    <dgm:pt modelId="{AB6498CE-9235-4C11-949C-8901D6481B3F}" type="pres">
      <dgm:prSet presAssocID="{E26414A8-FE85-4BDC-8A7D-41C91CE12EB6}" presName="sibTrans" presStyleCnt="0"/>
      <dgm:spPr/>
    </dgm:pt>
    <dgm:pt modelId="{EBB2111E-769E-4961-95BC-40E2937A6DAA}" type="pres">
      <dgm:prSet presAssocID="{518CF1FD-7B7D-4144-901F-3C8CF339DD0C}" presName="node" presStyleLbl="node1" presStyleIdx="2" presStyleCnt="5">
        <dgm:presLayoutVars>
          <dgm:bulletEnabled val="1"/>
        </dgm:presLayoutVars>
      </dgm:prSet>
      <dgm:spPr/>
      <dgm:t>
        <a:bodyPr/>
        <a:lstStyle/>
        <a:p>
          <a:endParaRPr lang="ru-RU"/>
        </a:p>
      </dgm:t>
    </dgm:pt>
    <dgm:pt modelId="{A40116BD-432D-4DBC-9682-383700C79F7D}" type="pres">
      <dgm:prSet presAssocID="{68042CB1-70F9-4812-9EE7-43A6C62A02CD}" presName="sibTrans" presStyleCnt="0"/>
      <dgm:spPr/>
    </dgm:pt>
    <dgm:pt modelId="{CE4169FD-B570-43B2-83CC-5E57D4804DE4}" type="pres">
      <dgm:prSet presAssocID="{4D99AA43-EBAF-40EE-9A4E-9A7653791B46}" presName="node" presStyleLbl="node1" presStyleIdx="3" presStyleCnt="5">
        <dgm:presLayoutVars>
          <dgm:bulletEnabled val="1"/>
        </dgm:presLayoutVars>
      </dgm:prSet>
      <dgm:spPr/>
      <dgm:t>
        <a:bodyPr/>
        <a:lstStyle/>
        <a:p>
          <a:endParaRPr lang="ru-RU"/>
        </a:p>
      </dgm:t>
    </dgm:pt>
    <dgm:pt modelId="{56E89803-4D8F-4B08-80D1-0F2E05BD2A28}" type="pres">
      <dgm:prSet presAssocID="{926981A2-479F-4B75-BF74-70C57C29DFB5}" presName="sibTrans" presStyleCnt="0"/>
      <dgm:spPr/>
    </dgm:pt>
    <dgm:pt modelId="{68808748-4AA7-4F82-9600-D32FF3E719A4}" type="pres">
      <dgm:prSet presAssocID="{ACDDA927-0283-4D1E-A51B-EC954ACF2C85}" presName="node" presStyleLbl="node1" presStyleIdx="4" presStyleCnt="5">
        <dgm:presLayoutVars>
          <dgm:bulletEnabled val="1"/>
        </dgm:presLayoutVars>
      </dgm:prSet>
      <dgm:spPr/>
      <dgm:t>
        <a:bodyPr/>
        <a:lstStyle/>
        <a:p>
          <a:endParaRPr lang="ru-RU"/>
        </a:p>
      </dgm:t>
    </dgm:pt>
  </dgm:ptLst>
  <dgm:cxnLst>
    <dgm:cxn modelId="{07FC7469-C97F-4ECB-8880-0259DEF6E841}" type="presOf" srcId="{518CF1FD-7B7D-4144-901F-3C8CF339DD0C}" destId="{EBB2111E-769E-4961-95BC-40E2937A6DAA}" srcOrd="0" destOrd="0" presId="urn:microsoft.com/office/officeart/2005/8/layout/default"/>
    <dgm:cxn modelId="{274AF9B3-3CFB-435B-BE35-D9C01FDEAF5B}" srcId="{7960754E-5852-4371-BA9B-AB7558DCBA7E}" destId="{B275B598-EA3B-4DD8-AC5D-539C4705E536}" srcOrd="0" destOrd="0" parTransId="{C1CEE9D9-CF6F-4625-9213-C3543C65EFA7}" sibTransId="{EECBE565-B9C3-4126-866A-E2266DBB257D}"/>
    <dgm:cxn modelId="{88855966-533E-4D43-A381-7AF93D281F37}" type="presOf" srcId="{ACDDA927-0283-4D1E-A51B-EC954ACF2C85}" destId="{68808748-4AA7-4F82-9600-D32FF3E719A4}" srcOrd="0" destOrd="0" presId="urn:microsoft.com/office/officeart/2005/8/layout/default"/>
    <dgm:cxn modelId="{ACE507E6-0C0B-48C8-94BA-74914A43EA9C}" srcId="{7960754E-5852-4371-BA9B-AB7558DCBA7E}" destId="{518CF1FD-7B7D-4144-901F-3C8CF339DD0C}" srcOrd="2" destOrd="0" parTransId="{AED31577-C3B4-451F-8B36-7662453E2B24}" sibTransId="{68042CB1-70F9-4812-9EE7-43A6C62A02CD}"/>
    <dgm:cxn modelId="{AF4CA038-8519-47A9-B055-5AB410C539A1}" type="presOf" srcId="{7960754E-5852-4371-BA9B-AB7558DCBA7E}" destId="{54F84552-0BE9-4C81-94D7-987B1E9A3FC8}" srcOrd="0" destOrd="0" presId="urn:microsoft.com/office/officeart/2005/8/layout/default"/>
    <dgm:cxn modelId="{367B59B3-4F23-4BEB-9D2F-AD267D93F964}" type="presOf" srcId="{CB12F2AA-4F82-4BC0-8F20-C7C6159EE0A9}" destId="{A4F17752-F39A-4FA8-A524-F188B402F8ED}" srcOrd="0" destOrd="0" presId="urn:microsoft.com/office/officeart/2005/8/layout/default"/>
    <dgm:cxn modelId="{07E66BBC-7D0A-4B3C-846A-91F3A51A267B}" type="presOf" srcId="{4D99AA43-EBAF-40EE-9A4E-9A7653791B46}" destId="{CE4169FD-B570-43B2-83CC-5E57D4804DE4}" srcOrd="0" destOrd="0" presId="urn:microsoft.com/office/officeart/2005/8/layout/default"/>
    <dgm:cxn modelId="{58438BB0-59CB-4EBB-ACB4-082B80CE8534}" type="presOf" srcId="{B275B598-EA3B-4DD8-AC5D-539C4705E536}" destId="{6A05C759-28AE-4E3A-ACE1-BE3E4163ADF5}" srcOrd="0" destOrd="0" presId="urn:microsoft.com/office/officeart/2005/8/layout/default"/>
    <dgm:cxn modelId="{F8242E3E-9799-44AD-8701-9D4FD61D7FC5}" srcId="{7960754E-5852-4371-BA9B-AB7558DCBA7E}" destId="{4D99AA43-EBAF-40EE-9A4E-9A7653791B46}" srcOrd="3" destOrd="0" parTransId="{AAA002B7-D3C6-4C0E-8443-820D7A9C0D84}" sibTransId="{926981A2-479F-4B75-BF74-70C57C29DFB5}"/>
    <dgm:cxn modelId="{EF4E0260-712C-4F5A-A98C-7C76662CB813}" srcId="{7960754E-5852-4371-BA9B-AB7558DCBA7E}" destId="{CB12F2AA-4F82-4BC0-8F20-C7C6159EE0A9}" srcOrd="1" destOrd="0" parTransId="{061C76F5-320D-46BA-B1CE-55D580BB2BFA}" sibTransId="{E26414A8-FE85-4BDC-8A7D-41C91CE12EB6}"/>
    <dgm:cxn modelId="{E05AC2E2-5D48-4F66-BD96-9085391708A6}" srcId="{7960754E-5852-4371-BA9B-AB7558DCBA7E}" destId="{ACDDA927-0283-4D1E-A51B-EC954ACF2C85}" srcOrd="4" destOrd="0" parTransId="{6EC52D4E-87A0-4BB5-8D8D-143B718DFDEF}" sibTransId="{C2C9E44E-6BE5-4CEF-AED5-807D8F9F5766}"/>
    <dgm:cxn modelId="{79D6C8B7-F423-40FF-86DE-571FF8A08D17}" type="presParOf" srcId="{54F84552-0BE9-4C81-94D7-987B1E9A3FC8}" destId="{6A05C759-28AE-4E3A-ACE1-BE3E4163ADF5}" srcOrd="0" destOrd="0" presId="urn:microsoft.com/office/officeart/2005/8/layout/default"/>
    <dgm:cxn modelId="{CFB02438-5C29-43A4-A927-AD18624C20A0}" type="presParOf" srcId="{54F84552-0BE9-4C81-94D7-987B1E9A3FC8}" destId="{3B7F04CB-D4CE-4685-8209-4EED78B0737D}" srcOrd="1" destOrd="0" presId="urn:microsoft.com/office/officeart/2005/8/layout/default"/>
    <dgm:cxn modelId="{35D97E0F-ABA9-4B5E-A8A3-82251B030E78}" type="presParOf" srcId="{54F84552-0BE9-4C81-94D7-987B1E9A3FC8}" destId="{A4F17752-F39A-4FA8-A524-F188B402F8ED}" srcOrd="2" destOrd="0" presId="urn:microsoft.com/office/officeart/2005/8/layout/default"/>
    <dgm:cxn modelId="{99D9D5DF-949F-485C-9DBC-936EA0612712}" type="presParOf" srcId="{54F84552-0BE9-4C81-94D7-987B1E9A3FC8}" destId="{AB6498CE-9235-4C11-949C-8901D6481B3F}" srcOrd="3" destOrd="0" presId="urn:microsoft.com/office/officeart/2005/8/layout/default"/>
    <dgm:cxn modelId="{A97B0781-EB14-4740-BD81-D7CFCA86386E}" type="presParOf" srcId="{54F84552-0BE9-4C81-94D7-987B1E9A3FC8}" destId="{EBB2111E-769E-4961-95BC-40E2937A6DAA}" srcOrd="4" destOrd="0" presId="urn:microsoft.com/office/officeart/2005/8/layout/default"/>
    <dgm:cxn modelId="{F99DC985-7C55-489B-A5E9-531217838BD1}" type="presParOf" srcId="{54F84552-0BE9-4C81-94D7-987B1E9A3FC8}" destId="{A40116BD-432D-4DBC-9682-383700C79F7D}" srcOrd="5" destOrd="0" presId="urn:microsoft.com/office/officeart/2005/8/layout/default"/>
    <dgm:cxn modelId="{F67782FA-0D89-4274-98DD-45E171636A07}" type="presParOf" srcId="{54F84552-0BE9-4C81-94D7-987B1E9A3FC8}" destId="{CE4169FD-B570-43B2-83CC-5E57D4804DE4}" srcOrd="6" destOrd="0" presId="urn:microsoft.com/office/officeart/2005/8/layout/default"/>
    <dgm:cxn modelId="{3A542AE9-4545-4EAA-8BEB-A9AC3FEC3E2A}" type="presParOf" srcId="{54F84552-0BE9-4C81-94D7-987B1E9A3FC8}" destId="{56E89803-4D8F-4B08-80D1-0F2E05BD2A28}" srcOrd="7" destOrd="0" presId="urn:microsoft.com/office/officeart/2005/8/layout/default"/>
    <dgm:cxn modelId="{194744A9-82A9-4B0F-9A07-9283BEFCBA14}" type="presParOf" srcId="{54F84552-0BE9-4C81-94D7-987B1E9A3FC8}" destId="{68808748-4AA7-4F82-9600-D32FF3E719A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05C759-28AE-4E3A-ACE1-BE3E4163ADF5}">
      <dsp:nvSpPr>
        <dsp:cNvPr id="0" name=""/>
        <dsp:cNvSpPr/>
      </dsp:nvSpPr>
      <dsp:spPr>
        <a:xfrm>
          <a:off x="0" y="591343"/>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ru-RU" sz="3100" kern="1200" dirty="0" smtClean="0"/>
            <a:t>Определение</a:t>
          </a:r>
        </a:p>
        <a:p>
          <a:pPr lvl="0" algn="ctr" defTabSz="1377950">
            <a:lnSpc>
              <a:spcPct val="90000"/>
            </a:lnSpc>
            <a:spcBef>
              <a:spcPct val="0"/>
            </a:spcBef>
            <a:spcAft>
              <a:spcPct val="35000"/>
            </a:spcAft>
          </a:pPr>
          <a:r>
            <a:rPr lang="ru-RU" sz="3100" kern="1200" dirty="0" smtClean="0"/>
            <a:t>цели</a:t>
          </a:r>
          <a:endParaRPr lang="ru-RU" sz="3100" kern="1200" dirty="0"/>
        </a:p>
      </dsp:txBody>
      <dsp:txXfrm>
        <a:off x="0" y="591343"/>
        <a:ext cx="2571749" cy="1543050"/>
      </dsp:txXfrm>
    </dsp:sp>
    <dsp:sp modelId="{A4F17752-F39A-4FA8-A524-F188B402F8ED}">
      <dsp:nvSpPr>
        <dsp:cNvPr id="0" name=""/>
        <dsp:cNvSpPr/>
      </dsp:nvSpPr>
      <dsp:spPr>
        <a:xfrm>
          <a:off x="2828925" y="591343"/>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ru-RU" sz="3100" kern="1200" dirty="0" smtClean="0"/>
            <a:t>Подбор материала</a:t>
          </a:r>
          <a:endParaRPr lang="ru-RU" sz="3100" kern="1200" dirty="0"/>
        </a:p>
      </dsp:txBody>
      <dsp:txXfrm>
        <a:off x="2828925" y="591343"/>
        <a:ext cx="2571749" cy="1543050"/>
      </dsp:txXfrm>
    </dsp:sp>
    <dsp:sp modelId="{EBB2111E-769E-4961-95BC-40E2937A6DAA}">
      <dsp:nvSpPr>
        <dsp:cNvPr id="0" name=""/>
        <dsp:cNvSpPr/>
      </dsp:nvSpPr>
      <dsp:spPr>
        <a:xfrm>
          <a:off x="5657849" y="591343"/>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endParaRPr lang="ru-RU" sz="3100" kern="1200"/>
        </a:p>
      </dsp:txBody>
      <dsp:txXfrm>
        <a:off x="5657849" y="591343"/>
        <a:ext cx="2571749" cy="1543050"/>
      </dsp:txXfrm>
    </dsp:sp>
    <dsp:sp modelId="{CE4169FD-B570-43B2-83CC-5E57D4804DE4}">
      <dsp:nvSpPr>
        <dsp:cNvPr id="0" name=""/>
        <dsp:cNvSpPr/>
      </dsp:nvSpPr>
      <dsp:spPr>
        <a:xfrm>
          <a:off x="1414462" y="2391569"/>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endParaRPr lang="ru-RU" sz="3100" kern="1200"/>
        </a:p>
      </dsp:txBody>
      <dsp:txXfrm>
        <a:off x="1414462" y="2391569"/>
        <a:ext cx="2571749" cy="1543050"/>
      </dsp:txXfrm>
    </dsp:sp>
    <dsp:sp modelId="{68808748-4AA7-4F82-9600-D32FF3E719A4}">
      <dsp:nvSpPr>
        <dsp:cNvPr id="0" name=""/>
        <dsp:cNvSpPr/>
      </dsp:nvSpPr>
      <dsp:spPr>
        <a:xfrm>
          <a:off x="4243387" y="2391569"/>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endParaRPr lang="ru-RU" sz="3100" kern="1200"/>
        </a:p>
      </dsp:txBody>
      <dsp:txXfrm>
        <a:off x="4243387" y="2391569"/>
        <a:ext cx="2571749" cy="15430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36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97364"/>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CFB14AA-745F-4BFA-83FE-7A4F9EED182F}" type="datetimeFigureOut">
              <a:rPr lang="ru-RU"/>
              <a:pPr>
                <a:defRPr/>
              </a:pPr>
              <a:t>25.10.2018</a:t>
            </a:fld>
            <a:endParaRPr lang="ru-RU"/>
          </a:p>
        </p:txBody>
      </p:sp>
      <p:sp>
        <p:nvSpPr>
          <p:cNvPr id="4" name="Образ слайда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37082A8-46A0-4527-8B44-CA740E6BE9FB}" type="slidenum">
              <a:rPr lang="ru-RU"/>
              <a:pPr>
                <a:defRPr/>
              </a:pPr>
              <a:t>‹#›</a:t>
            </a:fld>
            <a:endParaRPr lang="ru-RU"/>
          </a:p>
        </p:txBody>
      </p:sp>
    </p:spTree>
    <p:extLst>
      <p:ext uri="{BB962C8B-B14F-4D97-AF65-F5344CB8AC3E}">
        <p14:creationId xmlns:p14="http://schemas.microsoft.com/office/powerpoint/2010/main" val="14404863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243DDD-2670-48A6-B6AF-D3D51CCFB574}" type="slidenum">
              <a:rPr lang="ru-RU"/>
              <a:pPr fontAlgn="base">
                <a:spcBef>
                  <a:spcPct val="0"/>
                </a:spcBef>
                <a:spcAft>
                  <a:spcPct val="0"/>
                </a:spcAft>
                <a:defRPr/>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79806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64854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680532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5932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46220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53079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50792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194734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30280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38464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243DDD-2670-48A6-B6AF-D3D51CCFB574}" type="slidenum">
              <a:rPr lang="ru-RU"/>
              <a:pPr fontAlgn="base">
                <a:spcBef>
                  <a:spcPct val="0"/>
                </a:spcBef>
                <a:spcAft>
                  <a:spcPct val="0"/>
                </a:spcAft>
                <a:defRPr/>
              </a:pPr>
              <a:t>7</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923903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680046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655776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31464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589098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766252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357898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7082A8-46A0-4527-8B44-CA740E6BE9FB}"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37639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086C6B6-EA48-46E4-AC13-B318F5A43845}" type="slidenum">
              <a:rPr lang="ru-RU" smtClean="0"/>
              <a:pPr/>
              <a:t>10</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537082A8-46A0-4527-8B44-CA740E6BE9FB}" type="slidenum">
              <a:rPr lang="ru-RU" smtClean="0"/>
              <a:pPr>
                <a:defRPr/>
              </a:pPr>
              <a:t>11</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537082A8-46A0-4527-8B44-CA740E6BE9FB}" type="slidenum">
              <a:rPr lang="ru-RU" smtClean="0"/>
              <a:pPr>
                <a:defRPr/>
              </a:pPr>
              <a:t>12</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086C6B6-EA48-46E4-AC13-B318F5A43845}" type="slidenum">
              <a:rPr lang="ru-RU" smtClean="0"/>
              <a:pPr/>
              <a:t>13</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086C6B6-EA48-46E4-AC13-B318F5A43845}" type="slidenum">
              <a:rPr lang="ru-RU" smtClean="0"/>
              <a:pPr/>
              <a:t>14</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086C6B6-EA48-46E4-AC13-B318F5A43845}" type="slidenum">
              <a:rPr lang="ru-RU" smtClean="0"/>
              <a:pPr/>
              <a:t>22</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537082A8-46A0-4527-8B44-CA740E6BE9FB}" type="slidenum">
              <a:rPr lang="ru-RU" smtClean="0"/>
              <a:pPr>
                <a:defRPr/>
              </a:pPr>
              <a:t>25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89FCDA11-F9EA-4432-9209-06250CBC44AB}" type="datetimeFigureOut">
              <a:rPr lang="ru-RU"/>
              <a:pPr>
                <a:defRPr/>
              </a:pPr>
              <a:t>25.10.2018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95FD0DA-AFDF-46BA-BFB2-83F3EBCAE522}" type="slidenum">
              <a:rPr lang="ru-RU"/>
              <a:pPr>
                <a:defRPr/>
              </a:pPr>
              <a:t>‹#›</a:t>
            </a:fld>
            <a:endParaRPr lang="ru-RU"/>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7FC312D-6837-4524-BCB9-CE9C47BBA6F5}" type="datetimeFigureOut">
              <a:rPr lang="ru-RU"/>
              <a:pPr>
                <a:defRPr/>
              </a:pPr>
              <a:t>25.10.2018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D3B6131-BD1C-4BA9-B36B-B5FF493234F7}" type="slidenum">
              <a:rPr lang="ru-RU"/>
              <a:pPr>
                <a:defRPr/>
              </a:pPr>
              <a:t>‹#›</a:t>
            </a:fld>
            <a:endParaRPr lang="ru-RU"/>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B826437-836C-4EEB-8FE3-3BA12299E489}" type="datetimeFigureOut">
              <a:rPr lang="ru-RU"/>
              <a:pPr>
                <a:defRPr/>
              </a:pPr>
              <a:t>25.10.2018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038085A-A564-4E3A-ABC6-BDECE374823D}" type="slidenum">
              <a:rPr lang="ru-RU"/>
              <a:pPr>
                <a:defRPr/>
              </a:pPr>
              <a:t>‹#›</a:t>
            </a:fld>
            <a:endParaRPr lang="ru-RU"/>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F5160C8-0B7A-4B70-89B3-F46D1ED185C8}" type="datetimeFigureOut">
              <a:rPr lang="ru-RU"/>
              <a:pPr>
                <a:defRPr/>
              </a:pPr>
              <a:t>25.10.2018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0B98D13-CACA-4174-862C-A6B97D367081}" type="slidenum">
              <a:rPr lang="ru-RU"/>
              <a:pPr>
                <a:defRPr/>
              </a:pPr>
              <a:t>‹#›</a:t>
            </a:fld>
            <a:endParaRPr lang="ru-RU"/>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42DAC6A-A586-4853-BFEC-015A4E623A83}" type="datetimeFigureOut">
              <a:rPr lang="ru-RU"/>
              <a:pPr>
                <a:defRPr/>
              </a:pPr>
              <a:t>25.10.2018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1E03B90-7D56-49CD-875F-159CE1C01C71}" type="slidenum">
              <a:rPr lang="ru-RU"/>
              <a:pPr>
                <a:defRPr/>
              </a:pPr>
              <a:t>‹#›</a:t>
            </a:fld>
            <a:endParaRPr lang="ru-RU"/>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32B5B433-7049-43AA-BF92-5728B2D4CE4A}" type="datetimeFigureOut">
              <a:rPr lang="ru-RU"/>
              <a:pPr>
                <a:defRPr/>
              </a:pPr>
              <a:t>25.10.2018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E2B18D5-3BB4-4B34-A8F1-2DCFEC5BB32D}" type="slidenum">
              <a:rPr lang="ru-RU"/>
              <a:pPr>
                <a:defRPr/>
              </a:pPr>
              <a:t>‹#›</a:t>
            </a:fld>
            <a:endParaRPr lang="ru-RU"/>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08B4617-6431-402D-AEDE-B289BF34DC75}" type="datetimeFigureOut">
              <a:rPr lang="ru-RU"/>
              <a:pPr>
                <a:defRPr/>
              </a:pPr>
              <a:t>25.10.2018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400CF0B2-C89D-47B7-88EF-87EA7FF25C5A}" type="slidenum">
              <a:rPr lang="ru-RU"/>
              <a:pPr>
                <a:defRPr/>
              </a:pPr>
              <a:t>‹#›</a:t>
            </a:fld>
            <a:endParaRPr lang="ru-RU"/>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7DE31F4-7544-4C09-8C68-25801C78AE4F}" type="datetimeFigureOut">
              <a:rPr lang="ru-RU"/>
              <a:pPr>
                <a:defRPr/>
              </a:pPr>
              <a:t>25.10.2018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832B086-EAC6-4D44-B3D7-BF0025A169A8}" type="slidenum">
              <a:rPr lang="ru-RU"/>
              <a:pPr>
                <a:defRPr/>
              </a:pPr>
              <a:t>‹#›</a:t>
            </a:fld>
            <a:endParaRPr lang="ru-RU"/>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35B9892-5F08-4198-9E3F-41BAD1F1FBDC}" type="datetimeFigureOut">
              <a:rPr lang="ru-RU"/>
              <a:pPr>
                <a:defRPr/>
              </a:pPr>
              <a:t>25.10.2018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4F4A8A23-F876-445E-AE71-5CFA3975E66B}" type="slidenum">
              <a:rPr lang="ru-RU"/>
              <a:pPr>
                <a:defRPr/>
              </a:pPr>
              <a:t>‹#›</a:t>
            </a:fld>
            <a:endParaRPr lang="ru-RU"/>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D9ED064-5039-4E76-9B05-A2B98002C568}" type="datetimeFigureOut">
              <a:rPr lang="ru-RU"/>
              <a:pPr>
                <a:defRPr/>
              </a:pPr>
              <a:t>25.10.2018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8D8F7C1-BAE9-4956-99EF-37C223409203}" type="slidenum">
              <a:rPr lang="ru-RU"/>
              <a:pPr>
                <a:defRPr/>
              </a:pPr>
              <a:t>‹#›</a:t>
            </a:fld>
            <a:endParaRPr lang="ru-RU"/>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5929FED-23CC-4C9B-864E-B4F314ED353E}" type="datetimeFigureOut">
              <a:rPr lang="ru-RU"/>
              <a:pPr>
                <a:defRPr/>
              </a:pPr>
              <a:t>25.10.2018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30A8AE5-234F-439B-A4DE-6BC4D51D0206}" type="slidenum">
              <a:rPr lang="ru-RU"/>
              <a:pPr>
                <a:defRPr/>
              </a:pPr>
              <a:t>‹#›</a:t>
            </a:fld>
            <a:endParaRPr lang="ru-RU"/>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E57BAE4-FA2A-4FFD-825C-BAE1936687F9}" type="datetimeFigureOut">
              <a:rPr lang="ru-RU"/>
              <a:pPr>
                <a:defRPr/>
              </a:pPr>
              <a:t>25.10.2018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08F97EB-E0B3-40A8-8684-08598AB34B3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new.fipi.ru/"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audio" Target="file:///D:\&#1052;&#1040;&#1057;&#1058;&#1045;&#1056;&#1057;&#1050;&#1040;&#1071;\&#1054;&#1043;&#1069;%202016\&#1058;&#1088;&#1077;&#1085;&#1072;&#1078;&#1105;&#1088;%20&#1059;&#1063;%20&#1054;&#1043;&#1069;\1.wma" TargetMode="Externa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new.fipi.ru/"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englishteachers.ru/webinar" TargetMode="External"/><Relationship Id="rId2" Type="http://schemas.openxmlformats.org/officeDocument/2006/relationships/hyperlink" Target="mailto:umk@titul.ru"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online-mpi.r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_Toc497497962"/><Relationship Id="rId13" Type="http://schemas.openxmlformats.org/officeDocument/2006/relationships/hyperlink" Target="#_Toc497497967"/><Relationship Id="rId18" Type="http://schemas.openxmlformats.org/officeDocument/2006/relationships/hyperlink" Target="#_Toc497497972"/><Relationship Id="rId3" Type="http://schemas.openxmlformats.org/officeDocument/2006/relationships/hyperlink" Target="#_Toc497497957"/><Relationship Id="rId21" Type="http://schemas.openxmlformats.org/officeDocument/2006/relationships/hyperlink" Target="#_Toc497497975"/><Relationship Id="rId7" Type="http://schemas.openxmlformats.org/officeDocument/2006/relationships/hyperlink" Target="#_Toc497497961"/><Relationship Id="rId12" Type="http://schemas.openxmlformats.org/officeDocument/2006/relationships/hyperlink" Target="#_Toc497497966"/><Relationship Id="rId17" Type="http://schemas.openxmlformats.org/officeDocument/2006/relationships/hyperlink" Target="#_Toc497497971"/><Relationship Id="rId2" Type="http://schemas.openxmlformats.org/officeDocument/2006/relationships/hyperlink" Target="#_Toc497497956"/><Relationship Id="rId16" Type="http://schemas.openxmlformats.org/officeDocument/2006/relationships/hyperlink" Target="#_Toc497497970"/><Relationship Id="rId20" Type="http://schemas.openxmlformats.org/officeDocument/2006/relationships/hyperlink" Target="#_Toc497497974"/><Relationship Id="rId1" Type="http://schemas.openxmlformats.org/officeDocument/2006/relationships/slideLayout" Target="../slideLayouts/slideLayout2.xml"/><Relationship Id="rId6" Type="http://schemas.openxmlformats.org/officeDocument/2006/relationships/hyperlink" Target="#_Toc497497960"/><Relationship Id="rId11" Type="http://schemas.openxmlformats.org/officeDocument/2006/relationships/hyperlink" Target="#_Toc497497965"/><Relationship Id="rId5" Type="http://schemas.openxmlformats.org/officeDocument/2006/relationships/hyperlink" Target="#_Toc497497959"/><Relationship Id="rId15" Type="http://schemas.openxmlformats.org/officeDocument/2006/relationships/hyperlink" Target="#_Toc497497969"/><Relationship Id="rId10" Type="http://schemas.openxmlformats.org/officeDocument/2006/relationships/hyperlink" Target="#_Toc497497964"/><Relationship Id="rId19" Type="http://schemas.openxmlformats.org/officeDocument/2006/relationships/hyperlink" Target="#_Toc497497973"/><Relationship Id="rId4" Type="http://schemas.openxmlformats.org/officeDocument/2006/relationships/hyperlink" Target="#_Toc497497958"/><Relationship Id="rId9" Type="http://schemas.openxmlformats.org/officeDocument/2006/relationships/hyperlink" Target="#_Toc497497963"/><Relationship Id="rId14" Type="http://schemas.openxmlformats.org/officeDocument/2006/relationships/hyperlink" Target="#_Toc497497968"/></Relationships>
</file>

<file path=ppt/slides/_rels/slide30.xml.rels><?xml version="1.0" encoding="UTF-8" standalone="yes"?>
<Relationships xmlns="http://schemas.openxmlformats.org/package/2006/relationships"><Relationship Id="rId3" Type="http://schemas.openxmlformats.org/officeDocument/2006/relationships/hyperlink" Target="https://online-mpi.ru/SovKomNav8_9.php" TargetMode="External"/><Relationship Id="rId2" Type="http://schemas.openxmlformats.org/officeDocument/2006/relationships/hyperlink" Target="https://online-mpi.ru/SovKomNav5_7.php" TargetMode="External"/><Relationship Id="rId1" Type="http://schemas.openxmlformats.org/officeDocument/2006/relationships/slideLayout" Target="../slideLayouts/slideLayout2.xml"/><Relationship Id="rId4" Type="http://schemas.openxmlformats.org/officeDocument/2006/relationships/hyperlink" Target="https://online-mpi.ru/EasyToHard2_4.php"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online-mpi.ru/SovKomNav8_9.php"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new.fipi.ru/"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new.fipi.ru/"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4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http://www.new.fipi.ru/"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5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new.fipi.ru/"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s://online-mpi.ru/LangEGE.php"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s://online-mpi.ru/"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www.mustinnovate.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mailto:mustinnovate@gmail.com"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3"/>
          <p:cNvSpPr>
            <a:spLocks noGrp="1"/>
          </p:cNvSpPr>
          <p:nvPr>
            <p:ph type="title"/>
          </p:nvPr>
        </p:nvSpPr>
        <p:spPr>
          <a:xfrm>
            <a:off x="395536" y="274638"/>
            <a:ext cx="8568952" cy="777875"/>
          </a:xfrm>
        </p:spPr>
        <p:txBody>
          <a:bodyPr/>
          <a:lstStyle/>
          <a:p>
            <a:pPr eaLnBrk="1" hangingPunct="1"/>
            <a:r>
              <a:rPr lang="ru-RU" sz="2400" b="1" dirty="0" smtClean="0"/>
              <a:t>Санкт-Петербургская Мастерская педагогических инноваций</a:t>
            </a:r>
            <a:br>
              <a:rPr lang="ru-RU" sz="2400" b="1" dirty="0" smtClean="0"/>
            </a:br>
            <a:endParaRPr lang="ru-RU" sz="2400" b="1" dirty="0" smtClean="0"/>
          </a:p>
        </p:txBody>
      </p:sp>
      <p:sp>
        <p:nvSpPr>
          <p:cNvPr id="14338" name="Объект 4"/>
          <p:cNvSpPr>
            <a:spLocks noGrp="1"/>
          </p:cNvSpPr>
          <p:nvPr>
            <p:ph idx="1"/>
          </p:nvPr>
        </p:nvSpPr>
        <p:spPr>
          <a:xfrm>
            <a:off x="457200" y="1125538"/>
            <a:ext cx="8229600" cy="5616575"/>
          </a:xfrm>
        </p:spPr>
        <p:txBody>
          <a:bodyPr/>
          <a:lstStyle/>
          <a:p>
            <a:pPr marL="0" indent="0" algn="ctr" eaLnBrk="1" hangingPunct="1">
              <a:buNone/>
            </a:pPr>
            <a:r>
              <a:rPr lang="ru-RU" sz="4400" b="1" dirty="0" smtClean="0">
                <a:solidFill>
                  <a:srgbClr val="3333FF"/>
                </a:solidFill>
                <a:latin typeface="+mj-lt"/>
              </a:rPr>
              <a:t>Эффективные технологии подготовки учащихся к ОГЭ и  ЕГЭ по английскому языку 2019. Устная часть</a:t>
            </a:r>
            <a:endParaRPr lang="ru-RU" sz="4400" b="1" dirty="0" smtClean="0">
              <a:solidFill>
                <a:srgbClr val="0033CC"/>
              </a:solidFill>
            </a:endParaRPr>
          </a:p>
          <a:p>
            <a:pPr marL="0" indent="0" eaLnBrk="1" hangingPunct="1">
              <a:buFont typeface="Arial" charset="0"/>
              <a:buNone/>
            </a:pPr>
            <a:endParaRPr lang="ru-RU" sz="1200" b="1" dirty="0" smtClean="0"/>
          </a:p>
          <a:p>
            <a:pPr marL="0" indent="0" eaLnBrk="1" hangingPunct="1">
              <a:buFont typeface="Arial" charset="0"/>
              <a:buNone/>
            </a:pPr>
            <a:endParaRPr lang="ru-RU" sz="1200" b="1" dirty="0" smtClean="0"/>
          </a:p>
          <a:p>
            <a:pPr marL="0" indent="0" eaLnBrk="1" hangingPunct="1">
              <a:buFont typeface="Arial" charset="0"/>
              <a:buNone/>
            </a:pPr>
            <a:r>
              <a:rPr lang="ru-RU" sz="1600" b="1" dirty="0" smtClean="0"/>
              <a:t>Андрощук Н.А., </a:t>
            </a:r>
            <a:r>
              <a:rPr lang="ru-RU" sz="1600" b="1" dirty="0" err="1" smtClean="0"/>
              <a:t>к.пед.н</a:t>
            </a:r>
            <a:r>
              <a:rPr lang="ru-RU" sz="1600" b="1" dirty="0" smtClean="0"/>
              <a:t>.,</a:t>
            </a:r>
          </a:p>
          <a:p>
            <a:pPr marL="0" indent="0" eaLnBrk="1" hangingPunct="1">
              <a:buNone/>
            </a:pPr>
            <a:r>
              <a:rPr lang="ru-RU" sz="1600" b="1" dirty="0" smtClean="0"/>
              <a:t>учитель английского языка выс</a:t>
            </a:r>
            <a:r>
              <a:rPr lang="ru-RU" sz="1200" b="1" dirty="0" smtClean="0"/>
              <a:t>шей кв.к.,</a:t>
            </a:r>
          </a:p>
          <a:p>
            <a:pPr marL="0" lvl="0" indent="0" eaLnBrk="1" hangingPunct="1">
              <a:buNone/>
            </a:pPr>
            <a:r>
              <a:rPr lang="ru-RU" sz="1200" b="1" dirty="0" smtClean="0"/>
              <a:t> ГБОУ СОШ №375 г. Санкт-Петербурга,</a:t>
            </a:r>
          </a:p>
          <a:p>
            <a:pPr marL="0" lvl="0" indent="0" eaLnBrk="1" hangingPunct="1">
              <a:buNone/>
            </a:pPr>
            <a:r>
              <a:rPr lang="ru-RU" sz="1200" b="1" dirty="0" smtClean="0"/>
              <a:t>эксперт ЕГЭ, руководитель Санкт-Петербургской Мастерской</a:t>
            </a:r>
          </a:p>
          <a:p>
            <a:pPr marL="0" lvl="0" indent="0" eaLnBrk="1" hangingPunct="1">
              <a:buNone/>
            </a:pPr>
            <a:r>
              <a:rPr lang="ru-RU" sz="1200" b="1" dirty="0" smtClean="0"/>
              <a:t> педагогических инноваций </a:t>
            </a:r>
          </a:p>
          <a:p>
            <a:pPr marL="0" indent="0" eaLnBrk="1" hangingPunct="1">
              <a:buFont typeface="Arial" charset="0"/>
              <a:buNone/>
            </a:pPr>
            <a:r>
              <a:rPr lang="ru-RU" sz="1600" b="1" dirty="0" smtClean="0"/>
              <a:t>Лоскутова С.А.,</a:t>
            </a:r>
          </a:p>
          <a:p>
            <a:pPr marL="0" indent="0" eaLnBrk="1" hangingPunct="1">
              <a:buFont typeface="Arial" charset="0"/>
              <a:buNone/>
            </a:pPr>
            <a:r>
              <a:rPr lang="ru-RU" sz="1200" b="1" dirty="0" smtClean="0"/>
              <a:t> зам.директора по УВР,</a:t>
            </a:r>
          </a:p>
          <a:p>
            <a:pPr marL="0" indent="0" eaLnBrk="1" hangingPunct="1">
              <a:buFont typeface="Arial" charset="0"/>
              <a:buNone/>
            </a:pPr>
            <a:r>
              <a:rPr lang="ru-RU" sz="1200" b="1" dirty="0" smtClean="0"/>
              <a:t> учитель английского языка высшей кв.к.,</a:t>
            </a:r>
          </a:p>
          <a:p>
            <a:pPr marL="0" indent="0" eaLnBrk="1" hangingPunct="1">
              <a:buFont typeface="Arial" charset="0"/>
              <a:buNone/>
            </a:pPr>
            <a:r>
              <a:rPr lang="ru-RU" sz="1200" b="1" dirty="0" smtClean="0"/>
              <a:t> МБОУ СОШ №2 г. Сосновый Бор, эксперт ЕГЭ</a:t>
            </a:r>
          </a:p>
          <a:p>
            <a:pPr marL="0" indent="0" eaLnBrk="1" hangingPunct="1">
              <a:buFont typeface="Arial" charset="0"/>
              <a:buNone/>
            </a:pPr>
            <a:endParaRPr lang="ru-RU" b="1" dirty="0" smtClean="0"/>
          </a:p>
          <a:p>
            <a:pPr marL="0" indent="0" algn="ctr" eaLnBrk="1" hangingPunct="1">
              <a:buFont typeface="Arial" charset="0"/>
              <a:buNone/>
            </a:pPr>
            <a:endParaRPr lang="ru-RU" b="1" dirty="0" smtClean="0"/>
          </a:p>
        </p:txBody>
      </p:sp>
      <p:pic>
        <p:nvPicPr>
          <p:cNvPr id="4" name="Picture 8" descr="http://eduurfo.ru/upload/iblock/2e5/img_4019_07_09_2012_resize.jpg"/>
          <p:cNvPicPr>
            <a:picLocks noChangeAspect="1" noChangeArrowheads="1"/>
          </p:cNvPicPr>
          <p:nvPr/>
        </p:nvPicPr>
        <p:blipFill>
          <a:blip r:embed="rId3" cstate="screen">
            <a:lum bright="10000" contrast="10000"/>
          </a:blip>
          <a:srcRect/>
          <a:stretch>
            <a:fillRect/>
          </a:stretch>
        </p:blipFill>
        <p:spPr bwMode="auto">
          <a:xfrm>
            <a:off x="5364088" y="4005064"/>
            <a:ext cx="3174373" cy="2105668"/>
          </a:xfrm>
          <a:prstGeom prst="rect">
            <a:avLst/>
          </a:prstGeom>
          <a:noFill/>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572560" cy="1011222"/>
          </a:xfrm>
        </p:spPr>
        <p:txBody>
          <a:bodyPr>
            <a:normAutofit fontScale="90000"/>
          </a:bodyPr>
          <a:lstStyle/>
          <a:p>
            <a:pPr marL="342900" lvl="0" indent="-342900">
              <a:spcBef>
                <a:spcPct val="20000"/>
              </a:spcBef>
            </a:pPr>
            <a:r>
              <a:rPr lang="ru-RU" sz="1800" dirty="0" smtClean="0">
                <a:solidFill>
                  <a:prstClr val="black"/>
                </a:solidFill>
                <a:ea typeface="+mn-ea"/>
                <a:cs typeface="+mn-cs"/>
              </a:rPr>
              <a:t/>
            </a:r>
            <a:br>
              <a:rPr lang="ru-RU" sz="1800" dirty="0" smtClean="0">
                <a:solidFill>
                  <a:prstClr val="black"/>
                </a:solidFill>
                <a:ea typeface="+mn-ea"/>
                <a:cs typeface="+mn-cs"/>
              </a:rPr>
            </a:br>
            <a:r>
              <a:rPr lang="ru-RU" sz="1800" dirty="0">
                <a:solidFill>
                  <a:prstClr val="black"/>
                </a:solidFill>
                <a:ea typeface="+mn-ea"/>
                <a:cs typeface="+mn-cs"/>
              </a:rPr>
              <a:t/>
            </a:r>
            <a:br>
              <a:rPr lang="ru-RU" sz="1800" dirty="0">
                <a:solidFill>
                  <a:prstClr val="black"/>
                </a:solidFill>
                <a:ea typeface="+mn-ea"/>
                <a:cs typeface="+mn-cs"/>
              </a:rPr>
            </a:br>
            <a:r>
              <a:rPr lang="en-US" sz="2700" dirty="0" smtClean="0">
                <a:solidFill>
                  <a:prstClr val="black"/>
                </a:solidFill>
                <a:ea typeface="+mn-ea"/>
                <a:cs typeface="+mn-cs"/>
              </a:rPr>
              <a:t>Task </a:t>
            </a:r>
            <a:r>
              <a:rPr lang="en-US" sz="2700" dirty="0">
                <a:solidFill>
                  <a:prstClr val="black"/>
                </a:solidFill>
                <a:ea typeface="+mn-ea"/>
                <a:cs typeface="+mn-cs"/>
              </a:rPr>
              <a:t>1. </a:t>
            </a:r>
            <a:r>
              <a:rPr lang="en-US" sz="2000" dirty="0">
                <a:solidFill>
                  <a:prstClr val="black"/>
                </a:solidFill>
                <a:ea typeface="+mn-ea"/>
                <a:cs typeface="+mn-cs"/>
              </a:rPr>
              <a:t>You need to read the text aloud. You have 1.5 minutes to read the text</a:t>
            </a:r>
            <a:br>
              <a:rPr lang="en-US" sz="2000" dirty="0">
                <a:solidFill>
                  <a:prstClr val="black"/>
                </a:solidFill>
                <a:ea typeface="+mn-ea"/>
                <a:cs typeface="+mn-cs"/>
              </a:rPr>
            </a:br>
            <a:r>
              <a:rPr lang="en-US" sz="2000" dirty="0">
                <a:solidFill>
                  <a:prstClr val="black"/>
                </a:solidFill>
                <a:ea typeface="+mn-ea"/>
                <a:cs typeface="+mn-cs"/>
              </a:rPr>
              <a:t>silently, and then be ready to read it aloud. Remember that you will not have</a:t>
            </a:r>
            <a:br>
              <a:rPr lang="en-US" sz="2000" dirty="0">
                <a:solidFill>
                  <a:prstClr val="black"/>
                </a:solidFill>
                <a:ea typeface="+mn-ea"/>
                <a:cs typeface="+mn-cs"/>
              </a:rPr>
            </a:br>
            <a:r>
              <a:rPr lang="en-US" sz="2000" dirty="0">
                <a:solidFill>
                  <a:prstClr val="black"/>
                </a:solidFill>
                <a:ea typeface="+mn-ea"/>
                <a:cs typeface="+mn-cs"/>
              </a:rPr>
              <a:t>more than 2 minutes for reading aloud.</a:t>
            </a:r>
            <a:r>
              <a:rPr lang="en-US" sz="1800" dirty="0">
                <a:solidFill>
                  <a:prstClr val="black"/>
                </a:solidFill>
                <a:ea typeface="+mn-ea"/>
                <a:cs typeface="+mn-cs"/>
              </a:rPr>
              <a:t/>
            </a:r>
            <a:br>
              <a:rPr lang="en-US" sz="1800" dirty="0">
                <a:solidFill>
                  <a:prstClr val="black"/>
                </a:solidFill>
                <a:ea typeface="+mn-ea"/>
                <a:cs typeface="+mn-cs"/>
              </a:rPr>
            </a:br>
            <a:endParaRPr lang="ru-RU" dirty="0"/>
          </a:p>
        </p:txBody>
      </p:sp>
      <p:sp>
        <p:nvSpPr>
          <p:cNvPr id="3" name="Объект 2"/>
          <p:cNvSpPr>
            <a:spLocks noGrp="1"/>
          </p:cNvSpPr>
          <p:nvPr>
            <p:ph idx="1"/>
          </p:nvPr>
        </p:nvSpPr>
        <p:spPr>
          <a:xfrm>
            <a:off x="500034" y="1214422"/>
            <a:ext cx="8229600" cy="5214974"/>
          </a:xfrm>
        </p:spPr>
        <p:txBody>
          <a:bodyPr>
            <a:normAutofit fontScale="85000" lnSpcReduction="20000"/>
          </a:bodyPr>
          <a:lstStyle/>
          <a:p>
            <a:pPr marL="0" indent="0" algn="just">
              <a:buNone/>
            </a:pPr>
            <a:r>
              <a:rPr lang="en-US" dirty="0" smtClean="0"/>
              <a:t>The </a:t>
            </a:r>
            <a:r>
              <a:rPr lang="en-US" dirty="0"/>
              <a:t>ninth planet of the solar system was discovered not long ago. It happened </a:t>
            </a:r>
            <a:r>
              <a:rPr lang="en-US" dirty="0" smtClean="0"/>
              <a:t>in</a:t>
            </a:r>
            <a:r>
              <a:rPr lang="ru-RU" dirty="0" smtClean="0"/>
              <a:t> </a:t>
            </a:r>
            <a:r>
              <a:rPr lang="en-US" dirty="0" smtClean="0"/>
              <a:t>1930</a:t>
            </a:r>
            <a:r>
              <a:rPr lang="en-US" dirty="0"/>
              <a:t>. Scientists had been hunting for the planet for a long time. They </a:t>
            </a:r>
            <a:r>
              <a:rPr lang="en-US" dirty="0" smtClean="0"/>
              <a:t>had calculated </a:t>
            </a:r>
            <a:r>
              <a:rPr lang="en-US" dirty="0"/>
              <a:t>its probable position but there was no proof that the planet </a:t>
            </a:r>
            <a:r>
              <a:rPr lang="en-US" dirty="0" smtClean="0"/>
              <a:t>really</a:t>
            </a:r>
            <a:r>
              <a:rPr lang="ru-RU" dirty="0" smtClean="0"/>
              <a:t> </a:t>
            </a:r>
            <a:r>
              <a:rPr lang="en-US" dirty="0" smtClean="0"/>
              <a:t>existed</a:t>
            </a:r>
            <a:r>
              <a:rPr lang="en-US" dirty="0"/>
              <a:t>. It was too far away for the telescopes of that time to find it. It’s </a:t>
            </a:r>
            <a:r>
              <a:rPr lang="en-US" dirty="0" smtClean="0"/>
              <a:t>worth</a:t>
            </a:r>
            <a:r>
              <a:rPr lang="ru-RU" dirty="0" smtClean="0"/>
              <a:t> </a:t>
            </a:r>
            <a:r>
              <a:rPr lang="en-US" dirty="0" smtClean="0"/>
              <a:t>mentioning </a:t>
            </a:r>
            <a:r>
              <a:rPr lang="en-US" dirty="0"/>
              <a:t>that the first photos of the planet were taken by a very </a:t>
            </a:r>
            <a:r>
              <a:rPr lang="en-US" dirty="0" smtClean="0"/>
              <a:t>young</a:t>
            </a:r>
            <a:r>
              <a:rPr lang="ru-RU" dirty="0" smtClean="0"/>
              <a:t> </a:t>
            </a:r>
            <a:r>
              <a:rPr lang="en-US" dirty="0" smtClean="0"/>
              <a:t>researcher</a:t>
            </a:r>
            <a:r>
              <a:rPr lang="en-US" dirty="0"/>
              <a:t>. He was only twenty-four and had no formal education in astronomy.</a:t>
            </a:r>
          </a:p>
          <a:p>
            <a:pPr marL="0" indent="0" algn="just">
              <a:buNone/>
            </a:pPr>
            <a:r>
              <a:rPr lang="en-US" dirty="0" smtClean="0"/>
              <a:t>However</a:t>
            </a:r>
            <a:r>
              <a:rPr lang="ru-RU" dirty="0" smtClean="0"/>
              <a:t>,</a:t>
            </a:r>
            <a:r>
              <a:rPr lang="en-US" dirty="0" smtClean="0"/>
              <a:t> </a:t>
            </a:r>
            <a:r>
              <a:rPr lang="en-US" dirty="0"/>
              <a:t>he was deeply involved in the search for the ninth planet. The planet </a:t>
            </a:r>
            <a:r>
              <a:rPr lang="en-US" dirty="0" smtClean="0"/>
              <a:t>at</a:t>
            </a:r>
            <a:r>
              <a:rPr lang="ru-RU" dirty="0" smtClean="0"/>
              <a:t> </a:t>
            </a:r>
            <a:r>
              <a:rPr lang="en-US" dirty="0" smtClean="0"/>
              <a:t>the </a:t>
            </a:r>
            <a:r>
              <a:rPr lang="en-US" dirty="0"/>
              <a:t>edge of the solar system was called Pluto, after the Roman god. The name </a:t>
            </a:r>
            <a:r>
              <a:rPr lang="en-US" dirty="0" smtClean="0"/>
              <a:t>for</a:t>
            </a:r>
            <a:r>
              <a:rPr lang="ru-RU" dirty="0" smtClean="0"/>
              <a:t> </a:t>
            </a:r>
            <a:r>
              <a:rPr lang="en-US" dirty="0" smtClean="0"/>
              <a:t>the </a:t>
            </a:r>
            <a:r>
              <a:rPr lang="en-US" dirty="0"/>
              <a:t>planet was suggested by an 11-year-old British girl</a:t>
            </a:r>
            <a:r>
              <a:rPr lang="en-US" dirty="0" smtClean="0"/>
              <a:t>.</a:t>
            </a:r>
            <a:r>
              <a:rPr lang="ru-RU" dirty="0" smtClean="0"/>
              <a:t> </a:t>
            </a:r>
          </a:p>
          <a:p>
            <a:pPr marL="0" indent="0" algn="r">
              <a:buNone/>
            </a:pPr>
            <a:r>
              <a:rPr lang="ru-RU" b="1" dirty="0" smtClean="0">
                <a:solidFill>
                  <a:srgbClr val="FF0000"/>
                </a:solidFill>
              </a:rPr>
              <a:t>(125 слов)</a:t>
            </a:r>
            <a:endParaRPr lang="en-US" b="1" dirty="0">
              <a:solidFill>
                <a:srgbClr val="FF0000"/>
              </a:solidFill>
            </a:endParaRPr>
          </a:p>
        </p:txBody>
      </p:sp>
    </p:spTree>
    <p:extLst>
      <p:ext uri="{BB962C8B-B14F-4D97-AF65-F5344CB8AC3E}">
        <p14:creationId xmlns:p14="http://schemas.microsoft.com/office/powerpoint/2010/main" val="3534061105"/>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3" cstate="screen">
            <a:lum contrast="20000"/>
          </a:blip>
          <a:srcRect/>
          <a:stretch>
            <a:fillRect/>
          </a:stretch>
        </p:blipFill>
        <p:spPr bwMode="auto">
          <a:xfrm>
            <a:off x="1403648" y="3905672"/>
            <a:ext cx="6624736" cy="2952328"/>
          </a:xfrm>
          <a:prstGeom prst="rect">
            <a:avLst/>
          </a:prstGeom>
          <a:noFill/>
          <a:ln w="9525">
            <a:noFill/>
            <a:miter lim="800000"/>
            <a:headEnd/>
            <a:tailEnd/>
          </a:ln>
        </p:spPr>
      </p:pic>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sz="4000" dirty="0">
                <a:solidFill>
                  <a:prstClr val="black"/>
                </a:solidFill>
              </a:rPr>
              <a:t>Материалы </a:t>
            </a:r>
            <a:r>
              <a:rPr lang="en-US" sz="4000" dirty="0">
                <a:solidFill>
                  <a:prstClr val="black"/>
                </a:solidFill>
                <a:hlinkClick r:id="rId4"/>
              </a:rPr>
              <a:t>www.new.fipi.ru</a:t>
            </a:r>
            <a:r>
              <a:rPr lang="en-US" sz="4000" dirty="0">
                <a:solidFill>
                  <a:prstClr val="black"/>
                </a:solidFill>
              </a:rPr>
              <a:t/>
            </a:r>
            <a:br>
              <a:rPr lang="en-US" sz="4000" dirty="0">
                <a:solidFill>
                  <a:prstClr val="black"/>
                </a:solidFill>
              </a:rPr>
            </a:br>
            <a:endParaRPr lang="ru-RU" dirty="0"/>
          </a:p>
        </p:txBody>
      </p:sp>
      <p:sp>
        <p:nvSpPr>
          <p:cNvPr id="3" name="Объект 2"/>
          <p:cNvSpPr>
            <a:spLocks noGrp="1"/>
          </p:cNvSpPr>
          <p:nvPr>
            <p:ph idx="1"/>
          </p:nvPr>
        </p:nvSpPr>
        <p:spPr>
          <a:xfrm>
            <a:off x="457200" y="836613"/>
            <a:ext cx="8229600" cy="3168451"/>
          </a:xfrm>
        </p:spPr>
        <p:txBody>
          <a:bodyPr rtlCol="0">
            <a:normAutofit fontScale="25000" lnSpcReduction="20000"/>
          </a:bodyPr>
          <a:lstStyle/>
          <a:p>
            <a:pPr marL="0" indent="0" eaLnBrk="1" fontAlgn="auto" hangingPunct="1">
              <a:spcAft>
                <a:spcPts val="0"/>
              </a:spcAft>
              <a:buFont typeface="Arial" pitchFamily="34" charset="0"/>
              <a:buNone/>
              <a:defRPr/>
            </a:pPr>
            <a:r>
              <a:rPr lang="ru-RU" sz="10000" b="1" dirty="0" smtClean="0">
                <a:solidFill>
                  <a:srgbClr val="D75107"/>
                </a:solidFill>
                <a:latin typeface="Century Gothic"/>
                <a:ea typeface="+mj-ea"/>
                <a:cs typeface="+mj-cs"/>
              </a:rPr>
              <a:t>Что </a:t>
            </a:r>
            <a:r>
              <a:rPr lang="ru-RU" sz="10000" b="1" dirty="0">
                <a:solidFill>
                  <a:srgbClr val="D75107"/>
                </a:solidFill>
                <a:latin typeface="Century Gothic"/>
                <a:ea typeface="+mj-ea"/>
                <a:cs typeface="+mj-cs"/>
              </a:rPr>
              <a:t>оценивается</a:t>
            </a:r>
            <a:r>
              <a:rPr lang="en-US" sz="10000" b="1" dirty="0">
                <a:solidFill>
                  <a:srgbClr val="D75107"/>
                </a:solidFill>
                <a:latin typeface="Century Gothic"/>
                <a:ea typeface="+mj-ea"/>
                <a:cs typeface="+mj-cs"/>
              </a:rPr>
              <a:t> </a:t>
            </a:r>
            <a:r>
              <a:rPr lang="ru-RU" sz="10000" b="1" dirty="0">
                <a:solidFill>
                  <a:srgbClr val="D75107"/>
                </a:solidFill>
                <a:latin typeface="Century Gothic"/>
                <a:ea typeface="+mj-ea"/>
                <a:cs typeface="+mj-cs"/>
              </a:rPr>
              <a:t>в Задании </a:t>
            </a:r>
            <a:r>
              <a:rPr lang="ru-RU" sz="10000" b="1" dirty="0" smtClean="0">
                <a:solidFill>
                  <a:srgbClr val="D75107"/>
                </a:solidFill>
                <a:latin typeface="Century Gothic"/>
                <a:ea typeface="+mj-ea"/>
                <a:cs typeface="+mj-cs"/>
              </a:rPr>
              <a:t>1:</a:t>
            </a:r>
          </a:p>
          <a:p>
            <a:pPr marL="0" indent="0" eaLnBrk="1" fontAlgn="auto" hangingPunct="1">
              <a:spcAft>
                <a:spcPts val="0"/>
              </a:spcAft>
              <a:buFont typeface="Arial" pitchFamily="34" charset="0"/>
              <a:buNone/>
              <a:defRPr/>
            </a:pPr>
            <a:endParaRPr lang="ru-RU" sz="4400" b="1" dirty="0" smtClean="0">
              <a:solidFill>
                <a:srgbClr val="D75107"/>
              </a:solidFill>
              <a:latin typeface="Century Gothic"/>
              <a:ea typeface="+mj-ea"/>
              <a:cs typeface="+mj-cs"/>
            </a:endParaRPr>
          </a:p>
          <a:p>
            <a:pPr eaLnBrk="1" fontAlgn="auto" hangingPunct="1">
              <a:spcAft>
                <a:spcPts val="0"/>
              </a:spcAft>
              <a:buFont typeface="Arial" pitchFamily="34" charset="0"/>
              <a:buChar char="•"/>
              <a:defRPr/>
            </a:pPr>
            <a:r>
              <a:rPr lang="ru-RU" sz="7200" b="1" dirty="0">
                <a:solidFill>
                  <a:prstClr val="black"/>
                </a:solidFill>
                <a:latin typeface="Century Gothic"/>
              </a:rPr>
              <a:t>Умение выразительного чтения</a:t>
            </a:r>
          </a:p>
          <a:p>
            <a:pPr eaLnBrk="1" fontAlgn="auto" hangingPunct="1">
              <a:spcAft>
                <a:spcPts val="0"/>
              </a:spcAft>
              <a:buFont typeface="Arial" pitchFamily="34" charset="0"/>
              <a:buChar char="•"/>
              <a:defRPr/>
            </a:pPr>
            <a:r>
              <a:rPr lang="ru-RU" sz="7200" b="1" dirty="0" smtClean="0">
                <a:solidFill>
                  <a:prstClr val="black"/>
                </a:solidFill>
                <a:latin typeface="Century Gothic"/>
              </a:rPr>
              <a:t>Произносительные </a:t>
            </a:r>
            <a:r>
              <a:rPr lang="ru-RU" sz="7200" b="1" dirty="0">
                <a:solidFill>
                  <a:prstClr val="black"/>
                </a:solidFill>
                <a:latin typeface="Century Gothic"/>
              </a:rPr>
              <a:t>навыки</a:t>
            </a:r>
            <a:endParaRPr lang="en-US" sz="7200" b="1" dirty="0">
              <a:solidFill>
                <a:prstClr val="black"/>
              </a:solidFill>
              <a:latin typeface="Century Gothic"/>
            </a:endParaRPr>
          </a:p>
          <a:p>
            <a:pPr lvl="1" eaLnBrk="1" fontAlgn="auto" hangingPunct="1">
              <a:spcAft>
                <a:spcPts val="0"/>
              </a:spcAft>
              <a:buFont typeface="Arial" pitchFamily="34" charset="0"/>
              <a:buChar char="–"/>
              <a:defRPr/>
            </a:pPr>
            <a:r>
              <a:rPr lang="ru-RU" sz="7200" b="1" dirty="0">
                <a:solidFill>
                  <a:prstClr val="black"/>
                </a:solidFill>
                <a:latin typeface="Century Gothic"/>
              </a:rPr>
              <a:t>Паузы</a:t>
            </a:r>
          </a:p>
          <a:p>
            <a:pPr lvl="1" eaLnBrk="1" fontAlgn="auto" hangingPunct="1">
              <a:spcAft>
                <a:spcPts val="0"/>
              </a:spcAft>
              <a:buFont typeface="Arial" pitchFamily="34" charset="0"/>
              <a:buChar char="–"/>
              <a:defRPr/>
            </a:pPr>
            <a:r>
              <a:rPr lang="ru-RU" sz="7200" b="1" dirty="0">
                <a:solidFill>
                  <a:prstClr val="black"/>
                </a:solidFill>
                <a:latin typeface="Century Gothic"/>
              </a:rPr>
              <a:t>Фразовое ударение</a:t>
            </a:r>
          </a:p>
          <a:p>
            <a:pPr lvl="1" eaLnBrk="1" fontAlgn="auto" hangingPunct="1">
              <a:spcAft>
                <a:spcPts val="0"/>
              </a:spcAft>
              <a:buFont typeface="Arial" pitchFamily="34" charset="0"/>
              <a:buChar char="–"/>
              <a:defRPr/>
            </a:pPr>
            <a:r>
              <a:rPr lang="ru-RU" sz="7200" b="1" dirty="0">
                <a:solidFill>
                  <a:prstClr val="black"/>
                </a:solidFill>
                <a:latin typeface="Century Gothic"/>
              </a:rPr>
              <a:t>Интонационные контуры</a:t>
            </a:r>
          </a:p>
          <a:p>
            <a:pPr lvl="1" eaLnBrk="1" fontAlgn="auto" hangingPunct="1">
              <a:spcAft>
                <a:spcPts val="0"/>
              </a:spcAft>
              <a:buFont typeface="Arial" pitchFamily="34" charset="0"/>
              <a:buChar char="–"/>
              <a:defRPr/>
            </a:pPr>
            <a:r>
              <a:rPr lang="ru-RU" sz="7200" b="1" dirty="0">
                <a:solidFill>
                  <a:prstClr val="black"/>
                </a:solidFill>
                <a:latin typeface="Century Gothic"/>
              </a:rPr>
              <a:t>Произношение слов</a:t>
            </a:r>
          </a:p>
          <a:p>
            <a:pPr lvl="1" eaLnBrk="1" fontAlgn="auto" hangingPunct="1">
              <a:spcAft>
                <a:spcPts val="0"/>
              </a:spcAft>
              <a:buFont typeface="Arial" pitchFamily="34" charset="0"/>
              <a:buChar char="–"/>
              <a:defRPr/>
            </a:pPr>
            <a:r>
              <a:rPr lang="ru-RU" sz="7200" b="1" dirty="0">
                <a:solidFill>
                  <a:prstClr val="black"/>
                </a:solidFill>
                <a:latin typeface="Century Gothic"/>
              </a:rPr>
              <a:t>Ударение в </a:t>
            </a:r>
            <a:r>
              <a:rPr lang="ru-RU" sz="7200" b="1" dirty="0" smtClean="0">
                <a:solidFill>
                  <a:prstClr val="black"/>
                </a:solidFill>
                <a:latin typeface="Century Gothic"/>
              </a:rPr>
              <a:t>словах</a:t>
            </a:r>
          </a:p>
          <a:p>
            <a:pPr eaLnBrk="1" fontAlgn="auto" hangingPunct="1">
              <a:spcAft>
                <a:spcPts val="0"/>
              </a:spcAft>
              <a:buFont typeface="Arial" pitchFamily="34" charset="0"/>
              <a:buChar char="•"/>
              <a:defRPr/>
            </a:pPr>
            <a:r>
              <a:rPr lang="ru-RU" sz="7200" b="1" dirty="0" smtClean="0">
                <a:solidFill>
                  <a:prstClr val="black"/>
                </a:solidFill>
                <a:latin typeface="Century Gothic"/>
              </a:rPr>
              <a:t>Допускается </a:t>
            </a:r>
            <a:r>
              <a:rPr lang="ru-RU" sz="7200" b="1" dirty="0">
                <a:solidFill>
                  <a:prstClr val="black"/>
                </a:solidFill>
                <a:latin typeface="Century Gothic"/>
              </a:rPr>
              <a:t>не более ПЯТИ фонетических ошибок, в том числе ОДНА-ДВЕ ошибки, искажающие смысл</a:t>
            </a:r>
          </a:p>
          <a:p>
            <a:pPr marL="0" indent="0" eaLnBrk="1" fontAlgn="auto" hangingPunct="1">
              <a:spcAft>
                <a:spcPts val="0"/>
              </a:spcAft>
              <a:buFont typeface="Arial" pitchFamily="34" charset="0"/>
              <a:buNone/>
              <a:defRPr/>
            </a:pPr>
            <a:endParaRPr lang="ru-RU" sz="7200" b="1" dirty="0" smtClean="0">
              <a:solidFill>
                <a:prstClr val="black"/>
              </a:solidFill>
              <a:latin typeface="Century Gothic"/>
            </a:endParaRPr>
          </a:p>
          <a:p>
            <a:pPr marL="0" indent="0" eaLnBrk="1" fontAlgn="auto" hangingPunct="1">
              <a:spcAft>
                <a:spcPts val="0"/>
              </a:spcAft>
              <a:buFont typeface="Arial" pitchFamily="34" charset="0"/>
              <a:buNone/>
              <a:defRPr/>
            </a:pPr>
            <a:endParaRPr lang="ru-RU" sz="7200" b="1" dirty="0">
              <a:solidFill>
                <a:prstClr val="black"/>
              </a:solidFill>
              <a:latin typeface="Century Gothic"/>
            </a:endParaRPr>
          </a:p>
          <a:p>
            <a:pPr marL="0" indent="0" eaLnBrk="1" fontAlgn="auto" hangingPunct="1">
              <a:spcAft>
                <a:spcPts val="0"/>
              </a:spcAft>
              <a:buFont typeface="Arial" pitchFamily="34" charset="0"/>
              <a:buNone/>
              <a:defRPr/>
            </a:pPr>
            <a:endParaRPr lang="ru-RU" sz="7200" b="1" dirty="0" smtClean="0">
              <a:solidFill>
                <a:prstClr val="black"/>
              </a:solidFill>
              <a:latin typeface="Century Gothic"/>
            </a:endParaRPr>
          </a:p>
          <a:p>
            <a:pPr marL="0" indent="0" eaLnBrk="1" fontAlgn="auto" hangingPunct="1">
              <a:spcAft>
                <a:spcPts val="0"/>
              </a:spcAft>
              <a:buFont typeface="Arial" pitchFamily="34" charset="0"/>
              <a:buNone/>
              <a:defRPr/>
            </a:pPr>
            <a:endParaRPr lang="ru-RU" sz="7200" b="1" dirty="0">
              <a:solidFill>
                <a:prstClr val="black"/>
              </a:solidFill>
              <a:latin typeface="Century Gothic"/>
            </a:endParaRPr>
          </a:p>
          <a:p>
            <a:pPr marL="0" indent="0" eaLnBrk="1" fontAlgn="auto" hangingPunct="1">
              <a:spcAft>
                <a:spcPts val="0"/>
              </a:spcAft>
              <a:buFont typeface="Arial" pitchFamily="34" charset="0"/>
              <a:buNone/>
              <a:defRPr/>
            </a:pPr>
            <a:r>
              <a:rPr lang="ru-RU" sz="7200" b="1" dirty="0" smtClean="0">
                <a:solidFill>
                  <a:srgbClr val="D75107"/>
                </a:solidFill>
                <a:latin typeface="Century Gothic"/>
                <a:ea typeface="+mj-ea"/>
                <a:cs typeface="+mj-cs"/>
              </a:rPr>
              <a:t/>
            </a:r>
            <a:br>
              <a:rPr lang="ru-RU" sz="7200" b="1" dirty="0" smtClean="0">
                <a:solidFill>
                  <a:srgbClr val="D75107"/>
                </a:solidFill>
                <a:latin typeface="Century Gothic"/>
                <a:ea typeface="+mj-ea"/>
                <a:cs typeface="+mj-cs"/>
              </a:rPr>
            </a:br>
            <a:endParaRPr lang="ru-RU" sz="7200" dirty="0"/>
          </a:p>
        </p:txBody>
      </p:sp>
      <p:pic>
        <p:nvPicPr>
          <p:cNvPr id="21507" name="Picture 2"/>
          <p:cNvPicPr>
            <a:picLocks noChangeAspect="1" noChangeArrowheads="1"/>
          </p:cNvPicPr>
          <p:nvPr/>
        </p:nvPicPr>
        <p:blipFill>
          <a:blip r:embed="rId5" cstate="screen"/>
          <a:srcRect/>
          <a:stretch>
            <a:fillRect/>
          </a:stretch>
        </p:blipFill>
        <p:spPr bwMode="auto">
          <a:xfrm>
            <a:off x="7596188" y="115888"/>
            <a:ext cx="950912" cy="798512"/>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dirty="0" smtClean="0">
                <a:solidFill>
                  <a:srgbClr val="FF0000"/>
                </a:solidFill>
              </a:rPr>
              <a:t/>
            </a:r>
            <a:br>
              <a:rPr lang="ru-RU" dirty="0" smtClean="0">
                <a:solidFill>
                  <a:srgbClr val="FF0000"/>
                </a:solidFill>
              </a:rPr>
            </a:br>
            <a:r>
              <a:rPr lang="ru-RU" dirty="0" smtClean="0">
                <a:solidFill>
                  <a:srgbClr val="FF0000"/>
                </a:solidFill>
              </a:rPr>
              <a:t>Технологии подготовки учащихся к экзамену</a:t>
            </a:r>
            <a:br>
              <a:rPr lang="ru-RU" dirty="0" smtClean="0">
                <a:solidFill>
                  <a:srgbClr val="FF0000"/>
                </a:solidFill>
              </a:rPr>
            </a:br>
            <a:endParaRPr lang="ru-RU" dirty="0">
              <a:solidFill>
                <a:srgbClr val="FF0000"/>
              </a:solidFill>
            </a:endParaRPr>
          </a:p>
        </p:txBody>
      </p:sp>
      <p:sp>
        <p:nvSpPr>
          <p:cNvPr id="3" name="Объект 2"/>
          <p:cNvSpPr>
            <a:spLocks noGrp="1"/>
          </p:cNvSpPr>
          <p:nvPr>
            <p:ph idx="1"/>
          </p:nvPr>
        </p:nvSpPr>
        <p:spPr>
          <a:xfrm>
            <a:off x="457200" y="1557338"/>
            <a:ext cx="8229600" cy="4568825"/>
          </a:xfrm>
        </p:spPr>
        <p:txBody>
          <a:bodyPr rtlCol="0">
            <a:normAutofit/>
          </a:bodyPr>
          <a:lstStyle/>
          <a:p>
            <a:pPr lvl="1" eaLnBrk="1" fontAlgn="auto" hangingPunct="1">
              <a:spcAft>
                <a:spcPts val="0"/>
              </a:spcAft>
              <a:buFont typeface="Arial" pitchFamily="34" charset="0"/>
              <a:buChar char="–"/>
              <a:defRPr/>
            </a:pPr>
            <a:r>
              <a:rPr lang="ru-RU" sz="2200" b="1" dirty="0">
                <a:solidFill>
                  <a:prstClr val="black"/>
                </a:solidFill>
                <a:latin typeface="Century Gothic"/>
              </a:rPr>
              <a:t>Тренируйтесь читать текст про себя, разделив каждое предложение  на смысловые отрезки, чтобы при чтении вслух использовать правильную </a:t>
            </a:r>
            <a:r>
              <a:rPr lang="ru-RU" sz="2200" b="1" dirty="0" smtClean="0">
                <a:solidFill>
                  <a:prstClr val="black"/>
                </a:solidFill>
                <a:latin typeface="Century Gothic"/>
              </a:rPr>
              <a:t>интонацию.</a:t>
            </a:r>
          </a:p>
          <a:p>
            <a:pPr lvl="1" eaLnBrk="1" fontAlgn="auto" hangingPunct="1">
              <a:spcAft>
                <a:spcPts val="0"/>
              </a:spcAft>
              <a:buFont typeface="Arial" pitchFamily="34" charset="0"/>
              <a:buChar char="–"/>
              <a:defRPr/>
            </a:pPr>
            <a:r>
              <a:rPr lang="ru-RU" sz="2200" b="1" dirty="0" smtClean="0">
                <a:solidFill>
                  <a:prstClr val="black"/>
                </a:solidFill>
                <a:latin typeface="Century Gothic"/>
              </a:rPr>
              <a:t>Повторяйте </a:t>
            </a:r>
            <a:r>
              <a:rPr lang="ru-RU" sz="2200" b="1" dirty="0">
                <a:solidFill>
                  <a:prstClr val="black"/>
                </a:solidFill>
                <a:latin typeface="Century Gothic"/>
              </a:rPr>
              <a:t>за </a:t>
            </a:r>
            <a:r>
              <a:rPr lang="ru-RU" sz="2200" b="1" dirty="0" smtClean="0">
                <a:solidFill>
                  <a:prstClr val="black"/>
                </a:solidFill>
                <a:latin typeface="Century Gothic"/>
              </a:rPr>
              <a:t>диктором тексты учебника.</a:t>
            </a:r>
          </a:p>
          <a:p>
            <a:pPr lvl="1" eaLnBrk="1" fontAlgn="auto" hangingPunct="1">
              <a:spcAft>
                <a:spcPts val="0"/>
              </a:spcAft>
              <a:buFont typeface="Arial" pitchFamily="34" charset="0"/>
              <a:buChar char="–"/>
              <a:defRPr/>
            </a:pPr>
            <a:r>
              <a:rPr lang="ru-RU" sz="2200" b="1" dirty="0" smtClean="0">
                <a:solidFill>
                  <a:prstClr val="black"/>
                </a:solidFill>
                <a:latin typeface="Century Gothic"/>
              </a:rPr>
              <a:t>Стараться произносить все звуки чётко, не оглушать конечные звонкие согласные.</a:t>
            </a:r>
            <a:endParaRPr lang="ru-RU" sz="2200" b="1" dirty="0" smtClean="0">
              <a:solidFill>
                <a:srgbClr val="FF0000"/>
              </a:solidFill>
              <a:latin typeface="Century Gothic"/>
            </a:endParaRPr>
          </a:p>
          <a:p>
            <a:pPr lvl="1" eaLnBrk="1" fontAlgn="auto" hangingPunct="1">
              <a:spcAft>
                <a:spcPts val="0"/>
              </a:spcAft>
              <a:buFont typeface="Arial" pitchFamily="34" charset="0"/>
              <a:buChar char="–"/>
              <a:defRPr/>
            </a:pPr>
            <a:r>
              <a:rPr lang="ru-RU" sz="2200" b="1" dirty="0" smtClean="0">
                <a:latin typeface="Century Gothic"/>
              </a:rPr>
              <a:t>Повторите  произношение распространенных географических названий.</a:t>
            </a:r>
          </a:p>
          <a:p>
            <a:pPr lvl="1" eaLnBrk="1" fontAlgn="auto" hangingPunct="1">
              <a:spcAft>
                <a:spcPts val="0"/>
              </a:spcAft>
              <a:buFont typeface="Arial" pitchFamily="34" charset="0"/>
              <a:buChar char="–"/>
              <a:defRPr/>
            </a:pPr>
            <a:r>
              <a:rPr lang="ru-RU" sz="2200" b="1" dirty="0" smtClean="0">
                <a:latin typeface="Century Gothic"/>
              </a:rPr>
              <a:t>Целесообразно проводить контроль фонетического чтения в классе.</a:t>
            </a:r>
          </a:p>
          <a:p>
            <a:pPr marL="457200" lvl="1" indent="0" eaLnBrk="1" fontAlgn="auto" hangingPunct="1">
              <a:spcAft>
                <a:spcPts val="0"/>
              </a:spcAft>
              <a:buFont typeface="Arial" pitchFamily="34" charset="0"/>
              <a:buNone/>
              <a:defRPr/>
            </a:pPr>
            <a:endParaRPr lang="ru-RU" sz="2200" b="1" dirty="0" smtClean="0">
              <a:solidFill>
                <a:prstClr val="black"/>
              </a:solidFill>
              <a:latin typeface="Century Gothic"/>
            </a:endParaRPr>
          </a:p>
          <a:p>
            <a:pPr marL="457200" lvl="1" indent="0" eaLnBrk="1" fontAlgn="auto" hangingPunct="1">
              <a:spcAft>
                <a:spcPts val="0"/>
              </a:spcAft>
              <a:buFont typeface="Arial" pitchFamily="34" charset="0"/>
              <a:buNone/>
              <a:defRPr/>
            </a:pPr>
            <a:endParaRPr lang="ru-RU" sz="2200" b="1" dirty="0" smtClean="0">
              <a:solidFill>
                <a:prstClr val="black"/>
              </a:solidFill>
              <a:latin typeface="Century Gothic"/>
            </a:endParaRPr>
          </a:p>
          <a:p>
            <a:pPr marL="457200" lvl="1" indent="0" eaLnBrk="1" fontAlgn="auto" hangingPunct="1">
              <a:spcAft>
                <a:spcPts val="0"/>
              </a:spcAft>
              <a:buFont typeface="Arial" pitchFamily="34" charset="0"/>
              <a:buNone/>
              <a:defRPr/>
            </a:pPr>
            <a:endParaRPr lang="ru-RU" sz="2200" b="1" dirty="0">
              <a:solidFill>
                <a:prstClr val="black"/>
              </a:solidFill>
              <a:latin typeface="Century Gothic"/>
            </a:endParaRPr>
          </a:p>
          <a:p>
            <a:pPr eaLnBrk="1" fontAlgn="auto" hangingPunct="1">
              <a:spcAft>
                <a:spcPts val="0"/>
              </a:spcAft>
              <a:buFont typeface="Arial" pitchFamily="34" charset="0"/>
              <a:buChar char="•"/>
              <a:defRPr/>
            </a:pPr>
            <a:endParaRPr lang="ru-RU" dirty="0"/>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285720" y="274638"/>
            <a:ext cx="8572560" cy="3082924"/>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mj-lt"/>
                <a:ea typeface="+mn-ea"/>
                <a:cs typeface="+mn-cs"/>
              </a:rPr>
              <a:t>Task 2. Take part in a telephone survey. </a:t>
            </a:r>
            <a:endParaRPr kumimoji="0" lang="ru-RU" sz="2800" b="0" i="0" u="none" strike="noStrike" kern="1200" cap="none" spc="0" normalizeH="0" baseline="0" noProof="0" dirty="0" smtClean="0">
              <a:ln>
                <a:noFill/>
              </a:ln>
              <a:solidFill>
                <a:prstClr val="black"/>
              </a:solidFill>
              <a:effectLst/>
              <a:uLnTx/>
              <a:uFillTx/>
              <a:latin typeface="+mj-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mj-lt"/>
                <a:ea typeface="+mn-ea"/>
                <a:cs typeface="+mn-cs"/>
              </a:rPr>
              <a:t>You have to answer </a:t>
            </a:r>
            <a:r>
              <a:rPr kumimoji="0" lang="en-US" sz="2800" b="0" i="0" u="sng" strike="noStrike" kern="1200" cap="none" spc="0" normalizeH="0" baseline="0" noProof="0" dirty="0" smtClean="0">
                <a:ln>
                  <a:noFill/>
                </a:ln>
                <a:solidFill>
                  <a:prstClr val="black"/>
                </a:solidFill>
                <a:effectLst/>
                <a:uLnTx/>
                <a:uFillTx/>
                <a:latin typeface="+mj-lt"/>
                <a:ea typeface="+mn-ea"/>
                <a:cs typeface="+mn-cs"/>
              </a:rPr>
              <a:t>six </a:t>
            </a:r>
            <a:r>
              <a:rPr kumimoji="0" lang="en-US" sz="2800" b="0" i="0" u="none" strike="noStrike" kern="1200" cap="none" spc="0" normalizeH="0" baseline="0" noProof="0" dirty="0" smtClean="0">
                <a:ln>
                  <a:noFill/>
                </a:ln>
                <a:solidFill>
                  <a:prstClr val="black"/>
                </a:solidFill>
                <a:effectLst/>
                <a:uLnTx/>
                <a:uFillTx/>
                <a:latin typeface="+mj-lt"/>
                <a:ea typeface="+mn-ea"/>
                <a:cs typeface="+mn-cs"/>
              </a:rPr>
              <a:t>questions.</a:t>
            </a:r>
            <a:r>
              <a:rPr kumimoji="0" lang="ru-RU" sz="2800" b="0" i="0" u="none" strike="noStrike" kern="1200" cap="none" spc="0" normalizeH="0" baseline="0" noProof="0" dirty="0" smtClean="0">
                <a:ln>
                  <a:noFill/>
                </a:ln>
                <a:solidFill>
                  <a:prstClr val="black"/>
                </a:solidFill>
                <a:effectLst/>
                <a:uLnTx/>
                <a:uFillTx/>
                <a:latin typeface="+mj-lt"/>
                <a:ea typeface="+mn-ea"/>
                <a:cs typeface="+mn-cs"/>
              </a:rPr>
              <a:t/>
            </a:r>
            <a:br>
              <a:rPr kumimoji="0" lang="ru-RU" sz="2800" b="0" i="0" u="none" strike="noStrike" kern="1200" cap="none" spc="0" normalizeH="0" baseline="0" noProof="0" dirty="0" smtClean="0">
                <a:ln>
                  <a:noFill/>
                </a:ln>
                <a:solidFill>
                  <a:prstClr val="black"/>
                </a:solidFill>
                <a:effectLst/>
                <a:uLnTx/>
                <a:uFillTx/>
                <a:latin typeface="+mj-lt"/>
                <a:ea typeface="+mn-ea"/>
                <a:cs typeface="+mn-cs"/>
              </a:rPr>
            </a:br>
            <a:r>
              <a:rPr kumimoji="0" lang="en-US" sz="2800" b="0" i="0" u="none" strike="noStrike" kern="1200" cap="none" spc="0" normalizeH="0" baseline="0" noProof="0" dirty="0" smtClean="0">
                <a:ln>
                  <a:noFill/>
                </a:ln>
                <a:solidFill>
                  <a:prstClr val="black"/>
                </a:solidFill>
                <a:effectLst/>
                <a:uLnTx/>
                <a:uFillTx/>
                <a:latin typeface="+mj-lt"/>
                <a:ea typeface="+mn-ea"/>
                <a:cs typeface="+mn-cs"/>
              </a:rPr>
              <a:t>Give full answers to the questions.</a:t>
            </a:r>
            <a:br>
              <a:rPr kumimoji="0" lang="en-US" sz="2800" b="0" i="0" u="none" strike="noStrike" kern="1200" cap="none" spc="0" normalizeH="0" baseline="0" noProof="0" dirty="0" smtClean="0">
                <a:ln>
                  <a:noFill/>
                </a:ln>
                <a:solidFill>
                  <a:prstClr val="black"/>
                </a:solidFill>
                <a:effectLst/>
                <a:uLnTx/>
                <a:uFillTx/>
                <a:latin typeface="+mj-lt"/>
                <a:ea typeface="+mn-ea"/>
                <a:cs typeface="+mn-cs"/>
              </a:rPr>
            </a:br>
            <a:r>
              <a:rPr kumimoji="0" lang="en-US" sz="2800" b="0" i="0" u="none" strike="noStrike" kern="1200" cap="none" spc="0" normalizeH="0" baseline="0" noProof="0" dirty="0" smtClean="0">
                <a:ln>
                  <a:noFill/>
                </a:ln>
                <a:solidFill>
                  <a:prstClr val="black"/>
                </a:solidFill>
                <a:effectLst/>
                <a:uLnTx/>
                <a:uFillTx/>
                <a:latin typeface="+mj-lt"/>
                <a:ea typeface="+mn-ea"/>
                <a:cs typeface="+mn-cs"/>
              </a:rPr>
              <a:t>Remember that you have </a:t>
            </a:r>
            <a:r>
              <a:rPr kumimoji="0" lang="en-US" sz="2800" b="0" i="0" u="sng" strike="noStrike" kern="1200" cap="none" spc="0" normalizeH="0" baseline="0" noProof="0" dirty="0" smtClean="0">
                <a:ln>
                  <a:noFill/>
                </a:ln>
                <a:solidFill>
                  <a:prstClr val="black"/>
                </a:solidFill>
                <a:effectLst/>
                <a:uLnTx/>
                <a:uFillTx/>
                <a:latin typeface="+mj-lt"/>
                <a:ea typeface="+mn-ea"/>
                <a:cs typeface="+mn-cs"/>
              </a:rPr>
              <a:t>60 seconds to answer each question.</a:t>
            </a:r>
            <a:endParaRPr kumimoji="0" lang="ru-RU" sz="5400" b="0" i="0" u="sng" strike="noStrike" kern="1200" cap="none" spc="0" normalizeH="0" baseline="0" noProof="0" dirty="0">
              <a:ln>
                <a:noFill/>
              </a:ln>
              <a:solidFill>
                <a:schemeClr val="tx1"/>
              </a:solidFill>
              <a:effectLst/>
              <a:uLnTx/>
              <a:uFillTx/>
              <a:latin typeface="+mj-lt"/>
              <a:ea typeface="+mj-ea"/>
              <a:cs typeface="+mj-cs"/>
            </a:endParaRPr>
          </a:p>
        </p:txBody>
      </p:sp>
      <p:pic>
        <p:nvPicPr>
          <p:cNvPr id="4" name="1.wma">
            <a:hlinkClick r:id="" action="ppaction://media"/>
          </p:cNvPr>
          <p:cNvPicPr>
            <a:picLocks noRot="1" noChangeAspect="1"/>
          </p:cNvPicPr>
          <p:nvPr>
            <a:audioFile r:link="rId1"/>
          </p:nvPr>
        </p:nvPicPr>
        <p:blipFill>
          <a:blip r:embed="rId4" cstate="screen"/>
          <a:stretch>
            <a:fillRect/>
          </a:stretch>
        </p:blipFill>
        <p:spPr>
          <a:xfrm>
            <a:off x="1000100" y="5429264"/>
            <a:ext cx="509590" cy="438152"/>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61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42900" lvl="0" indent="-342900">
              <a:spcBef>
                <a:spcPct val="20000"/>
              </a:spcBef>
            </a:pPr>
            <a:r>
              <a:rPr lang="en-US" sz="2800" dirty="0">
                <a:solidFill>
                  <a:prstClr val="black"/>
                </a:solidFill>
                <a:ea typeface="+mn-ea"/>
                <a:cs typeface="+mn-cs"/>
              </a:rPr>
              <a:t>Task 2. </a:t>
            </a:r>
            <a:r>
              <a:rPr lang="en-US" sz="2000" dirty="0">
                <a:solidFill>
                  <a:prstClr val="black"/>
                </a:solidFill>
                <a:ea typeface="+mn-ea"/>
                <a:cs typeface="+mn-cs"/>
              </a:rPr>
              <a:t>Take part in a telephone survey. You have to answer six questions.</a:t>
            </a:r>
            <a:r>
              <a:rPr lang="ru-RU" sz="2000" dirty="0">
                <a:solidFill>
                  <a:prstClr val="black"/>
                </a:solidFill>
                <a:ea typeface="+mn-ea"/>
                <a:cs typeface="+mn-cs"/>
              </a:rPr>
              <a:t/>
            </a:r>
            <a:br>
              <a:rPr lang="ru-RU" sz="2000" dirty="0">
                <a:solidFill>
                  <a:prstClr val="black"/>
                </a:solidFill>
                <a:ea typeface="+mn-ea"/>
                <a:cs typeface="+mn-cs"/>
              </a:rPr>
            </a:br>
            <a:r>
              <a:rPr lang="en-US" sz="2000" dirty="0">
                <a:solidFill>
                  <a:prstClr val="black"/>
                </a:solidFill>
                <a:ea typeface="+mn-ea"/>
                <a:cs typeface="+mn-cs"/>
              </a:rPr>
              <a:t>Give full answers to the questions.</a:t>
            </a:r>
            <a:br>
              <a:rPr lang="en-US" sz="2000" dirty="0">
                <a:solidFill>
                  <a:prstClr val="black"/>
                </a:solidFill>
                <a:ea typeface="+mn-ea"/>
                <a:cs typeface="+mn-cs"/>
              </a:rPr>
            </a:br>
            <a:r>
              <a:rPr lang="en-US" sz="2000" dirty="0">
                <a:solidFill>
                  <a:prstClr val="black"/>
                </a:solidFill>
                <a:ea typeface="+mn-ea"/>
                <a:cs typeface="+mn-cs"/>
              </a:rPr>
              <a:t>Remember that you have 60 seconds to answer each question.</a:t>
            </a:r>
            <a:endParaRPr lang="ru-RU" dirty="0"/>
          </a:p>
        </p:txBody>
      </p:sp>
      <p:sp>
        <p:nvSpPr>
          <p:cNvPr id="3" name="Объект 2"/>
          <p:cNvSpPr>
            <a:spLocks noGrp="1"/>
          </p:cNvSpPr>
          <p:nvPr>
            <p:ph idx="1"/>
          </p:nvPr>
        </p:nvSpPr>
        <p:spPr>
          <a:xfrm>
            <a:off x="457200" y="1340768"/>
            <a:ext cx="8229600" cy="5328592"/>
          </a:xfrm>
        </p:spPr>
        <p:txBody>
          <a:bodyPr>
            <a:normAutofit fontScale="40000" lnSpcReduction="20000"/>
          </a:bodyPr>
          <a:lstStyle/>
          <a:p>
            <a:pPr marL="0" indent="0">
              <a:buNone/>
            </a:pPr>
            <a:r>
              <a:rPr lang="en-US" sz="6000" b="1" dirty="0" smtClean="0">
                <a:solidFill>
                  <a:srgbClr val="FF0000"/>
                </a:solidFill>
              </a:rPr>
              <a:t>Audio script </a:t>
            </a:r>
            <a:r>
              <a:rPr lang="en-US" sz="6000" b="1" dirty="0">
                <a:solidFill>
                  <a:srgbClr val="FF0000"/>
                </a:solidFill>
              </a:rPr>
              <a:t>for Task </a:t>
            </a:r>
            <a:r>
              <a:rPr lang="en-US" sz="6000" b="1" dirty="0" smtClean="0">
                <a:solidFill>
                  <a:srgbClr val="FF0000"/>
                </a:solidFill>
              </a:rPr>
              <a:t>2</a:t>
            </a:r>
            <a:endParaRPr lang="ru-RU" b="1" dirty="0" smtClean="0"/>
          </a:p>
          <a:p>
            <a:pPr marL="0" indent="0">
              <a:buNone/>
            </a:pPr>
            <a:r>
              <a:rPr lang="en-US" b="1" dirty="0" smtClean="0"/>
              <a:t>Electronic </a:t>
            </a:r>
            <a:r>
              <a:rPr lang="en-US" b="1" dirty="0"/>
              <a:t>assistant: </a:t>
            </a:r>
            <a:r>
              <a:rPr lang="en-US" dirty="0"/>
              <a:t>Hello! It’s the electronic assistant of the Dolphin Sports</a:t>
            </a:r>
          </a:p>
          <a:p>
            <a:pPr marL="0" indent="0">
              <a:buNone/>
            </a:pPr>
            <a:r>
              <a:rPr lang="en-US" dirty="0"/>
              <a:t>Club. We kindly ask you to take part in our survey. We need to find out how</a:t>
            </a:r>
          </a:p>
          <a:p>
            <a:pPr marL="0" indent="0">
              <a:buNone/>
            </a:pPr>
            <a:r>
              <a:rPr lang="en-US" dirty="0"/>
              <a:t>people feel about doing sports in our region. Please answer six questions. The</a:t>
            </a:r>
          </a:p>
          <a:p>
            <a:pPr marL="0" indent="0">
              <a:buNone/>
            </a:pPr>
            <a:r>
              <a:rPr lang="en-US" dirty="0"/>
              <a:t>survey is anonymous – you don’t have to give your name. So, let’s get started.</a:t>
            </a:r>
          </a:p>
          <a:p>
            <a:pPr marL="0" indent="0">
              <a:buNone/>
            </a:pPr>
            <a:endParaRPr lang="ru-RU" b="1" dirty="0" smtClean="0"/>
          </a:p>
          <a:p>
            <a:pPr marL="0" indent="0">
              <a:buNone/>
            </a:pPr>
            <a:r>
              <a:rPr lang="en-US" sz="4000" b="1" dirty="0" smtClean="0"/>
              <a:t>Electronic </a:t>
            </a:r>
            <a:r>
              <a:rPr lang="en-US" sz="4000" b="1" dirty="0"/>
              <a:t>assistant: </a:t>
            </a:r>
            <a:r>
              <a:rPr lang="en-US" sz="4500" b="1" dirty="0" smtClean="0">
                <a:solidFill>
                  <a:srgbClr val="C00000"/>
                </a:solidFill>
              </a:rPr>
              <a:t>What is your name?</a:t>
            </a:r>
            <a:endParaRPr lang="en-US" sz="4000" b="1" dirty="0">
              <a:solidFill>
                <a:srgbClr val="C00000"/>
              </a:solidFill>
            </a:endParaRPr>
          </a:p>
          <a:p>
            <a:pPr marL="0" indent="0">
              <a:buNone/>
            </a:pPr>
            <a:r>
              <a:rPr lang="en-US" sz="4000" b="1" dirty="0"/>
              <a:t>Student: ________________________</a:t>
            </a:r>
          </a:p>
          <a:p>
            <a:pPr lvl="0"/>
            <a:r>
              <a:rPr lang="en-US" sz="4000" b="1" dirty="0"/>
              <a:t>Electronic </a:t>
            </a:r>
            <a:r>
              <a:rPr lang="en-US" sz="4000" b="1" dirty="0" smtClean="0"/>
              <a:t>assistant: </a:t>
            </a:r>
            <a:r>
              <a:rPr lang="en-US" sz="4500" b="1" dirty="0">
                <a:solidFill>
                  <a:srgbClr val="C00000"/>
                </a:solidFill>
                <a:latin typeface="CharterITC-Bold"/>
              </a:rPr>
              <a:t>Why do people buy expensive clothes?</a:t>
            </a:r>
          </a:p>
          <a:p>
            <a:pPr marL="0" indent="0">
              <a:buNone/>
            </a:pPr>
            <a:r>
              <a:rPr lang="en-US" sz="4000" b="1" dirty="0" smtClean="0"/>
              <a:t>Student</a:t>
            </a:r>
            <a:r>
              <a:rPr lang="en-US" sz="4000" b="1" dirty="0"/>
              <a:t>:_________________________</a:t>
            </a:r>
          </a:p>
          <a:p>
            <a:pPr lvl="0"/>
            <a:r>
              <a:rPr lang="en-US" sz="4000" b="1" dirty="0"/>
              <a:t>Electronic assistant</a:t>
            </a:r>
            <a:r>
              <a:rPr lang="en-US" sz="4000" b="1" dirty="0" smtClean="0"/>
              <a:t>: </a:t>
            </a:r>
            <a:r>
              <a:rPr lang="en-US" sz="4500" b="1" dirty="0">
                <a:solidFill>
                  <a:srgbClr val="C00000"/>
                </a:solidFill>
                <a:latin typeface="CharterITC-Bold"/>
              </a:rPr>
              <a:t>What style of clothes do you prefer?</a:t>
            </a:r>
          </a:p>
          <a:p>
            <a:pPr marL="0" indent="0">
              <a:buNone/>
            </a:pPr>
            <a:r>
              <a:rPr lang="en-US" sz="4000" b="1" dirty="0" smtClean="0"/>
              <a:t>Student</a:t>
            </a:r>
            <a:r>
              <a:rPr lang="en-US" sz="4000" b="1" dirty="0"/>
              <a:t>: ________________________</a:t>
            </a:r>
            <a:endParaRPr lang="en-US" sz="4000" b="1" dirty="0">
              <a:solidFill>
                <a:srgbClr val="FF0000"/>
              </a:solidFill>
            </a:endParaRPr>
          </a:p>
          <a:p>
            <a:pPr marL="0" lvl="0" indent="0">
              <a:buNone/>
            </a:pPr>
            <a:r>
              <a:rPr lang="en-US" sz="4000" b="1" dirty="0"/>
              <a:t>Electronic assistant: </a:t>
            </a:r>
            <a:r>
              <a:rPr lang="en-US" sz="4500" b="1" dirty="0">
                <a:solidFill>
                  <a:srgbClr val="C00000"/>
                </a:solidFill>
                <a:latin typeface="CharterITC-Bold"/>
              </a:rPr>
              <a:t>Do you approve of the idea of school uniform</a:t>
            </a:r>
            <a:r>
              <a:rPr lang="en-US" sz="4500" b="1" dirty="0" smtClean="0">
                <a:solidFill>
                  <a:srgbClr val="C00000"/>
                </a:solidFill>
                <a:latin typeface="CharterITC-Bold"/>
              </a:rPr>
              <a:t>?</a:t>
            </a:r>
            <a:endParaRPr lang="en-US" sz="4000" b="1" dirty="0">
              <a:solidFill>
                <a:srgbClr val="FF0000"/>
              </a:solidFill>
            </a:endParaRPr>
          </a:p>
          <a:p>
            <a:pPr marL="0" indent="0">
              <a:buNone/>
            </a:pPr>
            <a:r>
              <a:rPr lang="en-US" sz="4000" dirty="0"/>
              <a:t>S</a:t>
            </a:r>
            <a:r>
              <a:rPr lang="en-US" sz="4000" b="1" dirty="0"/>
              <a:t>tudent: _________________________</a:t>
            </a:r>
          </a:p>
          <a:p>
            <a:pPr marL="0" lvl="0" indent="0">
              <a:buNone/>
            </a:pPr>
            <a:r>
              <a:rPr lang="en-US" sz="4000" b="1" dirty="0"/>
              <a:t>Electronic assistant: </a:t>
            </a:r>
            <a:r>
              <a:rPr lang="en-US" sz="4500" b="1" dirty="0">
                <a:solidFill>
                  <a:srgbClr val="C00000"/>
                </a:solidFill>
                <a:latin typeface="CharterITC-Bold"/>
              </a:rPr>
              <a:t>What clothes for teachers can you suggest?</a:t>
            </a:r>
          </a:p>
          <a:p>
            <a:pPr marL="0" indent="0">
              <a:buNone/>
            </a:pPr>
            <a:r>
              <a:rPr lang="en-US" sz="4000" b="1" dirty="0" smtClean="0"/>
              <a:t>Student: ________________________</a:t>
            </a:r>
          </a:p>
          <a:p>
            <a:pPr marL="0" indent="0">
              <a:buNone/>
            </a:pPr>
            <a:r>
              <a:rPr lang="en-US" sz="4000" b="1" dirty="0" smtClean="0"/>
              <a:t>Electronic </a:t>
            </a:r>
            <a:r>
              <a:rPr lang="en-US" sz="4000" b="1" dirty="0"/>
              <a:t>assistant: </a:t>
            </a:r>
            <a:r>
              <a:rPr lang="en-US" sz="4500" b="1" dirty="0" smtClean="0">
                <a:solidFill>
                  <a:srgbClr val="C00000"/>
                </a:solidFill>
              </a:rPr>
              <a:t>What would you advise a person who wants to eat healthy food?</a:t>
            </a:r>
          </a:p>
          <a:p>
            <a:pPr marL="0" indent="0">
              <a:buNone/>
            </a:pPr>
            <a:r>
              <a:rPr lang="en-US" sz="4000" b="1" dirty="0" smtClean="0"/>
              <a:t>Student: ________________________</a:t>
            </a:r>
          </a:p>
          <a:p>
            <a:pPr marL="0" indent="0">
              <a:buNone/>
            </a:pPr>
            <a:r>
              <a:rPr lang="en-US" sz="4000" b="1" dirty="0" smtClean="0"/>
              <a:t>Electronic </a:t>
            </a:r>
            <a:r>
              <a:rPr lang="en-US" sz="4000" b="1" dirty="0"/>
              <a:t>assistant: This is the end of the survey. Thank you very much </a:t>
            </a:r>
            <a:r>
              <a:rPr lang="en-US" sz="4000" b="1" dirty="0" smtClean="0"/>
              <a:t>for</a:t>
            </a:r>
            <a:r>
              <a:rPr lang="ru-RU" sz="4000" b="1" dirty="0" smtClean="0"/>
              <a:t> </a:t>
            </a:r>
            <a:r>
              <a:rPr lang="en-US" sz="4000" b="1" dirty="0" smtClean="0"/>
              <a:t>your </a:t>
            </a:r>
            <a:r>
              <a:rPr lang="en-US" sz="4000" b="1" dirty="0"/>
              <a:t>cooperation.</a:t>
            </a:r>
            <a:endParaRPr lang="ru-RU" sz="4000" b="1" dirty="0"/>
          </a:p>
        </p:txBody>
      </p:sp>
    </p:spTree>
    <p:extLst>
      <p:ext uri="{BB962C8B-B14F-4D97-AF65-F5344CB8AC3E}">
        <p14:creationId xmlns:p14="http://schemas.microsoft.com/office/powerpoint/2010/main" val="4258881383"/>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274638"/>
            <a:ext cx="8229600" cy="5851525"/>
          </a:xfrm>
        </p:spPr>
        <p:txBody>
          <a:bodyPr/>
          <a:lstStyle/>
          <a:p>
            <a:pPr marL="0" lvl="0" indent="0">
              <a:buNone/>
            </a:pPr>
            <a:r>
              <a:rPr lang="en-US" b="1" dirty="0">
                <a:solidFill>
                  <a:prstClr val="black"/>
                </a:solidFill>
                <a:latin typeface="CharterITC-Bold"/>
              </a:rPr>
              <a:t>1. </a:t>
            </a:r>
            <a:r>
              <a:rPr lang="en-US" b="1" dirty="0">
                <a:solidFill>
                  <a:srgbClr val="C00000"/>
                </a:solidFill>
                <a:latin typeface="CharterITC-Bold"/>
              </a:rPr>
              <a:t>How old are you</a:t>
            </a:r>
            <a:r>
              <a:rPr lang="en-US" b="1" dirty="0" smtClean="0">
                <a:solidFill>
                  <a:srgbClr val="C00000"/>
                </a:solidFill>
                <a:latin typeface="CharterITC-Bold"/>
              </a:rPr>
              <a:t>?</a:t>
            </a:r>
            <a:endParaRPr lang="ru-RU" b="1" dirty="0" smtClean="0">
              <a:solidFill>
                <a:srgbClr val="C00000"/>
              </a:solidFill>
              <a:latin typeface="CharterITC-Bold"/>
            </a:endParaRPr>
          </a:p>
          <a:p>
            <a:pPr marL="0" lvl="0" indent="0">
              <a:buNone/>
            </a:pPr>
            <a:r>
              <a:rPr lang="en-US" dirty="0" smtClean="0">
                <a:solidFill>
                  <a:prstClr val="black"/>
                </a:solidFill>
                <a:latin typeface="CharterITC-Bold"/>
              </a:rPr>
              <a:t>I’m 15 years old. I was born in in 2003.</a:t>
            </a:r>
            <a:endParaRPr lang="ru-RU" dirty="0" smtClean="0">
              <a:solidFill>
                <a:prstClr val="black"/>
              </a:solidFill>
              <a:latin typeface="CharterITC-Bold"/>
            </a:endParaRPr>
          </a:p>
          <a:p>
            <a:pPr marL="0" lvl="0" indent="0">
              <a:buNone/>
            </a:pPr>
            <a:r>
              <a:rPr lang="en-US" b="1" dirty="0" smtClean="0">
                <a:solidFill>
                  <a:prstClr val="black"/>
                </a:solidFill>
                <a:latin typeface="CharterITC-Bold"/>
              </a:rPr>
              <a:t>2</a:t>
            </a:r>
            <a:r>
              <a:rPr lang="en-US" b="1" dirty="0">
                <a:solidFill>
                  <a:prstClr val="black"/>
                </a:solidFill>
                <a:latin typeface="CharterITC-Bold"/>
              </a:rPr>
              <a:t>. </a:t>
            </a:r>
            <a:r>
              <a:rPr lang="en-US" b="1" dirty="0">
                <a:solidFill>
                  <a:srgbClr val="C00000"/>
                </a:solidFill>
                <a:latin typeface="CharterITC-Bold"/>
              </a:rPr>
              <a:t>Why do people buy expensive clothes?</a:t>
            </a:r>
          </a:p>
          <a:p>
            <a:pPr marL="0" lvl="0" indent="0" algn="just">
              <a:buNone/>
            </a:pPr>
            <a:r>
              <a:rPr lang="en-US" dirty="0">
                <a:solidFill>
                  <a:prstClr val="black"/>
                </a:solidFill>
                <a:latin typeface="CharterITC"/>
              </a:rPr>
              <a:t>People prefer wearing expensive clothes, because they think that </a:t>
            </a:r>
            <a:r>
              <a:rPr lang="en-US" dirty="0" smtClean="0">
                <a:solidFill>
                  <a:prstClr val="black"/>
                </a:solidFill>
                <a:latin typeface="CharterITC"/>
              </a:rPr>
              <a:t>they are </a:t>
            </a:r>
            <a:r>
              <a:rPr lang="en-US" dirty="0">
                <a:solidFill>
                  <a:prstClr val="black"/>
                </a:solidFill>
                <a:latin typeface="CharterITC"/>
              </a:rPr>
              <a:t>of high quality. Also, people are sure that they can look great </a:t>
            </a:r>
            <a:r>
              <a:rPr lang="en-US" dirty="0" smtClean="0">
                <a:solidFill>
                  <a:prstClr val="black"/>
                </a:solidFill>
                <a:latin typeface="CharterITC"/>
              </a:rPr>
              <a:t>wearing expensive </a:t>
            </a:r>
            <a:r>
              <a:rPr lang="en-US" dirty="0">
                <a:solidFill>
                  <a:prstClr val="black"/>
                </a:solidFill>
                <a:latin typeface="CharterITC"/>
              </a:rPr>
              <a:t>clothes. Besides, this type of clothing may show your social </a:t>
            </a:r>
            <a:r>
              <a:rPr lang="en-US" dirty="0" smtClean="0">
                <a:solidFill>
                  <a:prstClr val="black"/>
                </a:solidFill>
                <a:latin typeface="CharterITC"/>
              </a:rPr>
              <a:t>status and </a:t>
            </a:r>
            <a:r>
              <a:rPr lang="en-US" dirty="0">
                <a:solidFill>
                  <a:prstClr val="black"/>
                </a:solidFill>
                <a:latin typeface="CharterITC"/>
              </a:rPr>
              <a:t>for many people it’s extremely necessary to know what </a:t>
            </a:r>
            <a:r>
              <a:rPr lang="en-US" dirty="0" smtClean="0">
                <a:solidFill>
                  <a:prstClr val="black"/>
                </a:solidFill>
                <a:latin typeface="CharterITC"/>
              </a:rPr>
              <a:t>impression they </a:t>
            </a:r>
            <a:r>
              <a:rPr lang="en-US" dirty="0">
                <a:solidFill>
                  <a:prstClr val="black"/>
                </a:solidFill>
                <a:latin typeface="CharterITC"/>
              </a:rPr>
              <a:t>produce on other people.</a:t>
            </a:r>
          </a:p>
          <a:p>
            <a:pPr lvl="0"/>
            <a:endParaRPr lang="en-US" dirty="0">
              <a:solidFill>
                <a:prstClr val="black"/>
              </a:solidFill>
              <a:latin typeface="CharterITC"/>
            </a:endParaRPr>
          </a:p>
          <a:p>
            <a:endParaRPr lang="ru-RU" dirty="0"/>
          </a:p>
        </p:txBody>
      </p:sp>
    </p:spTree>
    <p:extLst>
      <p:ext uri="{BB962C8B-B14F-4D97-AF65-F5344CB8AC3E}">
        <p14:creationId xmlns:p14="http://schemas.microsoft.com/office/powerpoint/2010/main" val="3311447998"/>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1417638"/>
            <a:ext cx="8229600" cy="4708525"/>
          </a:xfrm>
        </p:spPr>
        <p:txBody>
          <a:bodyPr/>
          <a:lstStyle/>
          <a:p>
            <a:pPr marL="0" indent="0">
              <a:buNone/>
            </a:pPr>
            <a:r>
              <a:rPr lang="en-US" b="1" dirty="0" smtClean="0">
                <a:latin typeface="CharterITC-Bold"/>
              </a:rPr>
              <a:t>3</a:t>
            </a:r>
            <a:r>
              <a:rPr lang="en-US" b="1" dirty="0">
                <a:latin typeface="CharterITC-Bold"/>
              </a:rPr>
              <a:t>. </a:t>
            </a:r>
            <a:r>
              <a:rPr lang="en-US" b="1" dirty="0">
                <a:solidFill>
                  <a:srgbClr val="C00000"/>
                </a:solidFill>
                <a:latin typeface="CharterITC-Bold"/>
              </a:rPr>
              <a:t>What style of clothes do you prefer?</a:t>
            </a:r>
          </a:p>
          <a:p>
            <a:pPr marL="0" indent="0">
              <a:buNone/>
            </a:pPr>
            <a:r>
              <a:rPr lang="en-US" dirty="0">
                <a:latin typeface="CharterITC"/>
              </a:rPr>
              <a:t>I prefer sport style clothing for several reasons. Firstly, it’s comfortable </a:t>
            </a:r>
            <a:r>
              <a:rPr lang="en-US" dirty="0" smtClean="0">
                <a:latin typeface="CharterITC"/>
              </a:rPr>
              <a:t>as it </a:t>
            </a:r>
            <a:r>
              <a:rPr lang="en-US" dirty="0">
                <a:latin typeface="CharterITC"/>
              </a:rPr>
              <a:t>gives me freedom in movements. Secondly, jeans, bright tops, </a:t>
            </a:r>
            <a:r>
              <a:rPr lang="en-US" dirty="0" smtClean="0">
                <a:latin typeface="CharterITC"/>
              </a:rPr>
              <a:t>T-shirts, hoodies </a:t>
            </a:r>
            <a:r>
              <a:rPr lang="en-US" dirty="0">
                <a:latin typeface="CharterITC"/>
              </a:rPr>
              <a:t>and trainers are in fashion now, so I always feel comfort and</a:t>
            </a:r>
          </a:p>
          <a:p>
            <a:pPr marL="0" indent="0">
              <a:buNone/>
            </a:pPr>
            <a:r>
              <a:rPr lang="en-US" dirty="0">
                <a:latin typeface="CharterITC"/>
              </a:rPr>
              <a:t>satisfaction</a:t>
            </a:r>
            <a:r>
              <a:rPr lang="en-US" dirty="0" smtClean="0">
                <a:latin typeface="CharterITC"/>
              </a:rPr>
              <a:t>.</a:t>
            </a:r>
            <a:endParaRPr lang="en-US" dirty="0">
              <a:latin typeface="CharterITC"/>
            </a:endParaRPr>
          </a:p>
        </p:txBody>
      </p:sp>
    </p:spTree>
    <p:extLst>
      <p:ext uri="{BB962C8B-B14F-4D97-AF65-F5344CB8AC3E}">
        <p14:creationId xmlns:p14="http://schemas.microsoft.com/office/powerpoint/2010/main" val="357562602"/>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620688"/>
            <a:ext cx="8229600" cy="5505475"/>
          </a:xfrm>
        </p:spPr>
        <p:txBody>
          <a:bodyPr/>
          <a:lstStyle/>
          <a:p>
            <a:pPr marL="0" lvl="0" indent="0">
              <a:buNone/>
            </a:pPr>
            <a:r>
              <a:rPr lang="en-US" b="1" dirty="0">
                <a:solidFill>
                  <a:prstClr val="black"/>
                </a:solidFill>
                <a:latin typeface="CharterITC-Bold"/>
              </a:rPr>
              <a:t>4. </a:t>
            </a:r>
            <a:r>
              <a:rPr lang="en-US" b="1" dirty="0">
                <a:solidFill>
                  <a:srgbClr val="C00000"/>
                </a:solidFill>
                <a:latin typeface="CharterITC-Bold"/>
              </a:rPr>
              <a:t>Do you approve of the idea of school uniform?</a:t>
            </a:r>
          </a:p>
          <a:p>
            <a:pPr marL="0" lvl="0" indent="0">
              <a:buNone/>
            </a:pPr>
            <a:r>
              <a:rPr lang="en-US" dirty="0">
                <a:solidFill>
                  <a:prstClr val="black"/>
                </a:solidFill>
                <a:latin typeface="CharterITC"/>
              </a:rPr>
              <a:t>I approve of the idea of school uniform. You don’t have to think of what</a:t>
            </a:r>
          </a:p>
          <a:p>
            <a:pPr marL="0" lvl="0" indent="0">
              <a:buNone/>
            </a:pPr>
            <a:r>
              <a:rPr lang="en-US" dirty="0">
                <a:solidFill>
                  <a:prstClr val="black"/>
                </a:solidFill>
                <a:latin typeface="CharterITC"/>
              </a:rPr>
              <a:t>to put on in the morning to school. You need only to choose a blouse </a:t>
            </a:r>
            <a:r>
              <a:rPr lang="en-US" dirty="0" smtClean="0">
                <a:solidFill>
                  <a:prstClr val="black"/>
                </a:solidFill>
                <a:latin typeface="CharterITC"/>
              </a:rPr>
              <a:t>and shoes</a:t>
            </a:r>
            <a:r>
              <a:rPr lang="en-US" dirty="0">
                <a:solidFill>
                  <a:prstClr val="black"/>
                </a:solidFill>
                <a:latin typeface="CharterITC"/>
              </a:rPr>
              <a:t>. Thus, it saves your time. Secondly, school uniform makes you </a:t>
            </a:r>
            <a:r>
              <a:rPr lang="en-US" dirty="0" smtClean="0">
                <a:solidFill>
                  <a:prstClr val="black"/>
                </a:solidFill>
                <a:latin typeface="CharterITC"/>
              </a:rPr>
              <a:t>more concentrated </a:t>
            </a:r>
            <a:r>
              <a:rPr lang="en-US" dirty="0">
                <a:solidFill>
                  <a:prstClr val="black"/>
                </a:solidFill>
                <a:latin typeface="CharterITC"/>
              </a:rPr>
              <a:t>on school subjects, I suppose.</a:t>
            </a:r>
          </a:p>
          <a:p>
            <a:endParaRPr lang="ru-RU" dirty="0"/>
          </a:p>
        </p:txBody>
      </p:sp>
    </p:spTree>
    <p:extLst>
      <p:ext uri="{BB962C8B-B14F-4D97-AF65-F5344CB8AC3E}">
        <p14:creationId xmlns:p14="http://schemas.microsoft.com/office/powerpoint/2010/main" val="3129079265"/>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620688"/>
            <a:ext cx="8229600" cy="5505475"/>
          </a:xfrm>
        </p:spPr>
        <p:txBody>
          <a:bodyPr/>
          <a:lstStyle/>
          <a:p>
            <a:pPr lvl="0"/>
            <a:r>
              <a:rPr lang="en-US" b="1" dirty="0">
                <a:solidFill>
                  <a:prstClr val="black"/>
                </a:solidFill>
                <a:latin typeface="CharterITC-Bold"/>
              </a:rPr>
              <a:t>5. </a:t>
            </a:r>
            <a:r>
              <a:rPr lang="en-US" b="1" dirty="0">
                <a:solidFill>
                  <a:srgbClr val="C00000"/>
                </a:solidFill>
                <a:latin typeface="CharterITC-Bold"/>
              </a:rPr>
              <a:t>What clothes for teachers can you suggest?</a:t>
            </a:r>
          </a:p>
          <a:p>
            <a:pPr marL="0" lvl="0" indent="0">
              <a:buNone/>
            </a:pPr>
            <a:r>
              <a:rPr lang="en-US" dirty="0">
                <a:solidFill>
                  <a:prstClr val="black"/>
                </a:solidFill>
                <a:latin typeface="CharterITC"/>
              </a:rPr>
              <a:t>I suppose teachers should also wear school uniform. They should put </a:t>
            </a:r>
            <a:r>
              <a:rPr lang="en-US" dirty="0" smtClean="0">
                <a:solidFill>
                  <a:prstClr val="black"/>
                </a:solidFill>
                <a:latin typeface="CharterITC"/>
              </a:rPr>
              <a:t>on dark </a:t>
            </a:r>
            <a:r>
              <a:rPr lang="en-US" dirty="0">
                <a:solidFill>
                  <a:prstClr val="black"/>
                </a:solidFill>
                <a:latin typeface="CharterITC"/>
              </a:rPr>
              <a:t>suits (trousers or skirts), white blouses and bright ties or </a:t>
            </a:r>
            <a:r>
              <a:rPr lang="en-US" dirty="0" smtClean="0">
                <a:solidFill>
                  <a:prstClr val="black"/>
                </a:solidFill>
                <a:latin typeface="CharterITC"/>
              </a:rPr>
              <a:t>scarves. It’s </a:t>
            </a:r>
            <a:r>
              <a:rPr lang="en-US" dirty="0">
                <a:solidFill>
                  <a:prstClr val="black"/>
                </a:solidFill>
                <a:latin typeface="CharterITC"/>
              </a:rPr>
              <a:t>more comfortable for teachers, I think. Then, it’s practical as </a:t>
            </a:r>
            <a:r>
              <a:rPr lang="en-US" dirty="0" smtClean="0">
                <a:solidFill>
                  <a:prstClr val="black"/>
                </a:solidFill>
                <a:latin typeface="CharterITC"/>
              </a:rPr>
              <a:t>teachers can </a:t>
            </a:r>
            <a:r>
              <a:rPr lang="en-US" dirty="0">
                <a:solidFill>
                  <a:prstClr val="black"/>
                </a:solidFill>
                <a:latin typeface="CharterITC"/>
              </a:rPr>
              <a:t>save money. It also creates an official atmosphere in the classroom.</a:t>
            </a:r>
          </a:p>
          <a:p>
            <a:endParaRPr lang="ru-RU" dirty="0"/>
          </a:p>
        </p:txBody>
      </p:sp>
    </p:spTree>
    <p:extLst>
      <p:ext uri="{BB962C8B-B14F-4D97-AF65-F5344CB8AC3E}">
        <p14:creationId xmlns:p14="http://schemas.microsoft.com/office/powerpoint/2010/main" val="1271247925"/>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lvl="0" indent="0">
              <a:buNone/>
            </a:pPr>
            <a:r>
              <a:rPr lang="en-US" b="1" dirty="0">
                <a:solidFill>
                  <a:prstClr val="black"/>
                </a:solidFill>
                <a:latin typeface="CharterITC-Bold"/>
              </a:rPr>
              <a:t>6. </a:t>
            </a:r>
            <a:r>
              <a:rPr lang="en-US" b="1" dirty="0">
                <a:solidFill>
                  <a:srgbClr val="C00000"/>
                </a:solidFill>
                <a:latin typeface="CharterITC-Bold"/>
              </a:rPr>
              <a:t>What do you usually put on for a party?</a:t>
            </a:r>
          </a:p>
          <a:p>
            <a:pPr marL="0" lvl="0" indent="0">
              <a:buNone/>
            </a:pPr>
            <a:r>
              <a:rPr lang="en-US" dirty="0">
                <a:solidFill>
                  <a:prstClr val="black"/>
                </a:solidFill>
                <a:latin typeface="CharterITC"/>
              </a:rPr>
              <a:t>I usually put on a bright blouse or top, jeans or a short skirt for a party.</a:t>
            </a:r>
          </a:p>
          <a:p>
            <a:pPr marL="0" lvl="0" indent="0">
              <a:buNone/>
            </a:pPr>
            <a:r>
              <a:rPr lang="en-US" dirty="0">
                <a:solidFill>
                  <a:prstClr val="black"/>
                </a:solidFill>
                <a:latin typeface="CharterITC"/>
              </a:rPr>
              <a:t>These clothes items are always in fashion. So, I suppose, I look trendy</a:t>
            </a:r>
            <a:endParaRPr lang="ru-RU" dirty="0">
              <a:solidFill>
                <a:prstClr val="black"/>
              </a:solidFill>
            </a:endParaRPr>
          </a:p>
          <a:p>
            <a:endParaRPr lang="ru-RU" dirty="0"/>
          </a:p>
        </p:txBody>
      </p:sp>
    </p:spTree>
    <p:extLst>
      <p:ext uri="{BB962C8B-B14F-4D97-AF65-F5344CB8AC3E}">
        <p14:creationId xmlns:p14="http://schemas.microsoft.com/office/powerpoint/2010/main" val="1887382643"/>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a:solidFill>
                  <a:srgbClr val="C00000"/>
                </a:solidFill>
                <a:latin typeface="Times New Roman" panose="02020603050405020304" pitchFamily="18" charset="0"/>
                <a:ea typeface="+mn-ea"/>
                <a:cs typeface="Times New Roman" panose="02020603050405020304" pitchFamily="18" charset="0"/>
              </a:rPr>
              <a:t>Сущность педагогической технологии составляют:</a:t>
            </a:r>
            <a:endParaRPr lang="ru-RU" sz="3200" b="1" dirty="0">
              <a:solidFill>
                <a:srgbClr val="C00000"/>
              </a:solidFill>
            </a:endParaRPr>
          </a:p>
        </p:txBody>
      </p:sp>
      <p:sp>
        <p:nvSpPr>
          <p:cNvPr id="3" name="Объект 2"/>
          <p:cNvSpPr>
            <a:spLocks noGrp="1"/>
          </p:cNvSpPr>
          <p:nvPr>
            <p:ph idx="1"/>
          </p:nvPr>
        </p:nvSpPr>
        <p:spPr/>
        <p:txBody>
          <a:bodyPr/>
          <a:lstStyle/>
          <a:p>
            <a:pPr marL="0" indent="0" algn="just">
              <a:buNone/>
            </a:pPr>
            <a:endParaRPr lang="ru-RU" sz="2000" dirty="0">
              <a:latin typeface="Times New Roman" panose="02020603050405020304" pitchFamily="18" charset="0"/>
              <a:cs typeface="Times New Roman" panose="02020603050405020304" pitchFamily="18" charset="0"/>
            </a:endParaRPr>
          </a:p>
          <a:p>
            <a:pPr marL="0" indent="0" algn="just">
              <a:buNone/>
            </a:pPr>
            <a:r>
              <a:rPr lang="ru-RU" dirty="0">
                <a:solidFill>
                  <a:srgbClr val="0033CC"/>
                </a:solidFill>
                <a:latin typeface="Times New Roman" panose="02020603050405020304" pitchFamily="18" charset="0"/>
                <a:cs typeface="Times New Roman" panose="02020603050405020304" pitchFamily="18" charset="0"/>
              </a:rPr>
              <a:t>- определение конкретных целей обучения;</a:t>
            </a:r>
          </a:p>
          <a:p>
            <a:pPr marL="0" indent="0" algn="just">
              <a:buNone/>
            </a:pPr>
            <a:r>
              <a:rPr lang="ru-RU" dirty="0">
                <a:solidFill>
                  <a:srgbClr val="0033CC"/>
                </a:solidFill>
                <a:latin typeface="Times New Roman" panose="02020603050405020304" pitchFamily="18" charset="0"/>
                <a:cs typeface="Times New Roman" panose="02020603050405020304" pitchFamily="18" charset="0"/>
              </a:rPr>
              <a:t>- дифференциация содержания;</a:t>
            </a:r>
          </a:p>
          <a:p>
            <a:pPr marL="0" indent="0" algn="just">
              <a:buNone/>
            </a:pPr>
            <a:r>
              <a:rPr lang="ru-RU" dirty="0">
                <a:solidFill>
                  <a:srgbClr val="0033CC"/>
                </a:solidFill>
                <a:latin typeface="Times New Roman" panose="02020603050405020304" pitchFamily="18" charset="0"/>
                <a:cs typeface="Times New Roman" panose="02020603050405020304" pitchFamily="18" charset="0"/>
              </a:rPr>
              <a:t>- организация учебного процесса наилучшим образом;</a:t>
            </a:r>
          </a:p>
          <a:p>
            <a:pPr marL="0" indent="0" algn="just">
              <a:buNone/>
            </a:pPr>
            <a:r>
              <a:rPr lang="ru-RU" dirty="0">
                <a:solidFill>
                  <a:srgbClr val="0033CC"/>
                </a:solidFill>
                <a:latin typeface="Times New Roman" panose="02020603050405020304" pitchFamily="18" charset="0"/>
                <a:cs typeface="Times New Roman" panose="02020603050405020304" pitchFamily="18" charset="0"/>
              </a:rPr>
              <a:t>- средства, методы и прием обучения;</a:t>
            </a:r>
          </a:p>
          <a:p>
            <a:pPr marL="0" indent="0" algn="just">
              <a:buNone/>
            </a:pPr>
            <a:r>
              <a:rPr lang="ru-RU" dirty="0">
                <a:solidFill>
                  <a:srgbClr val="0033CC"/>
                </a:solidFill>
                <a:latin typeface="Times New Roman" panose="02020603050405020304" pitchFamily="18" charset="0"/>
                <a:cs typeface="Times New Roman" panose="02020603050405020304" pitchFamily="18" charset="0"/>
              </a:rPr>
              <a:t>- профессионализм педагога;</a:t>
            </a:r>
          </a:p>
          <a:p>
            <a:pPr marL="0" indent="0" algn="just">
              <a:buNone/>
            </a:pPr>
            <a:r>
              <a:rPr lang="ru-RU" dirty="0">
                <a:solidFill>
                  <a:srgbClr val="0033CC"/>
                </a:solidFill>
                <a:latin typeface="Times New Roman" panose="02020603050405020304" pitchFamily="18" charset="0"/>
                <a:cs typeface="Times New Roman" panose="02020603050405020304" pitchFamily="18" charset="0"/>
              </a:rPr>
              <a:t>- объективная оценка результатов.</a:t>
            </a:r>
          </a:p>
          <a:p>
            <a:endParaRPr lang="ru-RU" dirty="0"/>
          </a:p>
        </p:txBody>
      </p:sp>
    </p:spTree>
    <p:extLst>
      <p:ext uri="{BB962C8B-B14F-4D97-AF65-F5344CB8AC3E}">
        <p14:creationId xmlns:p14="http://schemas.microsoft.com/office/powerpoint/2010/main" val="2078195415"/>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p:cNvPicPr>
            <a:picLocks noChangeAspect="1" noChangeArrowheads="1"/>
          </p:cNvPicPr>
          <p:nvPr/>
        </p:nvPicPr>
        <p:blipFill>
          <a:blip r:embed="rId2" cstate="screen">
            <a:lum contrast="20000"/>
          </a:blip>
          <a:srcRect/>
          <a:stretch>
            <a:fillRect/>
          </a:stretch>
        </p:blipFill>
        <p:spPr bwMode="auto">
          <a:xfrm>
            <a:off x="337084" y="1916832"/>
            <a:ext cx="8806916" cy="4464496"/>
          </a:xfrm>
          <a:prstGeom prst="rect">
            <a:avLst/>
          </a:prstGeom>
          <a:noFill/>
          <a:ln w="9525">
            <a:noFill/>
            <a:miter lim="800000"/>
            <a:headEnd/>
            <a:tailEnd/>
          </a:ln>
        </p:spPr>
      </p:pic>
      <p:sp>
        <p:nvSpPr>
          <p:cNvPr id="6" name="Объект 2"/>
          <p:cNvSpPr txBox="1">
            <a:spLocks/>
          </p:cNvSpPr>
          <p:nvPr/>
        </p:nvSpPr>
        <p:spPr bwMode="auto">
          <a:xfrm>
            <a:off x="539552" y="188640"/>
            <a:ext cx="8229600" cy="2016223"/>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2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10000" b="1" i="0" u="none" strike="noStrike" kern="1200" cap="none" spc="0" normalizeH="0" baseline="0" noProof="0" dirty="0" smtClean="0">
                <a:ln>
                  <a:noFill/>
                </a:ln>
                <a:solidFill>
                  <a:srgbClr val="D75107"/>
                </a:solidFill>
                <a:effectLst/>
                <a:uLnTx/>
                <a:uFillTx/>
                <a:latin typeface="Century Gothic"/>
                <a:ea typeface="+mj-ea"/>
                <a:cs typeface="+mj-cs"/>
              </a:rPr>
              <a:t>Что оценивается</a:t>
            </a:r>
            <a:r>
              <a:rPr kumimoji="0" lang="en-US" sz="10000" b="1" i="0" u="none" strike="noStrike" kern="1200" cap="none" spc="0" normalizeH="0" baseline="0" noProof="0" dirty="0" smtClean="0">
                <a:ln>
                  <a:noFill/>
                </a:ln>
                <a:solidFill>
                  <a:srgbClr val="D75107"/>
                </a:solidFill>
                <a:effectLst/>
                <a:uLnTx/>
                <a:uFillTx/>
                <a:latin typeface="Century Gothic"/>
                <a:ea typeface="+mj-ea"/>
                <a:cs typeface="+mj-cs"/>
              </a:rPr>
              <a:t> </a:t>
            </a:r>
            <a:r>
              <a:rPr kumimoji="0" lang="ru-RU" sz="10000" b="1" i="0" u="none" strike="noStrike" kern="1200" cap="none" spc="0" normalizeH="0" baseline="0" noProof="0" dirty="0" smtClean="0">
                <a:ln>
                  <a:noFill/>
                </a:ln>
                <a:solidFill>
                  <a:srgbClr val="D75107"/>
                </a:solidFill>
                <a:effectLst/>
                <a:uLnTx/>
                <a:uFillTx/>
                <a:latin typeface="Century Gothic"/>
                <a:ea typeface="+mj-ea"/>
                <a:cs typeface="+mj-cs"/>
              </a:rPr>
              <a:t>в Задании 2:</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4400" b="1" i="0" u="none" strike="noStrike" kern="1200" cap="none" spc="0" normalizeH="0" baseline="0" noProof="0" dirty="0" smtClean="0">
              <a:ln>
                <a:noFill/>
              </a:ln>
              <a:solidFill>
                <a:srgbClr val="D75107"/>
              </a:solidFill>
              <a:effectLst/>
              <a:uLnTx/>
              <a:uFillTx/>
              <a:latin typeface="Century Gothic"/>
              <a:ea typeface="+mj-ea"/>
              <a:cs typeface="+mj-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7200" b="1" i="0" u="none" strike="noStrike" kern="1200" cap="none" spc="0" normalizeH="0" baseline="0" noProof="0" dirty="0" smtClean="0">
                <a:ln>
                  <a:noFill/>
                </a:ln>
                <a:solidFill>
                  <a:prstClr val="black"/>
                </a:solidFill>
                <a:effectLst/>
                <a:uLnTx/>
                <a:uFillTx/>
                <a:latin typeface="Century Gothic"/>
                <a:ea typeface="+mn-ea"/>
                <a:cs typeface="+mn-cs"/>
              </a:rPr>
              <a:t>Умение дать полный ответ на вопрос в соответствии с коммуникативной задачей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ru-RU" sz="7200" b="1" dirty="0" smtClean="0">
                <a:solidFill>
                  <a:prstClr val="black"/>
                </a:solidFill>
                <a:latin typeface="Century Gothic"/>
              </a:rPr>
              <a:t>Умение слушать собеседника.</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ru-RU" sz="7200" b="1" dirty="0" smtClean="0">
                <a:solidFill>
                  <a:prstClr val="black"/>
                </a:solidFill>
                <a:latin typeface="Century Gothic"/>
              </a:rPr>
              <a:t> Умение неподготовленной устной речи.</a:t>
            </a:r>
            <a:endParaRPr kumimoji="0" lang="ru-RU" sz="7200" b="1" i="0" u="none" strike="noStrike" kern="1200" cap="none" spc="0" normalizeH="0" baseline="0" noProof="0" dirty="0" smtClean="0">
              <a:ln>
                <a:noFill/>
              </a:ln>
              <a:solidFill>
                <a:prstClr val="black"/>
              </a:solidFill>
              <a:effectLst/>
              <a:uLnTx/>
              <a:uFillTx/>
              <a:latin typeface="Century Gothic"/>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7200" b="1" i="0" u="none" strike="noStrike" kern="1200" cap="none" spc="0" normalizeH="0" baseline="0" noProof="0" dirty="0" smtClean="0">
              <a:ln>
                <a:noFill/>
              </a:ln>
              <a:solidFill>
                <a:prstClr val="black"/>
              </a:solidFill>
              <a:effectLst/>
              <a:uLnTx/>
              <a:uFillTx/>
              <a:latin typeface="Century Gothic"/>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7200" b="1" i="0" u="none" strike="noStrike" kern="1200" cap="none" spc="0" normalizeH="0" baseline="0" noProof="0" dirty="0" smtClean="0">
              <a:ln>
                <a:noFill/>
              </a:ln>
              <a:solidFill>
                <a:prstClr val="black"/>
              </a:solidFill>
              <a:effectLst/>
              <a:uLnTx/>
              <a:uFillTx/>
              <a:latin typeface="Century Gothic"/>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7200" b="1" i="0" u="none" strike="noStrike" kern="1200" cap="none" spc="0" normalizeH="0" baseline="0" noProof="0" dirty="0" smtClean="0">
              <a:ln>
                <a:noFill/>
              </a:ln>
              <a:solidFill>
                <a:prstClr val="black"/>
              </a:solidFill>
              <a:effectLst/>
              <a:uLnTx/>
              <a:uFillTx/>
              <a:latin typeface="Century Gothic"/>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7200" b="1" i="0" u="none" strike="noStrike" kern="1200" cap="none" spc="0" normalizeH="0" baseline="0" noProof="0" dirty="0" smtClean="0">
              <a:ln>
                <a:noFill/>
              </a:ln>
              <a:solidFill>
                <a:prstClr val="black"/>
              </a:solidFill>
              <a:effectLst/>
              <a:uLnTx/>
              <a:uFillTx/>
              <a:latin typeface="Century Gothic"/>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7200" b="1" i="0" u="none" strike="noStrike" kern="1200" cap="none" spc="0" normalizeH="0" baseline="0" noProof="0" dirty="0" smtClean="0">
              <a:ln>
                <a:noFill/>
              </a:ln>
              <a:solidFill>
                <a:prstClr val="black"/>
              </a:solidFill>
              <a:effectLst/>
              <a:uLnTx/>
              <a:uFillTx/>
              <a:latin typeface="Century Gothic"/>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7200" b="1" i="0" u="none" strike="noStrike" kern="1200" cap="none" spc="0" normalizeH="0" baseline="0" noProof="0" dirty="0" smtClean="0">
              <a:ln>
                <a:noFill/>
              </a:ln>
              <a:solidFill>
                <a:prstClr val="black"/>
              </a:solidFill>
              <a:effectLst/>
              <a:uLnTx/>
              <a:uFillTx/>
              <a:latin typeface="Century Gothic"/>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7200" b="1" i="0" u="none" strike="noStrike" kern="1200" cap="none" spc="0" normalizeH="0" baseline="0" noProof="0" dirty="0" smtClean="0">
                <a:ln>
                  <a:noFill/>
                </a:ln>
                <a:solidFill>
                  <a:srgbClr val="D75107"/>
                </a:solidFill>
                <a:effectLst/>
                <a:uLnTx/>
                <a:uFillTx/>
                <a:latin typeface="Century Gothic"/>
                <a:ea typeface="+mj-ea"/>
                <a:cs typeface="+mj-cs"/>
              </a:rPr>
              <a:t/>
            </a:r>
            <a:br>
              <a:rPr kumimoji="0" lang="ru-RU" sz="7200" b="1" i="0" u="none" strike="noStrike" kern="1200" cap="none" spc="0" normalizeH="0" baseline="0" noProof="0" dirty="0" smtClean="0">
                <a:ln>
                  <a:noFill/>
                </a:ln>
                <a:solidFill>
                  <a:srgbClr val="D75107"/>
                </a:solidFill>
                <a:effectLst/>
                <a:uLnTx/>
                <a:uFillTx/>
                <a:latin typeface="Century Gothic"/>
                <a:ea typeface="+mj-ea"/>
                <a:cs typeface="+mj-cs"/>
              </a:rPr>
            </a:br>
            <a:endParaRPr kumimoji="0" lang="ru-RU" sz="7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363272" cy="1143000"/>
          </a:xfrm>
        </p:spPr>
        <p:txBody>
          <a:bodyPr/>
          <a:lstStyle/>
          <a:p>
            <a:r>
              <a:rPr lang="ru-RU" sz="4000" b="1" dirty="0" smtClean="0">
                <a:solidFill>
                  <a:srgbClr val="FF0000"/>
                </a:solidFill>
              </a:rPr>
              <a:t>Стратегии подготовки к заданию 2</a:t>
            </a:r>
            <a:endParaRPr lang="ru-RU" sz="4000" b="1" dirty="0">
              <a:solidFill>
                <a:srgbClr val="FF0000"/>
              </a:solidFill>
            </a:endParaRPr>
          </a:p>
        </p:txBody>
      </p:sp>
      <p:sp>
        <p:nvSpPr>
          <p:cNvPr id="3" name="Содержимое 2"/>
          <p:cNvSpPr>
            <a:spLocks noGrp="1"/>
          </p:cNvSpPr>
          <p:nvPr>
            <p:ph idx="1"/>
          </p:nvPr>
        </p:nvSpPr>
        <p:spPr>
          <a:xfrm>
            <a:off x="467544" y="1268760"/>
            <a:ext cx="8229600" cy="4741987"/>
          </a:xfrm>
        </p:spPr>
        <p:txBody>
          <a:bodyPr/>
          <a:lstStyle/>
          <a:p>
            <a:pPr algn="just"/>
            <a:r>
              <a:rPr lang="ru-RU" sz="2400" dirty="0" smtClean="0"/>
              <a:t>На уроках отрабатывать разные типы вопросов, а также технологию неподготовленного ответа.</a:t>
            </a:r>
          </a:p>
          <a:p>
            <a:pPr algn="just"/>
            <a:r>
              <a:rPr lang="ru-RU" sz="2400" dirty="0" smtClean="0"/>
              <a:t>Учащимся надо научиться внимательно выслушать вопрос, пытаясь услышать все слова, понять смысл, определить грамматическую структуру и тип вопроса.</a:t>
            </a:r>
          </a:p>
          <a:p>
            <a:pPr algn="just"/>
            <a:r>
              <a:rPr lang="ru-RU" sz="2400" dirty="0" smtClean="0"/>
              <a:t>Можно проговорить вопрос про себя еще раз.</a:t>
            </a:r>
          </a:p>
          <a:p>
            <a:pPr algn="just"/>
            <a:r>
              <a:rPr lang="ru-RU" sz="2400" dirty="0" smtClean="0"/>
              <a:t> Надо запомнить, что ответы на прямые вопросы требуют употребления вспомогательного глагола.</a:t>
            </a:r>
          </a:p>
          <a:p>
            <a:pPr algn="just"/>
            <a:r>
              <a:rPr lang="ru-RU" sz="2400" dirty="0" smtClean="0"/>
              <a:t>Ответ должен быть дан полным предложением (предложениями).</a:t>
            </a:r>
          </a:p>
          <a:p>
            <a:pPr algn="just"/>
            <a:r>
              <a:rPr lang="ru-RU" sz="2400" dirty="0" smtClean="0"/>
              <a:t>Ответ должен быть на конкретно поставленный вопрос, не нужно делать обобщённых вступительных фраз или уходить от темы.</a:t>
            </a:r>
            <a:endParaRPr lang="ru-RU" sz="2400" dirty="0"/>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143000"/>
          </a:xfrm>
        </p:spPr>
        <p:txBody>
          <a:bodyPr/>
          <a:lstStyle/>
          <a:p>
            <a:pPr marL="342900" lvl="0" indent="-342900" algn="l">
              <a:spcBef>
                <a:spcPct val="20000"/>
              </a:spcBef>
              <a:buFont typeface="Arial" charset="0"/>
              <a:buChar char="•"/>
            </a:pPr>
            <a:r>
              <a:rPr lang="en-US" sz="2400" b="1" dirty="0">
                <a:solidFill>
                  <a:srgbClr val="000000"/>
                </a:solidFill>
                <a:latin typeface="TimesNewRomanPS-BoldMT"/>
                <a:ea typeface="Calibri"/>
                <a:cs typeface="TimesNewRomanPS-BoldMT"/>
              </a:rPr>
              <a:t>Task 3. </a:t>
            </a:r>
            <a:r>
              <a:rPr lang="en-US" sz="2100" b="1" dirty="0">
                <a:solidFill>
                  <a:srgbClr val="000000"/>
                </a:solidFill>
                <a:latin typeface="TimesNewRomanPS-BoldMT"/>
                <a:ea typeface="Calibri"/>
                <a:cs typeface="TimesNewRomanPS-BoldMT"/>
              </a:rPr>
              <a:t>You are going to give a talk about </a:t>
            </a:r>
            <a:r>
              <a:rPr lang="en-US" sz="2000" b="1" u="sng" dirty="0">
                <a:solidFill>
                  <a:prstClr val="black"/>
                </a:solidFill>
                <a:latin typeface="MyriadPro-BoldCond"/>
                <a:ea typeface="+mn-ea"/>
                <a:cs typeface="+mn-cs"/>
              </a:rPr>
              <a:t>f</a:t>
            </a:r>
            <a:r>
              <a:rPr lang="en-US" sz="2000" b="1" u="sng" dirty="0" smtClean="0">
                <a:solidFill>
                  <a:prstClr val="black"/>
                </a:solidFill>
                <a:latin typeface="MyriadPro-BoldCond"/>
                <a:ea typeface="+mn-ea"/>
                <a:cs typeface="+mn-cs"/>
              </a:rPr>
              <a:t>oreign language</a:t>
            </a:r>
            <a:r>
              <a:rPr lang="en-US" sz="2100" b="1" dirty="0" smtClean="0">
                <a:solidFill>
                  <a:srgbClr val="000000"/>
                </a:solidFill>
                <a:latin typeface="TimesNewRomanPS-BoldMT"/>
                <a:ea typeface="Calibri"/>
                <a:cs typeface="TimesNewRomanPS-BoldMT"/>
              </a:rPr>
              <a:t>.</a:t>
            </a:r>
            <a:r>
              <a:rPr lang="ru-RU" sz="2100" b="1" dirty="0" smtClean="0">
                <a:solidFill>
                  <a:srgbClr val="000000"/>
                </a:solidFill>
                <a:latin typeface="TimesNewRomanPS-BoldMT"/>
                <a:ea typeface="Calibri"/>
                <a:cs typeface="TimesNewRomanPS-BoldMT"/>
              </a:rPr>
              <a:t> </a:t>
            </a:r>
            <a:r>
              <a:rPr lang="en-US" sz="2100" b="1" dirty="0">
                <a:solidFill>
                  <a:srgbClr val="000000"/>
                </a:solidFill>
                <a:latin typeface="TimesNewRomanPS-BoldMT"/>
                <a:ea typeface="Calibri"/>
                <a:cs typeface="TimesNewRomanPS-BoldMT"/>
              </a:rPr>
              <a:t>You will have to start</a:t>
            </a:r>
            <a:r>
              <a:rPr lang="ru-RU" sz="2500" dirty="0">
                <a:solidFill>
                  <a:prstClr val="black"/>
                </a:solidFill>
                <a:ea typeface="Calibri"/>
                <a:cs typeface="Times New Roman"/>
              </a:rPr>
              <a:t> </a:t>
            </a:r>
            <a:r>
              <a:rPr lang="en-US" sz="2100" b="1" u="sng" dirty="0">
                <a:solidFill>
                  <a:srgbClr val="000000"/>
                </a:solidFill>
                <a:latin typeface="TimesNewRomanPS-BoldMT"/>
                <a:ea typeface="Calibri"/>
                <a:cs typeface="TimesNewRomanPS-BoldMT"/>
              </a:rPr>
              <a:t>in 1.5 minutes </a:t>
            </a:r>
            <a:r>
              <a:rPr lang="en-US" sz="2100" b="1" dirty="0" smtClean="0">
                <a:solidFill>
                  <a:srgbClr val="000000"/>
                </a:solidFill>
                <a:latin typeface="TimesNewRomanPS-BoldMT"/>
                <a:ea typeface="Calibri"/>
                <a:cs typeface="TimesNewRomanPS-BoldMT"/>
              </a:rPr>
              <a:t>and </a:t>
            </a:r>
            <a:r>
              <a:rPr lang="en-US" sz="2100" b="1" dirty="0">
                <a:solidFill>
                  <a:srgbClr val="000000"/>
                </a:solidFill>
                <a:latin typeface="TimesNewRomanPS-BoldMT"/>
                <a:ea typeface="Calibri"/>
                <a:cs typeface="TimesNewRomanPS-BoldMT"/>
              </a:rPr>
              <a:t>speak for </a:t>
            </a:r>
            <a:r>
              <a:rPr lang="en-US" sz="2100" b="1" u="sng" dirty="0">
                <a:solidFill>
                  <a:srgbClr val="000000"/>
                </a:solidFill>
                <a:latin typeface="TimesNewRomanPS-BoldMT"/>
                <a:ea typeface="Calibri"/>
                <a:cs typeface="TimesNewRomanPS-BoldMT"/>
              </a:rPr>
              <a:t>not more than 2 minutes.</a:t>
            </a:r>
            <a:endParaRPr lang="ru-RU" u="sng" dirty="0"/>
          </a:p>
        </p:txBody>
      </p:sp>
      <p:sp>
        <p:nvSpPr>
          <p:cNvPr id="3" name="Объект 2"/>
          <p:cNvSpPr>
            <a:spLocks noGrp="1"/>
          </p:cNvSpPr>
          <p:nvPr>
            <p:ph idx="1"/>
          </p:nvPr>
        </p:nvSpPr>
        <p:spPr>
          <a:xfrm>
            <a:off x="539552" y="1412776"/>
            <a:ext cx="8229600" cy="4525963"/>
          </a:xfrm>
        </p:spPr>
        <p:txBody>
          <a:bodyPr/>
          <a:lstStyle/>
          <a:p>
            <a:pPr marL="0" lvl="0" indent="0">
              <a:lnSpc>
                <a:spcPct val="115000"/>
              </a:lnSpc>
              <a:buNone/>
            </a:pPr>
            <a:endParaRPr lang="ru-RU" sz="1600" dirty="0">
              <a:solidFill>
                <a:prstClr val="black"/>
              </a:solidFill>
              <a:ea typeface="Calibri"/>
              <a:cs typeface="Times New Roman"/>
            </a:endParaRPr>
          </a:p>
          <a:p>
            <a:pPr marL="0" indent="0">
              <a:buNone/>
            </a:pPr>
            <a:r>
              <a:rPr lang="en-US" sz="1600" dirty="0" smtClean="0">
                <a:solidFill>
                  <a:srgbClr val="000000"/>
                </a:solidFill>
                <a:latin typeface="SymbolMT"/>
                <a:ea typeface="Calibri"/>
                <a:cs typeface="SymbolMT"/>
              </a:rPr>
              <a:t> </a:t>
            </a:r>
            <a:r>
              <a:rPr lang="en-US" sz="2400" b="1" dirty="0">
                <a:latin typeface="CharterITC-Bold"/>
              </a:rPr>
              <a:t>Remember to say:</a:t>
            </a:r>
          </a:p>
          <a:p>
            <a:pPr marL="0" indent="0">
              <a:buNone/>
            </a:pPr>
            <a:r>
              <a:rPr lang="en-US" sz="2400" dirty="0">
                <a:latin typeface="CharterITC"/>
              </a:rPr>
              <a:t>• why foreign languages are important in modern society;</a:t>
            </a:r>
          </a:p>
          <a:p>
            <a:pPr marL="0" indent="0">
              <a:buNone/>
            </a:pPr>
            <a:r>
              <a:rPr lang="en-US" sz="2400" dirty="0">
                <a:latin typeface="CharterITC"/>
              </a:rPr>
              <a:t>• what you do to speak English fluently;</a:t>
            </a:r>
          </a:p>
          <a:p>
            <a:pPr marL="0" indent="0">
              <a:buNone/>
            </a:pPr>
            <a:r>
              <a:rPr lang="en-US" sz="2400" dirty="0">
                <a:latin typeface="CharterITC"/>
              </a:rPr>
              <a:t>• why you have chosen English as your exam this year.</a:t>
            </a:r>
          </a:p>
          <a:p>
            <a:pPr marL="0" indent="0">
              <a:buNone/>
            </a:pPr>
            <a:endParaRPr lang="en-US" sz="2400" dirty="0" smtClean="0">
              <a:latin typeface="CharterITC"/>
            </a:endParaRPr>
          </a:p>
          <a:p>
            <a:pPr marL="0" indent="0">
              <a:buNone/>
            </a:pPr>
            <a:r>
              <a:rPr lang="en-US" sz="2400" dirty="0" smtClean="0">
                <a:latin typeface="CharterITC"/>
              </a:rPr>
              <a:t>You </a:t>
            </a:r>
            <a:r>
              <a:rPr lang="en-US" sz="2400" dirty="0">
                <a:latin typeface="CharterITC"/>
              </a:rPr>
              <a:t>have to talk continuously.</a:t>
            </a:r>
          </a:p>
          <a:p>
            <a:pPr marL="0" lvl="0" indent="0">
              <a:lnSpc>
                <a:spcPct val="115000"/>
              </a:lnSpc>
              <a:spcAft>
                <a:spcPts val="1000"/>
              </a:spcAft>
              <a:buNone/>
            </a:pPr>
            <a:endParaRPr lang="en-US" sz="1600" b="1" dirty="0" smtClean="0">
              <a:solidFill>
                <a:srgbClr val="00000A"/>
              </a:solidFill>
              <a:latin typeface="TimesNewRomanPS-BoldMT"/>
              <a:ea typeface="Calibri"/>
              <a:cs typeface="TimesNewRomanPS-BoldMT"/>
            </a:endParaRPr>
          </a:p>
          <a:p>
            <a:pPr marL="0" lvl="0" indent="0">
              <a:lnSpc>
                <a:spcPct val="115000"/>
              </a:lnSpc>
              <a:spcAft>
                <a:spcPts val="1000"/>
              </a:spcAft>
              <a:buNone/>
            </a:pPr>
            <a:r>
              <a:rPr lang="en-US" sz="1600" b="1" dirty="0" smtClean="0">
                <a:solidFill>
                  <a:srgbClr val="00000A"/>
                </a:solidFill>
                <a:latin typeface="TimesNewRomanPS-BoldMT"/>
                <a:ea typeface="Calibri"/>
                <a:cs typeface="TimesNewRomanPS-BoldMT"/>
              </a:rPr>
              <a:t>You </a:t>
            </a:r>
            <a:r>
              <a:rPr lang="en-US" sz="1600" b="1" dirty="0">
                <a:solidFill>
                  <a:srgbClr val="00000A"/>
                </a:solidFill>
                <a:latin typeface="TimesNewRomanPS-BoldMT"/>
                <a:ea typeface="Calibri"/>
                <a:cs typeface="TimesNewRomanPS-BoldMT"/>
              </a:rPr>
              <a:t>have to talk continuously.</a:t>
            </a:r>
            <a:endParaRPr lang="ru-RU" sz="1600" dirty="0">
              <a:solidFill>
                <a:prstClr val="black"/>
              </a:solidFill>
              <a:ea typeface="Calibri"/>
              <a:cs typeface="Times New Roman"/>
            </a:endParaRPr>
          </a:p>
          <a:p>
            <a:endParaRPr lang="ru-RU" dirty="0"/>
          </a:p>
        </p:txBody>
      </p:sp>
    </p:spTree>
    <p:extLst>
      <p:ext uri="{BB962C8B-B14F-4D97-AF65-F5344CB8AC3E}">
        <p14:creationId xmlns:p14="http://schemas.microsoft.com/office/powerpoint/2010/main" val="746661912"/>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1052736"/>
            <a:ext cx="8229600" cy="5073427"/>
          </a:xfrm>
        </p:spPr>
        <p:txBody>
          <a:bodyPr/>
          <a:lstStyle/>
          <a:p>
            <a:pPr marL="0" indent="0">
              <a:buNone/>
            </a:pPr>
            <a:r>
              <a:rPr lang="en-US" sz="1800" dirty="0">
                <a:solidFill>
                  <a:srgbClr val="C00000"/>
                </a:solidFill>
                <a:latin typeface="CharterITC"/>
              </a:rPr>
              <a:t>It goes without saying, learning foreign languages is very popular nowadays.</a:t>
            </a:r>
          </a:p>
          <a:p>
            <a:pPr marL="0" indent="0" algn="just">
              <a:buNone/>
            </a:pPr>
            <a:r>
              <a:rPr lang="en-US" sz="1800" dirty="0" smtClean="0">
                <a:latin typeface="CharterITC"/>
              </a:rPr>
              <a:t>* Today </a:t>
            </a:r>
            <a:r>
              <a:rPr lang="en-US" sz="1800" dirty="0">
                <a:latin typeface="CharterITC"/>
              </a:rPr>
              <a:t>there is hardly anyone who hasn’t come across a foreign language in</a:t>
            </a:r>
          </a:p>
          <a:p>
            <a:pPr marL="0" indent="0" algn="just">
              <a:buNone/>
            </a:pPr>
            <a:r>
              <a:rPr lang="en-US" sz="1800" dirty="0">
                <a:latin typeface="CharterITC"/>
              </a:rPr>
              <a:t>their life. </a:t>
            </a:r>
            <a:r>
              <a:rPr lang="en-US" sz="1800" u="sng" dirty="0">
                <a:latin typeface="CharterITC"/>
              </a:rPr>
              <a:t>Firstly,</a:t>
            </a:r>
            <a:r>
              <a:rPr lang="en-US" sz="1800" dirty="0">
                <a:latin typeface="CharterITC"/>
              </a:rPr>
              <a:t> with the development of social networks, many of us got an</a:t>
            </a:r>
          </a:p>
          <a:p>
            <a:pPr marL="0" indent="0" algn="just">
              <a:buNone/>
            </a:pPr>
            <a:r>
              <a:rPr lang="en-US" sz="1800" dirty="0">
                <a:latin typeface="CharterITC"/>
              </a:rPr>
              <a:t>opportunity to </a:t>
            </a:r>
            <a:r>
              <a:rPr lang="en-US" sz="1800" dirty="0" err="1">
                <a:latin typeface="CharterITC"/>
              </a:rPr>
              <a:t>practise</a:t>
            </a:r>
            <a:r>
              <a:rPr lang="en-US" sz="1800" dirty="0">
                <a:latin typeface="CharterITC"/>
              </a:rPr>
              <a:t> our knowledge online with our foreign friends or have</a:t>
            </a:r>
          </a:p>
          <a:p>
            <a:pPr marL="0" indent="0" algn="just">
              <a:buNone/>
            </a:pPr>
            <a:r>
              <a:rPr lang="en-US" sz="1800" dirty="0">
                <a:latin typeface="CharterITC"/>
              </a:rPr>
              <a:t>online education. </a:t>
            </a:r>
            <a:r>
              <a:rPr lang="en-US" sz="1800" u="sng" dirty="0">
                <a:latin typeface="CharterITC"/>
              </a:rPr>
              <a:t>Also, </a:t>
            </a:r>
            <a:r>
              <a:rPr lang="en-US" sz="1800" dirty="0">
                <a:latin typeface="CharterITC"/>
              </a:rPr>
              <a:t>some students in different countries study terminology</a:t>
            </a:r>
          </a:p>
          <a:p>
            <a:pPr marL="0" indent="0" algn="just">
              <a:buNone/>
            </a:pPr>
            <a:r>
              <a:rPr lang="en-US" sz="1800" dirty="0">
                <a:latin typeface="CharterITC"/>
              </a:rPr>
              <a:t>not only in their native language. In future if you are able to communicate</a:t>
            </a:r>
          </a:p>
          <a:p>
            <a:pPr marL="0" indent="0" algn="just">
              <a:buNone/>
            </a:pPr>
            <a:r>
              <a:rPr lang="en-US" sz="1800" dirty="0">
                <a:latin typeface="CharterITC"/>
              </a:rPr>
              <a:t>in a foreign language, you could have a higher chance of going abroad and</a:t>
            </a:r>
          </a:p>
          <a:p>
            <a:pPr marL="0" indent="0" algn="just">
              <a:buNone/>
            </a:pPr>
            <a:r>
              <a:rPr lang="en-US" sz="1800" dirty="0">
                <a:latin typeface="CharterITC"/>
              </a:rPr>
              <a:t>find a well-paid job there. </a:t>
            </a:r>
            <a:r>
              <a:rPr lang="en-US" sz="1800" u="sng" dirty="0">
                <a:latin typeface="CharterITC"/>
              </a:rPr>
              <a:t>Besides, </a:t>
            </a:r>
            <a:r>
              <a:rPr lang="en-US" sz="1800" dirty="0">
                <a:latin typeface="CharterITC"/>
              </a:rPr>
              <a:t>foreign languages connect us with other</a:t>
            </a:r>
          </a:p>
          <a:p>
            <a:pPr marL="0" indent="0" algn="just">
              <a:buNone/>
            </a:pPr>
            <a:r>
              <a:rPr lang="en-US" sz="1800" dirty="0">
                <a:latin typeface="CharterITC"/>
              </a:rPr>
              <a:t>cultures, you can easily get information you want and broaden your mind</a:t>
            </a:r>
            <a:r>
              <a:rPr lang="en-US" sz="1800" dirty="0" smtClean="0">
                <a:latin typeface="CharterITC"/>
              </a:rPr>
              <a:t>.</a:t>
            </a:r>
          </a:p>
          <a:p>
            <a:pPr marL="0" indent="0">
              <a:buNone/>
            </a:pPr>
            <a:r>
              <a:rPr lang="en-US" sz="1800" dirty="0" smtClean="0">
                <a:latin typeface="CharterITC"/>
              </a:rPr>
              <a:t>* To </a:t>
            </a:r>
            <a:r>
              <a:rPr lang="en-US" sz="1800" dirty="0">
                <a:latin typeface="CharterITC"/>
              </a:rPr>
              <a:t>speak English fluently I do several things. </a:t>
            </a:r>
            <a:r>
              <a:rPr lang="en-US" sz="1800" u="sng" dirty="0">
                <a:latin typeface="CharterITC"/>
              </a:rPr>
              <a:t>First of all, </a:t>
            </a:r>
            <a:r>
              <a:rPr lang="en-US" sz="1800" dirty="0">
                <a:latin typeface="CharterITC"/>
              </a:rPr>
              <a:t>I work a lot with</a:t>
            </a:r>
          </a:p>
          <a:p>
            <a:pPr marL="0" indent="0">
              <a:buNone/>
            </a:pPr>
            <a:r>
              <a:rPr lang="en-US" sz="1800" dirty="0">
                <a:latin typeface="CharterITC"/>
              </a:rPr>
              <a:t>the computer and especially on the Internet where everything is in English.</a:t>
            </a:r>
          </a:p>
          <a:p>
            <a:pPr marL="0" indent="0">
              <a:buNone/>
            </a:pPr>
            <a:r>
              <a:rPr lang="en-US" sz="1800" u="sng" dirty="0">
                <a:latin typeface="CharterITC"/>
              </a:rPr>
              <a:t>I’m also fond of</a:t>
            </a:r>
            <a:r>
              <a:rPr lang="en-US" sz="1800" dirty="0">
                <a:latin typeface="CharterITC"/>
              </a:rPr>
              <a:t> reading books of great writers in English and watching</a:t>
            </a:r>
          </a:p>
          <a:p>
            <a:pPr marL="0" indent="0">
              <a:buNone/>
            </a:pPr>
            <a:r>
              <a:rPr lang="en-US" sz="1800" dirty="0">
                <a:latin typeface="CharterITC"/>
              </a:rPr>
              <a:t>different satellite TV </a:t>
            </a:r>
            <a:r>
              <a:rPr lang="en-US" sz="1800" dirty="0" err="1">
                <a:latin typeface="CharterITC"/>
              </a:rPr>
              <a:t>programmes</a:t>
            </a:r>
            <a:r>
              <a:rPr lang="en-US" sz="1800" dirty="0">
                <a:latin typeface="CharterITC"/>
              </a:rPr>
              <a:t> in English. These activities help me greatly</a:t>
            </a:r>
          </a:p>
          <a:p>
            <a:pPr marL="0" indent="0">
              <a:buNone/>
            </a:pPr>
            <a:r>
              <a:rPr lang="en-US" sz="1800" dirty="0">
                <a:latin typeface="CharterITC"/>
              </a:rPr>
              <a:t>in mastering English</a:t>
            </a:r>
            <a:r>
              <a:rPr lang="en-US" sz="1800" u="sng" dirty="0">
                <a:latin typeface="CharterITC"/>
              </a:rPr>
              <a:t>. What is more, </a:t>
            </a:r>
            <a:r>
              <a:rPr lang="en-US" sz="1800" dirty="0">
                <a:latin typeface="CharterITC"/>
              </a:rPr>
              <a:t>at school we have English lessons three</a:t>
            </a:r>
          </a:p>
          <a:p>
            <a:pPr marL="0" indent="0">
              <a:buNone/>
            </a:pPr>
            <a:r>
              <a:rPr lang="en-US" sz="1800" dirty="0">
                <a:latin typeface="CharterITC"/>
              </a:rPr>
              <a:t>times a week.</a:t>
            </a:r>
            <a:endParaRPr lang="ru-RU" sz="1800" dirty="0"/>
          </a:p>
        </p:txBody>
      </p:sp>
    </p:spTree>
    <p:extLst>
      <p:ext uri="{BB962C8B-B14F-4D97-AF65-F5344CB8AC3E}">
        <p14:creationId xmlns:p14="http://schemas.microsoft.com/office/powerpoint/2010/main" val="2104270447"/>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sz="2000" dirty="0">
                <a:latin typeface="CharterITC"/>
              </a:rPr>
              <a:t>There are some reasons why I have chosen English as an exam. To </a:t>
            </a:r>
            <a:r>
              <a:rPr lang="en-US" sz="2000" dirty="0" smtClean="0">
                <a:latin typeface="CharterITC"/>
              </a:rPr>
              <a:t>start with</a:t>
            </a:r>
            <a:r>
              <a:rPr lang="en-US" sz="2000" dirty="0">
                <a:latin typeface="CharterITC"/>
              </a:rPr>
              <a:t>, I like English and have good marks in this subject. Secondly, this exam </a:t>
            </a:r>
            <a:r>
              <a:rPr lang="en-US" sz="2000" dirty="0" smtClean="0">
                <a:latin typeface="CharterITC"/>
              </a:rPr>
              <a:t>is like </a:t>
            </a:r>
            <a:r>
              <a:rPr lang="en-US" sz="2000" dirty="0">
                <a:latin typeface="CharterITC"/>
              </a:rPr>
              <a:t>one more practice for me and I’m not afraid of it. What is more, I want </a:t>
            </a:r>
            <a:r>
              <a:rPr lang="en-US" sz="2000" dirty="0" smtClean="0">
                <a:latin typeface="CharterITC"/>
              </a:rPr>
              <a:t>to know </a:t>
            </a:r>
            <a:r>
              <a:rPr lang="en-US" sz="2000" dirty="0">
                <a:latin typeface="CharterITC"/>
              </a:rPr>
              <a:t>the result, I mean the level of my knowledge, to achieve better results.</a:t>
            </a:r>
          </a:p>
          <a:p>
            <a:r>
              <a:rPr lang="en-US" sz="2000" dirty="0">
                <a:solidFill>
                  <a:srgbClr val="C00000"/>
                </a:solidFill>
                <a:latin typeface="CharterITC"/>
              </a:rPr>
              <a:t>In conclusion, the knowledge of foreign languages is a life necessity </a:t>
            </a:r>
            <a:r>
              <a:rPr lang="en-US" sz="2000" dirty="0" smtClean="0">
                <a:solidFill>
                  <a:srgbClr val="C00000"/>
                </a:solidFill>
                <a:latin typeface="CharterITC"/>
              </a:rPr>
              <a:t>today. It </a:t>
            </a:r>
            <a:r>
              <a:rPr lang="en-US" sz="2000" dirty="0">
                <a:solidFill>
                  <a:srgbClr val="C00000"/>
                </a:solidFill>
                <a:latin typeface="CharterITC"/>
              </a:rPr>
              <a:t>is the main and the most efficient means of information exchange </a:t>
            </a:r>
            <a:r>
              <a:rPr lang="en-US" sz="2000" dirty="0" smtClean="0">
                <a:solidFill>
                  <a:srgbClr val="C00000"/>
                </a:solidFill>
                <a:latin typeface="CharterITC"/>
              </a:rPr>
              <a:t>between the </a:t>
            </a:r>
            <a:r>
              <a:rPr lang="en-US" sz="2000" dirty="0">
                <a:solidFill>
                  <a:srgbClr val="C00000"/>
                </a:solidFill>
                <a:latin typeface="CharterITC"/>
              </a:rPr>
              <a:t>people of our planet.</a:t>
            </a:r>
            <a:endParaRPr lang="ru-RU" sz="2000" dirty="0">
              <a:solidFill>
                <a:srgbClr val="C00000"/>
              </a:solidFill>
            </a:endParaRPr>
          </a:p>
        </p:txBody>
      </p:sp>
    </p:spTree>
    <p:extLst>
      <p:ext uri="{BB962C8B-B14F-4D97-AF65-F5344CB8AC3E}">
        <p14:creationId xmlns:p14="http://schemas.microsoft.com/office/powerpoint/2010/main" val="2280270777"/>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Заголовок 1"/>
          <p:cNvSpPr>
            <a:spLocks noGrp="1"/>
          </p:cNvSpPr>
          <p:nvPr>
            <p:ph type="title"/>
          </p:nvPr>
        </p:nvSpPr>
        <p:spPr>
          <a:xfrm>
            <a:off x="467544" y="188640"/>
            <a:ext cx="8229600" cy="633413"/>
          </a:xfrm>
        </p:spPr>
        <p:txBody>
          <a:bodyPr/>
          <a:lstStyle/>
          <a:p>
            <a:pPr eaLnBrk="1" hangingPunct="1"/>
            <a:r>
              <a:rPr lang="ru-RU" sz="2800" dirty="0" smtClean="0">
                <a:solidFill>
                  <a:srgbClr val="000000"/>
                </a:solidFill>
              </a:rPr>
              <a:t>Материалы </a:t>
            </a:r>
            <a:r>
              <a:rPr lang="en-US" sz="2800" dirty="0" smtClean="0">
                <a:solidFill>
                  <a:srgbClr val="000000"/>
                </a:solidFill>
                <a:hlinkClick r:id="rId3"/>
              </a:rPr>
              <a:t>www.new.fipi.ru</a:t>
            </a:r>
            <a:r>
              <a:rPr lang="ru-RU" sz="2800" dirty="0" smtClean="0">
                <a:solidFill>
                  <a:srgbClr val="000000"/>
                </a:solidFill>
              </a:rPr>
              <a:t> </a:t>
            </a:r>
            <a:endParaRPr lang="ru-RU" dirty="0" smtClean="0"/>
          </a:p>
        </p:txBody>
      </p:sp>
      <p:sp>
        <p:nvSpPr>
          <p:cNvPr id="3" name="Объект 2"/>
          <p:cNvSpPr>
            <a:spLocks noGrp="1"/>
          </p:cNvSpPr>
          <p:nvPr>
            <p:ph idx="1"/>
          </p:nvPr>
        </p:nvSpPr>
        <p:spPr>
          <a:xfrm>
            <a:off x="395288" y="803275"/>
            <a:ext cx="8229600" cy="5865813"/>
          </a:xfrm>
        </p:spPr>
        <p:txBody>
          <a:bodyPr rtlCol="0">
            <a:normAutofit lnSpcReduction="10000"/>
          </a:bodyPr>
          <a:lstStyle/>
          <a:p>
            <a:pPr marL="0" indent="0" eaLnBrk="1" fontAlgn="auto" hangingPunct="1">
              <a:spcAft>
                <a:spcPts val="0"/>
              </a:spcAft>
              <a:buFont typeface="Arial" pitchFamily="34" charset="0"/>
              <a:buNone/>
              <a:defRPr/>
            </a:pPr>
            <a:r>
              <a:rPr lang="ru-RU" sz="4000" b="1" dirty="0">
                <a:solidFill>
                  <a:srgbClr val="D75107"/>
                </a:solidFill>
                <a:ea typeface="+mj-ea"/>
                <a:cs typeface="+mj-cs"/>
              </a:rPr>
              <a:t>Что оценивается</a:t>
            </a:r>
            <a:r>
              <a:rPr lang="en-US" sz="4000" b="1" dirty="0">
                <a:solidFill>
                  <a:srgbClr val="D75107"/>
                </a:solidFill>
                <a:ea typeface="+mj-ea"/>
                <a:cs typeface="+mj-cs"/>
              </a:rPr>
              <a:t> </a:t>
            </a:r>
            <a:r>
              <a:rPr lang="ru-RU" sz="4000" b="1" dirty="0">
                <a:solidFill>
                  <a:srgbClr val="D75107"/>
                </a:solidFill>
                <a:ea typeface="+mj-ea"/>
                <a:cs typeface="+mj-cs"/>
              </a:rPr>
              <a:t>в Задании </a:t>
            </a:r>
            <a:r>
              <a:rPr lang="en-US" sz="4000" b="1" dirty="0" smtClean="0">
                <a:solidFill>
                  <a:srgbClr val="D75107"/>
                </a:solidFill>
                <a:ea typeface="+mj-ea"/>
                <a:cs typeface="+mj-cs"/>
              </a:rPr>
              <a:t>3</a:t>
            </a:r>
            <a:r>
              <a:rPr lang="ru-RU" sz="4000" b="1" dirty="0" smtClean="0">
                <a:solidFill>
                  <a:srgbClr val="D75107"/>
                </a:solidFill>
                <a:ea typeface="+mj-ea"/>
                <a:cs typeface="+mj-cs"/>
              </a:rPr>
              <a:t>:</a:t>
            </a:r>
          </a:p>
          <a:p>
            <a:pPr eaLnBrk="1" hangingPunct="1">
              <a:lnSpc>
                <a:spcPct val="80000"/>
              </a:lnSpc>
              <a:defRPr/>
            </a:pPr>
            <a:r>
              <a:rPr lang="ru-RU" sz="2300" b="1" dirty="0">
                <a:solidFill>
                  <a:srgbClr val="3333FF"/>
                </a:solidFill>
              </a:rPr>
              <a:t>Решение коммуникативной </a:t>
            </a:r>
            <a:r>
              <a:rPr lang="ru-RU" sz="2300" b="1" dirty="0" smtClean="0">
                <a:solidFill>
                  <a:srgbClr val="3333FF"/>
                </a:solidFill>
              </a:rPr>
              <a:t>задачи</a:t>
            </a:r>
          </a:p>
          <a:p>
            <a:pPr eaLnBrk="1" hangingPunct="1">
              <a:lnSpc>
                <a:spcPct val="80000"/>
              </a:lnSpc>
              <a:buNone/>
              <a:defRPr/>
            </a:pPr>
            <a:r>
              <a:rPr lang="ru-RU" sz="2300" b="1" dirty="0" smtClean="0">
                <a:solidFill>
                  <a:srgbClr val="3333FF"/>
                </a:solidFill>
              </a:rPr>
              <a:t> </a:t>
            </a:r>
            <a:r>
              <a:rPr lang="ru-RU" sz="2300" b="1" dirty="0">
                <a:solidFill>
                  <a:srgbClr val="000000"/>
                </a:solidFill>
              </a:rPr>
              <a:t>– даны </a:t>
            </a:r>
            <a:r>
              <a:rPr lang="ru-RU" sz="2300" b="1" dirty="0" smtClean="0">
                <a:solidFill>
                  <a:srgbClr val="000000"/>
                </a:solidFill>
              </a:rPr>
              <a:t>развёрнутые ответы по всем аспектам </a:t>
            </a:r>
            <a:r>
              <a:rPr lang="ru-RU" sz="2300" b="1" dirty="0">
                <a:solidFill>
                  <a:srgbClr val="000000"/>
                </a:solidFill>
              </a:rPr>
              <a:t>– </a:t>
            </a:r>
            <a:r>
              <a:rPr lang="ru-RU" sz="2300" b="1" u="sng" dirty="0">
                <a:solidFill>
                  <a:srgbClr val="FF0000"/>
                </a:solidFill>
              </a:rPr>
              <a:t>3 балла </a:t>
            </a:r>
            <a:r>
              <a:rPr lang="ru-RU" sz="2300" b="1" u="sng" dirty="0" err="1">
                <a:solidFill>
                  <a:srgbClr val="FF0000"/>
                </a:solidFill>
              </a:rPr>
              <a:t>max</a:t>
            </a:r>
            <a:r>
              <a:rPr lang="ru-RU" sz="2300" b="1" u="sng" dirty="0">
                <a:solidFill>
                  <a:srgbClr val="FF0000"/>
                </a:solidFill>
              </a:rPr>
              <a:t> </a:t>
            </a:r>
          </a:p>
          <a:p>
            <a:pPr marL="342900" lvl="1" indent="-342900" algn="just" eaLnBrk="1" hangingPunct="1">
              <a:lnSpc>
                <a:spcPct val="170000"/>
              </a:lnSpc>
              <a:buFont typeface="Arial" charset="0"/>
              <a:buChar char="•"/>
              <a:defRPr/>
            </a:pPr>
            <a:r>
              <a:rPr lang="ru-RU" sz="2300" b="1" dirty="0" smtClean="0">
                <a:solidFill>
                  <a:srgbClr val="3333FF"/>
                </a:solidFill>
              </a:rPr>
              <a:t>Организация </a:t>
            </a:r>
            <a:r>
              <a:rPr lang="ru-RU" sz="2300" b="1" dirty="0">
                <a:solidFill>
                  <a:srgbClr val="3333FF"/>
                </a:solidFill>
              </a:rPr>
              <a:t>высказывания </a:t>
            </a:r>
            <a:r>
              <a:rPr lang="ru-RU" sz="2300" b="1" dirty="0" smtClean="0">
                <a:solidFill>
                  <a:srgbClr val="000000"/>
                </a:solidFill>
              </a:rPr>
              <a:t>– наличие вступительной и заключительной фраз, </a:t>
            </a:r>
            <a:r>
              <a:rPr lang="ru-RU" sz="2300" b="1" dirty="0">
                <a:solidFill>
                  <a:srgbClr val="000000"/>
                </a:solidFill>
              </a:rPr>
              <a:t>правильное использование </a:t>
            </a:r>
            <a:r>
              <a:rPr lang="ru-RU" sz="2300" b="1" dirty="0" smtClean="0">
                <a:solidFill>
                  <a:srgbClr val="000000"/>
                </a:solidFill>
              </a:rPr>
              <a:t>средств  </a:t>
            </a:r>
            <a:r>
              <a:rPr lang="ru-RU" sz="2300" b="1" u="sng" dirty="0" smtClean="0">
                <a:solidFill>
                  <a:srgbClr val="000000"/>
                </a:solidFill>
              </a:rPr>
              <a:t>логической </a:t>
            </a:r>
            <a:r>
              <a:rPr lang="ru-RU" sz="2300" b="1" u="sng" dirty="0">
                <a:solidFill>
                  <a:srgbClr val="000000"/>
                </a:solidFill>
              </a:rPr>
              <a:t>связи </a:t>
            </a:r>
            <a:r>
              <a:rPr lang="ru-RU" sz="2300" b="1" u="sng" dirty="0" smtClean="0">
                <a:solidFill>
                  <a:srgbClr val="000000"/>
                </a:solidFill>
              </a:rPr>
              <a:t> </a:t>
            </a:r>
            <a:r>
              <a:rPr lang="ru-RU" sz="2300" b="1" dirty="0" smtClean="0">
                <a:solidFill>
                  <a:srgbClr val="FF0000"/>
                </a:solidFill>
              </a:rPr>
              <a:t>– 2 балла </a:t>
            </a:r>
            <a:r>
              <a:rPr lang="ru-RU" sz="2300" b="1" dirty="0" err="1" smtClean="0">
                <a:solidFill>
                  <a:srgbClr val="FF0000"/>
                </a:solidFill>
              </a:rPr>
              <a:t>max</a:t>
            </a:r>
            <a:endParaRPr lang="ru-RU" sz="2300" b="1" dirty="0" smtClean="0">
              <a:solidFill>
                <a:srgbClr val="FF0000"/>
              </a:solidFill>
            </a:endParaRPr>
          </a:p>
          <a:p>
            <a:pPr algn="just" eaLnBrk="1" hangingPunct="1">
              <a:lnSpc>
                <a:spcPct val="120000"/>
              </a:lnSpc>
              <a:defRPr/>
            </a:pPr>
            <a:r>
              <a:rPr lang="ru-RU" sz="2300" b="1" dirty="0" smtClean="0">
                <a:solidFill>
                  <a:srgbClr val="3333FF"/>
                </a:solidFill>
              </a:rPr>
              <a:t>Языковое оформление </a:t>
            </a:r>
            <a:r>
              <a:rPr lang="ru-RU" sz="2300" b="1" dirty="0" smtClean="0">
                <a:solidFill>
                  <a:srgbClr val="000000"/>
                </a:solidFill>
              </a:rPr>
              <a:t>– </a:t>
            </a:r>
            <a:r>
              <a:rPr lang="ru-RU" sz="2300" b="1" dirty="0">
                <a:solidFill>
                  <a:srgbClr val="000000"/>
                </a:solidFill>
              </a:rPr>
              <a:t>допускается не более </a:t>
            </a:r>
            <a:r>
              <a:rPr lang="ru-RU" sz="2300" b="1" u="sng" dirty="0" smtClean="0">
                <a:solidFill>
                  <a:srgbClr val="FF0000"/>
                </a:solidFill>
              </a:rPr>
              <a:t>4</a:t>
            </a:r>
            <a:r>
              <a:rPr lang="ru-RU" sz="2300" b="1" dirty="0" smtClean="0">
                <a:solidFill>
                  <a:srgbClr val="FF0000"/>
                </a:solidFill>
              </a:rPr>
              <a:t> </a:t>
            </a:r>
            <a:r>
              <a:rPr lang="ru-RU" sz="2300" b="1" dirty="0">
                <a:solidFill>
                  <a:srgbClr val="000000"/>
                </a:solidFill>
              </a:rPr>
              <a:t>негрубых лексико-грамматических И/ИЛИ не более </a:t>
            </a:r>
            <a:r>
              <a:rPr lang="ru-RU" sz="2300" b="1" u="sng" dirty="0" smtClean="0">
                <a:solidFill>
                  <a:srgbClr val="FF0000"/>
                </a:solidFill>
              </a:rPr>
              <a:t>3</a:t>
            </a:r>
            <a:r>
              <a:rPr lang="ru-RU" sz="2300" b="1" dirty="0" smtClean="0">
                <a:solidFill>
                  <a:srgbClr val="000000"/>
                </a:solidFill>
              </a:rPr>
              <a:t> </a:t>
            </a:r>
            <a:r>
              <a:rPr lang="ru-RU" sz="2300" b="1" dirty="0">
                <a:solidFill>
                  <a:srgbClr val="000000"/>
                </a:solidFill>
              </a:rPr>
              <a:t>негрубых фонетических ошибок </a:t>
            </a:r>
            <a:r>
              <a:rPr lang="ru-RU" sz="2300" b="1" dirty="0" smtClean="0">
                <a:solidFill>
                  <a:srgbClr val="000000"/>
                </a:solidFill>
              </a:rPr>
              <a:t>– </a:t>
            </a:r>
            <a:r>
              <a:rPr lang="ru-RU" sz="2300" b="1" dirty="0" smtClean="0">
                <a:solidFill>
                  <a:srgbClr val="FF0000"/>
                </a:solidFill>
              </a:rPr>
              <a:t>2 балла </a:t>
            </a:r>
            <a:r>
              <a:rPr lang="ru-RU" sz="2300" b="1" dirty="0" err="1" smtClean="0">
                <a:solidFill>
                  <a:srgbClr val="FF0000"/>
                </a:solidFill>
              </a:rPr>
              <a:t>max</a:t>
            </a:r>
            <a:r>
              <a:rPr lang="ru-RU" sz="2300" b="1" dirty="0" smtClean="0">
                <a:solidFill>
                  <a:srgbClr val="FF0000"/>
                </a:solidFill>
              </a:rPr>
              <a:t> </a:t>
            </a:r>
            <a:endParaRPr lang="ru-RU" sz="2300" b="1" dirty="0">
              <a:solidFill>
                <a:srgbClr val="000000"/>
              </a:solidFill>
            </a:endParaRPr>
          </a:p>
          <a:p>
            <a:pPr marL="0" indent="0" eaLnBrk="1" fontAlgn="auto" hangingPunct="1">
              <a:spcAft>
                <a:spcPts val="0"/>
              </a:spcAft>
              <a:buFont typeface="Arial" pitchFamily="34" charset="0"/>
              <a:buNone/>
              <a:defRPr/>
            </a:pPr>
            <a:r>
              <a:rPr lang="ru-RU" sz="4000" b="1" dirty="0">
                <a:solidFill>
                  <a:srgbClr val="D75107"/>
                </a:solidFill>
                <a:latin typeface="Century Gothic"/>
                <a:ea typeface="+mj-ea"/>
                <a:cs typeface="+mj-cs"/>
              </a:rPr>
              <a:t/>
            </a:r>
            <a:br>
              <a:rPr lang="ru-RU" sz="4000" b="1" dirty="0">
                <a:solidFill>
                  <a:srgbClr val="D75107"/>
                </a:solidFill>
                <a:latin typeface="Century Gothic"/>
                <a:ea typeface="+mj-ea"/>
                <a:cs typeface="+mj-cs"/>
              </a:rPr>
            </a:br>
            <a:endParaRPr lang="ru-RU" sz="4600" u="sng" dirty="0"/>
          </a:p>
        </p:txBody>
      </p:sp>
      <p:pic>
        <p:nvPicPr>
          <p:cNvPr id="32771" name="Picture 2"/>
          <p:cNvPicPr>
            <a:picLocks noChangeAspect="1" noChangeArrowheads="1"/>
          </p:cNvPicPr>
          <p:nvPr/>
        </p:nvPicPr>
        <p:blipFill>
          <a:blip r:embed="rId4" cstate="screen"/>
          <a:srcRect/>
          <a:stretch>
            <a:fillRect/>
          </a:stretch>
        </p:blipFill>
        <p:spPr bwMode="auto">
          <a:xfrm>
            <a:off x="7812088" y="4763"/>
            <a:ext cx="950912" cy="798512"/>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836712"/>
            <a:ext cx="8568952" cy="5760640"/>
          </a:xfrm>
        </p:spPr>
        <p:txBody>
          <a:bodyPr/>
          <a:lstStyle/>
          <a:p>
            <a:pPr algn="just"/>
            <a:r>
              <a:rPr lang="ru-RU" sz="2000" dirty="0" smtClean="0"/>
              <a:t>Научить внимательно читать  задание  и следовать плану высказывания.</a:t>
            </a:r>
          </a:p>
          <a:p>
            <a:pPr algn="just"/>
            <a:r>
              <a:rPr lang="ru-RU" sz="2000" dirty="0" smtClean="0"/>
              <a:t>Отработать возможные универсальные вступительные и заключительные фразы по разным темам.</a:t>
            </a:r>
          </a:p>
          <a:p>
            <a:pPr algn="just"/>
            <a:r>
              <a:rPr lang="ru-RU" sz="2000" dirty="0" smtClean="0"/>
              <a:t>Отработать употребление слов-связок.</a:t>
            </a:r>
          </a:p>
          <a:p>
            <a:pPr algn="just"/>
            <a:r>
              <a:rPr lang="ru-RU" sz="2000" dirty="0" smtClean="0"/>
              <a:t>Отработать схему построения ответа по аспекту: </a:t>
            </a:r>
            <a:endParaRPr lang="en-US" sz="2000" dirty="0" smtClean="0"/>
          </a:p>
          <a:p>
            <a:pPr algn="just">
              <a:buFont typeface="Wingdings" pitchFamily="2" charset="2"/>
              <a:buChar char="ü"/>
            </a:pPr>
            <a:r>
              <a:rPr lang="en-US" sz="2000" dirty="0" smtClean="0">
                <a:solidFill>
                  <a:srgbClr val="0033CC"/>
                </a:solidFill>
              </a:rPr>
              <a:t>topic sentence</a:t>
            </a:r>
            <a:r>
              <a:rPr lang="ru-RU" sz="2000" dirty="0" smtClean="0">
                <a:solidFill>
                  <a:srgbClr val="0033CC"/>
                </a:solidFill>
              </a:rPr>
              <a:t> </a:t>
            </a:r>
            <a:r>
              <a:rPr lang="ru-RU" sz="1600" dirty="0" smtClean="0"/>
              <a:t>(</a:t>
            </a:r>
            <a:r>
              <a:rPr lang="ru-RU" sz="1600" i="1" dirty="0" smtClean="0"/>
              <a:t>вводящее предложение, в котором формулируется тема сообщения по данному аспекту</a:t>
            </a:r>
            <a:r>
              <a:rPr lang="ru-RU" sz="1600" dirty="0" smtClean="0"/>
              <a:t>)</a:t>
            </a:r>
            <a:r>
              <a:rPr lang="ru-RU" sz="1800" dirty="0" smtClean="0"/>
              <a:t> – как правило строится на основе заданной опции;</a:t>
            </a:r>
            <a:endParaRPr lang="en-US" sz="2000" dirty="0" smtClean="0"/>
          </a:p>
          <a:p>
            <a:pPr algn="just">
              <a:buFont typeface="Wingdings" pitchFamily="2" charset="2"/>
              <a:buChar char="ü"/>
            </a:pPr>
            <a:r>
              <a:rPr lang="ru-RU" sz="2000" dirty="0" smtClean="0">
                <a:solidFill>
                  <a:srgbClr val="0033CC"/>
                </a:solidFill>
              </a:rPr>
              <a:t>2 аргумента</a:t>
            </a:r>
            <a:r>
              <a:rPr lang="ru-RU" sz="2000" dirty="0" smtClean="0"/>
              <a:t>.</a:t>
            </a:r>
            <a:endParaRPr lang="en-US" sz="2000" dirty="0" smtClean="0"/>
          </a:p>
          <a:p>
            <a:pPr algn="just"/>
            <a:r>
              <a:rPr lang="ru-RU" sz="2000" dirty="0" smtClean="0"/>
              <a:t>Научить строить аргумент</a:t>
            </a:r>
            <a:r>
              <a:rPr lang="en-US" sz="2000" dirty="0" smtClean="0"/>
              <a:t>.</a:t>
            </a:r>
            <a:endParaRPr lang="ru-RU" sz="2000" dirty="0" smtClean="0"/>
          </a:p>
          <a:p>
            <a:pPr algn="just"/>
            <a:endParaRPr lang="en-US" sz="2000" dirty="0" smtClean="0"/>
          </a:p>
          <a:p>
            <a:pPr algn="just"/>
            <a:endParaRPr lang="en-US" sz="2000" dirty="0" smtClean="0"/>
          </a:p>
          <a:p>
            <a:pPr algn="just"/>
            <a:endParaRPr lang="en-US" sz="2000" dirty="0" smtClean="0"/>
          </a:p>
          <a:p>
            <a:pPr algn="just"/>
            <a:r>
              <a:rPr lang="ru-RU" sz="2000" dirty="0" smtClean="0"/>
              <a:t>Не следует задавать заучивать готовые тексты наизусть, а давать разнообразные задания на использование их содержания.</a:t>
            </a:r>
          </a:p>
          <a:p>
            <a:pPr algn="just"/>
            <a:r>
              <a:rPr lang="ru-RU" sz="2000" dirty="0" smtClean="0"/>
              <a:t>Тренировать умение неподготовленной речи (без возможности </a:t>
            </a:r>
            <a:r>
              <a:rPr lang="ru-RU" sz="2000" smtClean="0"/>
              <a:t>делать записи, </a:t>
            </a:r>
            <a:r>
              <a:rPr lang="ru-RU" sz="2000" dirty="0" smtClean="0"/>
              <a:t>в ограниченное время)</a:t>
            </a:r>
          </a:p>
          <a:p>
            <a:pPr algn="just"/>
            <a:endParaRPr lang="ru-RU" sz="2400" dirty="0"/>
          </a:p>
        </p:txBody>
      </p:sp>
      <p:sp>
        <p:nvSpPr>
          <p:cNvPr id="4" name="Заголовок 1"/>
          <p:cNvSpPr>
            <a:spLocks noGrp="1"/>
          </p:cNvSpPr>
          <p:nvPr>
            <p:ph type="title"/>
          </p:nvPr>
        </p:nvSpPr>
        <p:spPr>
          <a:xfrm>
            <a:off x="467544" y="188640"/>
            <a:ext cx="8229600" cy="720080"/>
          </a:xfrm>
        </p:spPr>
        <p:txBody>
          <a:bodyPr/>
          <a:lstStyle/>
          <a:p>
            <a:r>
              <a:rPr lang="ru-RU" sz="4000" b="1" dirty="0" smtClean="0">
                <a:solidFill>
                  <a:srgbClr val="FF0000"/>
                </a:solidFill>
              </a:rPr>
              <a:t>Стратегии подготовки к заданию 3</a:t>
            </a:r>
            <a:endParaRPr lang="ru-RU" sz="4000" b="1" dirty="0">
              <a:solidFill>
                <a:srgbClr val="FF0000"/>
              </a:solidFill>
            </a:endParaRPr>
          </a:p>
        </p:txBody>
      </p:sp>
      <p:sp>
        <p:nvSpPr>
          <p:cNvPr id="5" name="Прямоугольник 4"/>
          <p:cNvSpPr/>
          <p:nvPr/>
        </p:nvSpPr>
        <p:spPr>
          <a:xfrm>
            <a:off x="251520" y="4005064"/>
            <a:ext cx="8568952" cy="108012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r>
              <a:rPr lang="en-US" sz="2000" b="1" i="1" dirty="0" smtClean="0">
                <a:latin typeface="Times New Roman" pitchFamily="18" charset="0"/>
                <a:cs typeface="Times New Roman" pitchFamily="18" charset="0"/>
              </a:rPr>
              <a:t>*</a:t>
            </a:r>
            <a:r>
              <a:rPr lang="en-US" sz="2000" b="1" dirty="0" smtClean="0">
                <a:solidFill>
                  <a:srgbClr val="FF0000"/>
                </a:solidFill>
                <a:latin typeface="Times New Roman" pitchFamily="18" charset="0"/>
                <a:cs typeface="Times New Roman" pitchFamily="18" charset="0"/>
              </a:rPr>
              <a:t>What  would you like to be? Why?</a:t>
            </a:r>
          </a:p>
          <a:p>
            <a:pPr algn="just"/>
            <a:r>
              <a:rPr lang="en-US" sz="2000" b="1" i="1" u="sng" dirty="0" smtClean="0">
                <a:latin typeface="Times New Roman" pitchFamily="18" charset="0"/>
                <a:cs typeface="Times New Roman" pitchFamily="18" charset="0"/>
              </a:rPr>
              <a:t>I would like to be a dentist for some reasons.</a:t>
            </a:r>
            <a:r>
              <a:rPr lang="en-US" sz="2000" b="1" i="1" dirty="0" smtClean="0">
                <a:latin typeface="Times New Roman" pitchFamily="18" charset="0"/>
                <a:cs typeface="Times New Roman" pitchFamily="18" charset="0"/>
              </a:rPr>
              <a:t> </a:t>
            </a:r>
            <a:r>
              <a:rPr lang="en-US" sz="2000" b="1" i="1" dirty="0" smtClean="0">
                <a:solidFill>
                  <a:srgbClr val="7030A0"/>
                </a:solidFill>
                <a:latin typeface="Times New Roman" pitchFamily="18" charset="0"/>
                <a:cs typeface="Times New Roman" pitchFamily="18" charset="0"/>
              </a:rPr>
              <a:t>Firstly, </a:t>
            </a:r>
            <a:r>
              <a:rPr lang="en-US" sz="2000" b="1" i="1" dirty="0" smtClean="0">
                <a:latin typeface="Times New Roman" pitchFamily="18" charset="0"/>
                <a:cs typeface="Times New Roman" pitchFamily="18" charset="0"/>
              </a:rPr>
              <a:t>this job is well-paid. </a:t>
            </a:r>
            <a:r>
              <a:rPr lang="en-US" sz="2000" b="1" i="1" dirty="0" smtClean="0">
                <a:solidFill>
                  <a:srgbClr val="7030A0"/>
                </a:solidFill>
                <a:latin typeface="Times New Roman" pitchFamily="18" charset="0"/>
                <a:cs typeface="Times New Roman" pitchFamily="18" charset="0"/>
              </a:rPr>
              <a:t>Secondly</a:t>
            </a:r>
            <a:r>
              <a:rPr lang="en-US" sz="2000" b="1" i="1" dirty="0" smtClean="0">
                <a:latin typeface="Times New Roman" pitchFamily="18" charset="0"/>
                <a:cs typeface="Times New Roman" pitchFamily="18" charset="0"/>
              </a:rPr>
              <a:t>,  I think I’m suitable for it </a:t>
            </a:r>
            <a:r>
              <a:rPr lang="en-US" sz="2000" b="1" i="1" dirty="0" smtClean="0">
                <a:solidFill>
                  <a:srgbClr val="7030A0"/>
                </a:solidFill>
                <a:latin typeface="Times New Roman" pitchFamily="18" charset="0"/>
                <a:cs typeface="Times New Roman" pitchFamily="18" charset="0"/>
              </a:rPr>
              <a:t>as</a:t>
            </a:r>
            <a:r>
              <a:rPr lang="en-US" sz="2000" b="1" i="1" dirty="0" smtClean="0">
                <a:latin typeface="Times New Roman" pitchFamily="18" charset="0"/>
                <a:cs typeface="Times New Roman" pitchFamily="18" charset="0"/>
              </a:rPr>
              <a:t> I’m patient, caring </a:t>
            </a:r>
            <a:r>
              <a:rPr lang="en-US" sz="2000" b="1" i="1" dirty="0" smtClean="0">
                <a:solidFill>
                  <a:srgbClr val="7030A0"/>
                </a:solidFill>
                <a:latin typeface="Times New Roman" pitchFamily="18" charset="0"/>
                <a:cs typeface="Times New Roman" pitchFamily="18" charset="0"/>
              </a:rPr>
              <a:t>and</a:t>
            </a:r>
            <a:r>
              <a:rPr lang="en-US" sz="2000" b="1" i="1" dirty="0" smtClean="0">
                <a:latin typeface="Times New Roman" pitchFamily="18" charset="0"/>
                <a:cs typeface="Times New Roman" pitchFamily="18" charset="0"/>
              </a:rPr>
              <a:t> like medicine.</a:t>
            </a:r>
            <a:endParaRPr lang="ru-RU" sz="2000" b="1" i="1" dirty="0" smtClean="0">
              <a:latin typeface="Times New Roman" pitchFamily="18" charset="0"/>
              <a:cs typeface="Times New Roman" pitchFamily="18" charset="0"/>
            </a:endParaRPr>
          </a:p>
          <a:p>
            <a:pPr algn="ctr"/>
            <a:endParaRPr lang="ru-RU" dirty="0"/>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http://www.fipi.ru/about/news/proekty-kim-ege-oge-i-gve-2019-g</a:t>
            </a:r>
            <a:endParaRPr lang="ru-RU" dirty="0"/>
          </a:p>
        </p:txBody>
      </p:sp>
      <p:pic>
        <p:nvPicPr>
          <p:cNvPr id="2050" name="Picture 2" descr="https://2019-god.com/wp-content/uploads/2018/07/fipi-ogeh-2019-goda-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2132856"/>
            <a:ext cx="6858000" cy="3219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7113653"/>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spcBef>
                <a:spcPct val="20000"/>
              </a:spcBef>
            </a:pPr>
            <a:r>
              <a:rPr lang="ru-RU" sz="3200" dirty="0">
                <a:solidFill>
                  <a:srgbClr val="000000"/>
                </a:solidFill>
                <a:latin typeface="Georgia" panose="02040502050405020303" pitchFamily="18" charset="0"/>
                <a:ea typeface="+mn-ea"/>
                <a:cs typeface="+mn-cs"/>
              </a:rPr>
              <a:t>Издательство «Титул»</a:t>
            </a:r>
            <a:br>
              <a:rPr lang="ru-RU" sz="3200" dirty="0">
                <a:solidFill>
                  <a:srgbClr val="000000"/>
                </a:solidFill>
                <a:latin typeface="Georgia" panose="02040502050405020303" pitchFamily="18" charset="0"/>
                <a:ea typeface="+mn-ea"/>
                <a:cs typeface="+mn-cs"/>
              </a:rPr>
            </a:br>
            <a:r>
              <a:rPr lang="ru-RU" sz="3200" b="1" dirty="0">
                <a:solidFill>
                  <a:srgbClr val="CC3600"/>
                </a:solidFill>
                <a:latin typeface="Helvetica Neue"/>
                <a:ea typeface="+mn-ea"/>
                <a:cs typeface="+mn-cs"/>
              </a:rPr>
              <a:t> +7 (484) 399-10-09</a:t>
            </a:r>
            <a:br>
              <a:rPr lang="ru-RU" sz="3200" b="1" dirty="0">
                <a:solidFill>
                  <a:srgbClr val="CC3600"/>
                </a:solidFill>
                <a:latin typeface="Helvetica Neue"/>
                <a:ea typeface="+mn-ea"/>
                <a:cs typeface="+mn-cs"/>
              </a:rPr>
            </a:br>
            <a:r>
              <a:rPr lang="ru-RU" sz="3200" b="1" dirty="0">
                <a:solidFill>
                  <a:srgbClr val="CC3600"/>
                </a:solidFill>
                <a:latin typeface="Helvetica Neue"/>
                <a:ea typeface="+mn-ea"/>
                <a:cs typeface="+mn-cs"/>
              </a:rPr>
              <a:t> </a:t>
            </a:r>
            <a:r>
              <a:rPr lang="ru-RU" sz="3200" b="1" dirty="0">
                <a:solidFill>
                  <a:srgbClr val="CC3600"/>
                </a:solidFill>
                <a:latin typeface="Arial" panose="020B0604020202020204" pitchFamily="34" charset="0"/>
                <a:ea typeface="+mn-ea"/>
                <a:cs typeface="+mn-cs"/>
                <a:hlinkClick r:id="rId2"/>
              </a:rPr>
              <a:t>umk@titul.ru</a:t>
            </a:r>
            <a:endParaRPr lang="ru-RU" dirty="0"/>
          </a:p>
        </p:txBody>
      </p:sp>
      <p:sp>
        <p:nvSpPr>
          <p:cNvPr id="3" name="Объект 2"/>
          <p:cNvSpPr>
            <a:spLocks noGrp="1"/>
          </p:cNvSpPr>
          <p:nvPr>
            <p:ph idx="1"/>
          </p:nvPr>
        </p:nvSpPr>
        <p:spPr>
          <a:xfrm>
            <a:off x="251520" y="1600200"/>
            <a:ext cx="8435280" cy="4997152"/>
          </a:xfrm>
        </p:spPr>
        <p:txBody>
          <a:bodyPr/>
          <a:lstStyle/>
          <a:p>
            <a:pPr marL="0" indent="0">
              <a:buNone/>
            </a:pPr>
            <a:r>
              <a:rPr lang="ru-RU" dirty="0" smtClean="0"/>
              <a:t>Литература</a:t>
            </a:r>
          </a:p>
          <a:p>
            <a:r>
              <a:rPr lang="ru-RU" dirty="0" err="1" smtClean="0"/>
              <a:t>Вебинары</a:t>
            </a:r>
            <a:r>
              <a:rPr lang="ru-RU" dirty="0" smtClean="0"/>
              <a:t> - </a:t>
            </a:r>
            <a:r>
              <a:rPr lang="ru-RU" b="1" dirty="0" smtClean="0">
                <a:solidFill>
                  <a:srgbClr val="492500"/>
                </a:solidFill>
                <a:latin typeface="Arial" panose="020B0604020202020204" pitchFamily="34" charset="0"/>
              </a:rPr>
              <a:t>Как </a:t>
            </a:r>
            <a:r>
              <a:rPr lang="ru-RU" b="1" dirty="0">
                <a:solidFill>
                  <a:srgbClr val="492500"/>
                </a:solidFill>
                <a:latin typeface="Arial" panose="020B0604020202020204" pitchFamily="34" charset="0"/>
              </a:rPr>
              <a:t>эффективно готовить к устной части ОГЭ</a:t>
            </a:r>
          </a:p>
          <a:p>
            <a:pPr marL="0" indent="0">
              <a:buNone/>
            </a:pPr>
            <a:r>
              <a:rPr lang="ru-RU" dirty="0" err="1">
                <a:solidFill>
                  <a:srgbClr val="0B0B0B"/>
                </a:solidFill>
                <a:latin typeface="Arial" panose="020B0604020202020204" pitchFamily="34" charset="0"/>
              </a:rPr>
              <a:t>Вебинар</a:t>
            </a:r>
            <a:r>
              <a:rPr lang="ru-RU" dirty="0">
                <a:solidFill>
                  <a:srgbClr val="0B0B0B"/>
                </a:solidFill>
                <a:latin typeface="Arial" panose="020B0604020202020204" pitchFamily="34" charset="0"/>
              </a:rPr>
              <a:t> проводит Н. А. Андрощук, </a:t>
            </a:r>
            <a:r>
              <a:rPr lang="ru-RU" dirty="0" err="1">
                <a:solidFill>
                  <a:srgbClr val="0B0B0B"/>
                </a:solidFill>
                <a:latin typeface="Arial" panose="020B0604020202020204" pitchFamily="34" charset="0"/>
              </a:rPr>
              <a:t>к.пед.н</a:t>
            </a:r>
            <a:r>
              <a:rPr lang="ru-RU" dirty="0">
                <a:solidFill>
                  <a:srgbClr val="0B0B0B"/>
                </a:solidFill>
                <a:latin typeface="Arial" panose="020B0604020202020204" pitchFamily="34" charset="0"/>
              </a:rPr>
              <a:t>., </a:t>
            </a:r>
            <a:r>
              <a:rPr lang="ru-RU" sz="1400" dirty="0">
                <a:solidFill>
                  <a:srgbClr val="0B0B0B"/>
                </a:solidFill>
                <a:latin typeface="Arial" panose="020B0604020202020204" pitchFamily="34" charset="0"/>
              </a:rPr>
              <a:t>лауреат всероссийских педагогических конкурсов и фестивалей, автор учебных пособий и тренажеров по подготовке к ОГЭ и ЕГЭ.</a:t>
            </a:r>
          </a:p>
          <a:p>
            <a:pPr marL="0" indent="0">
              <a:buNone/>
            </a:pPr>
            <a:r>
              <a:rPr lang="ru-RU" dirty="0">
                <a:solidFill>
                  <a:srgbClr val="0B0B0B"/>
                </a:solidFill>
                <a:latin typeface="Arial" panose="020B0604020202020204" pitchFamily="34" charset="0"/>
              </a:rPr>
              <a:t>Время проведения </a:t>
            </a:r>
            <a:r>
              <a:rPr lang="ru-RU" dirty="0" err="1">
                <a:solidFill>
                  <a:srgbClr val="0B0B0B"/>
                </a:solidFill>
                <a:latin typeface="Arial" panose="020B0604020202020204" pitchFamily="34" charset="0"/>
              </a:rPr>
              <a:t>вебинара</a:t>
            </a:r>
            <a:r>
              <a:rPr lang="ru-RU" dirty="0">
                <a:solidFill>
                  <a:srgbClr val="0B0B0B"/>
                </a:solidFill>
                <a:latin typeface="Arial" panose="020B0604020202020204" pitchFamily="34" charset="0"/>
              </a:rPr>
              <a:t>: </a:t>
            </a:r>
            <a:r>
              <a:rPr lang="ru-RU" b="1" dirty="0">
                <a:solidFill>
                  <a:srgbClr val="0B0B0B"/>
                </a:solidFill>
                <a:latin typeface="Arial" panose="020B0604020202020204" pitchFamily="34" charset="0"/>
              </a:rPr>
              <a:t>25 октября 2018 г. в 11:00 и в 17:00 по московскому времени.</a:t>
            </a:r>
            <a:endParaRPr lang="ru-RU" dirty="0">
              <a:solidFill>
                <a:srgbClr val="0B0B0B"/>
              </a:solidFill>
              <a:latin typeface="Arial" panose="020B0604020202020204" pitchFamily="34" charset="0"/>
            </a:endParaRPr>
          </a:p>
          <a:p>
            <a:r>
              <a:rPr lang="ru-RU" dirty="0">
                <a:solidFill>
                  <a:srgbClr val="FFFFFF"/>
                </a:solidFill>
                <a:latin typeface="Arial" panose="020B0604020202020204" pitchFamily="34" charset="0"/>
                <a:hlinkClick r:id="rId3"/>
              </a:rPr>
              <a:t>Зарегистрироваться</a:t>
            </a:r>
            <a:endParaRPr lang="ru-RU" dirty="0">
              <a:solidFill>
                <a:srgbClr val="0B0B0B"/>
              </a:solidFill>
              <a:latin typeface="Arial" panose="020B0604020202020204" pitchFamily="34" charset="0"/>
            </a:endParaRPr>
          </a:p>
          <a:p>
            <a:r>
              <a:rPr lang="ru-RU" dirty="0">
                <a:solidFill>
                  <a:srgbClr val="0B0B0B"/>
                </a:solidFill>
                <a:latin typeface="Helvetica Neue"/>
              </a:rPr>
              <a:t/>
            </a:r>
            <a:br>
              <a:rPr lang="ru-RU" dirty="0">
                <a:solidFill>
                  <a:srgbClr val="0B0B0B"/>
                </a:solidFill>
                <a:latin typeface="Helvetica Neue"/>
              </a:rPr>
            </a:br>
            <a:endParaRPr lang="ru-RU" dirty="0" smtClean="0"/>
          </a:p>
          <a:p>
            <a:endParaRPr lang="ru-RU" dirty="0"/>
          </a:p>
        </p:txBody>
      </p:sp>
    </p:spTree>
    <p:extLst>
      <p:ext uri="{BB962C8B-B14F-4D97-AF65-F5344CB8AC3E}">
        <p14:creationId xmlns:p14="http://schemas.microsoft.com/office/powerpoint/2010/main" val="877714957"/>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796950"/>
          </a:xfrm>
        </p:spPr>
        <p:txBody>
          <a:bodyPr/>
          <a:lstStyle/>
          <a:p>
            <a:r>
              <a:rPr lang="ru-RU" b="1" dirty="0" smtClean="0">
                <a:solidFill>
                  <a:srgbClr val="FF0000"/>
                </a:solidFill>
              </a:rPr>
              <a:t>Мастерская педагогических инноваций </a:t>
            </a:r>
            <a:endParaRPr lang="ru-RU" b="1" dirty="0">
              <a:solidFill>
                <a:srgbClr val="FF0000"/>
              </a:solidFill>
            </a:endParaRPr>
          </a:p>
        </p:txBody>
      </p:sp>
      <p:sp>
        <p:nvSpPr>
          <p:cNvPr id="3" name="Объект 2"/>
          <p:cNvSpPr>
            <a:spLocks noGrp="1"/>
          </p:cNvSpPr>
          <p:nvPr>
            <p:ph idx="1"/>
          </p:nvPr>
        </p:nvSpPr>
        <p:spPr/>
        <p:txBody>
          <a:bodyPr/>
          <a:lstStyle/>
          <a:p>
            <a:pPr marL="0" indent="0">
              <a:buNone/>
            </a:pPr>
            <a:r>
              <a:rPr lang="en-US" sz="5400" dirty="0">
                <a:hlinkClick r:id="rId2"/>
              </a:rPr>
              <a:t>https://online-mpi.ru</a:t>
            </a:r>
            <a:r>
              <a:rPr lang="en-US" sz="5400" dirty="0" smtClean="0">
                <a:hlinkClick r:id="rId2"/>
              </a:rPr>
              <a:t>/</a:t>
            </a:r>
            <a:endParaRPr lang="en-US" sz="5400" dirty="0" smtClean="0"/>
          </a:p>
          <a:p>
            <a:pPr marL="0" indent="0">
              <a:buNone/>
            </a:pPr>
            <a:r>
              <a:rPr lang="en-US" dirty="0" smtClean="0"/>
              <a:t> </a:t>
            </a:r>
            <a:endParaRPr lang="ru-RU" dirty="0" smtClean="0"/>
          </a:p>
          <a:p>
            <a:pPr marL="0" indent="0">
              <a:buNone/>
            </a:pPr>
            <a:r>
              <a:rPr lang="ru-RU" sz="5400" b="1" dirty="0" smtClean="0">
                <a:solidFill>
                  <a:srgbClr val="FF0000"/>
                </a:solidFill>
              </a:rPr>
              <a:t>ОБРАЗОВАТЕЛЬНЫЕ ПРОДУКТЫ</a:t>
            </a:r>
            <a:endParaRPr lang="ru-RU" sz="5400" b="1" dirty="0">
              <a:solidFill>
                <a:srgbClr val="FF0000"/>
              </a:solidFill>
            </a:endParaRPr>
          </a:p>
        </p:txBody>
      </p:sp>
    </p:spTree>
    <p:extLst>
      <p:ext uri="{BB962C8B-B14F-4D97-AF65-F5344CB8AC3E}">
        <p14:creationId xmlns:p14="http://schemas.microsoft.com/office/powerpoint/2010/main" val="1033649833"/>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8-9</a:t>
            </a:r>
            <a:endParaRPr lang="ru-RU" dirty="0"/>
          </a:p>
        </p:txBody>
      </p:sp>
      <p:sp>
        <p:nvSpPr>
          <p:cNvPr id="4" name="Rectangle 1"/>
          <p:cNvSpPr>
            <a:spLocks noGrp="1" noChangeArrowheads="1"/>
          </p:cNvSpPr>
          <p:nvPr>
            <p:ph idx="1"/>
          </p:nvPr>
        </p:nvSpPr>
        <p:spPr bwMode="auto">
          <a:xfrm>
            <a:off x="457200" y="516620"/>
            <a:ext cx="8363272"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tabLst>
                <a:tab pos="6834188" algn="r"/>
              </a:tabLst>
              <a:defRPr>
                <a:solidFill>
                  <a:schemeClr val="tx1"/>
                </a:solidFill>
                <a:latin typeface="Arial" panose="020B0604020202020204" pitchFamily="34" charset="0"/>
              </a:defRPr>
            </a:lvl1pPr>
            <a:lvl2pPr eaLnBrk="0" hangingPunct="0">
              <a:tabLst>
                <a:tab pos="6834188" algn="r"/>
              </a:tabLst>
              <a:defRPr>
                <a:solidFill>
                  <a:schemeClr val="tx1"/>
                </a:solidFill>
                <a:latin typeface="Arial" panose="020B0604020202020204" pitchFamily="34" charset="0"/>
              </a:defRPr>
            </a:lvl2pPr>
            <a:lvl3pPr eaLnBrk="0" hangingPunct="0">
              <a:tabLst>
                <a:tab pos="6834188" algn="r"/>
              </a:tabLst>
              <a:defRPr>
                <a:solidFill>
                  <a:schemeClr val="tx1"/>
                </a:solidFill>
                <a:latin typeface="Arial" panose="020B0604020202020204" pitchFamily="34" charset="0"/>
              </a:defRPr>
            </a:lvl3pPr>
            <a:lvl4pPr eaLnBrk="0" hangingPunct="0">
              <a:tabLst>
                <a:tab pos="6834188" algn="r"/>
              </a:tabLst>
              <a:defRPr>
                <a:solidFill>
                  <a:schemeClr val="tx1"/>
                </a:solidFill>
                <a:latin typeface="Arial" panose="020B0604020202020204" pitchFamily="34" charset="0"/>
              </a:defRPr>
            </a:lvl4pPr>
            <a:lvl5pPr eaLnBrk="0" hangingPunct="0">
              <a:tabLst>
                <a:tab pos="6834188" algn="r"/>
              </a:tabLst>
              <a:defRPr>
                <a:solidFill>
                  <a:schemeClr val="tx1"/>
                </a:solidFill>
                <a:latin typeface="Arial" panose="020B0604020202020204" pitchFamily="34" charset="0"/>
              </a:defRPr>
            </a:lvl5pPr>
            <a:lvl6pPr eaLnBrk="0" fontAlgn="base" hangingPunct="0">
              <a:spcBef>
                <a:spcPct val="0"/>
              </a:spcBef>
              <a:spcAft>
                <a:spcPct val="0"/>
              </a:spcAft>
              <a:tabLst>
                <a:tab pos="6834188" algn="r"/>
              </a:tabLst>
              <a:defRPr>
                <a:solidFill>
                  <a:schemeClr val="tx1"/>
                </a:solidFill>
                <a:latin typeface="Arial" panose="020B0604020202020204" pitchFamily="34" charset="0"/>
              </a:defRPr>
            </a:lvl6pPr>
            <a:lvl7pPr eaLnBrk="0" fontAlgn="base" hangingPunct="0">
              <a:spcBef>
                <a:spcPct val="0"/>
              </a:spcBef>
              <a:spcAft>
                <a:spcPct val="0"/>
              </a:spcAft>
              <a:tabLst>
                <a:tab pos="6834188" algn="r"/>
              </a:tabLst>
              <a:defRPr>
                <a:solidFill>
                  <a:schemeClr val="tx1"/>
                </a:solidFill>
                <a:latin typeface="Arial" panose="020B0604020202020204" pitchFamily="34" charset="0"/>
              </a:defRPr>
            </a:lvl7pPr>
            <a:lvl8pPr eaLnBrk="0" fontAlgn="base" hangingPunct="0">
              <a:spcBef>
                <a:spcPct val="0"/>
              </a:spcBef>
              <a:spcAft>
                <a:spcPct val="0"/>
              </a:spcAft>
              <a:tabLst>
                <a:tab pos="6834188" algn="r"/>
              </a:tabLst>
              <a:defRPr>
                <a:solidFill>
                  <a:schemeClr val="tx1"/>
                </a:solidFill>
                <a:latin typeface="Arial" panose="020B0604020202020204" pitchFamily="34" charset="0"/>
              </a:defRPr>
            </a:lvl8pPr>
            <a:lvl9pPr eaLnBrk="0" fontAlgn="base" hangingPunct="0">
              <a:spcBef>
                <a:spcPct val="0"/>
              </a:spcBef>
              <a:spcAft>
                <a:spcPct val="0"/>
              </a:spcAft>
              <a:tabLst>
                <a:tab pos="6834188"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34188" algn="r"/>
              </a:tabLst>
            </a:pPr>
            <a:r>
              <a:rPr kumimoji="0" lang="ru-RU" altLang="ru-RU" sz="1200" b="1"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СОДЕРЖАНИЕ</a:t>
            </a:r>
            <a:endParaRPr kumimoji="0" lang="ru-RU" altLang="ru-RU"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1400" b="1"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Задания по развитию устной и письменной речи по учебным ситуациям:</a:t>
            </a:r>
            <a:endParaRPr kumimoji="0" lang="ru-RU" altLang="ru-RU" sz="7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My</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Fla</a:t>
            </a:r>
            <a:r>
              <a:rPr kumimoji="0" lang="en-US"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t</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Healthy</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living</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guide</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At</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the</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Doctor</a:t>
            </a:r>
            <a:r>
              <a:rPr kumimoji="0" lang="ru-RU" altLang="ru-RU" sz="20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hlinkClick r:id="rId4"/>
              </a:rPr>
              <a:t>’</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s</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Sport</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in</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Russia</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en-US"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6"/>
              </a:rPr>
              <a:t>Shopping</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7"/>
              </a:rPr>
              <a:t>Weather</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7"/>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7"/>
              </a:rPr>
              <a:t>and</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7"/>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7"/>
              </a:rPr>
              <a:t>climate</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8"/>
              </a:rPr>
              <a:t>Environmental</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8"/>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8"/>
              </a:rPr>
              <a:t>problems</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9"/>
              </a:rPr>
              <a:t>The</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9"/>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9"/>
              </a:rPr>
              <a:t>Russian</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9"/>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9"/>
              </a:rPr>
              <a:t>Federation</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0"/>
              </a:rPr>
              <a:t>Holidays</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0"/>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0"/>
              </a:rPr>
              <a:t>in</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0"/>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0"/>
              </a:rPr>
              <a:t>Russia</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1"/>
              </a:rPr>
              <a:t>Friendship</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2"/>
              </a:rPr>
              <a:t>Hobbies</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2"/>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2"/>
              </a:rPr>
              <a:t>and</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2"/>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2"/>
              </a:rPr>
              <a:t>interests</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3"/>
              </a:rPr>
              <a:t>Theatre</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3"/>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3"/>
              </a:rPr>
              <a:t>Cinema</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3"/>
              </a:rPr>
              <a:t>. </a:t>
            </a: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3"/>
              </a:rPr>
              <a:t>Books</a:t>
            </a: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3"/>
              </a:rPr>
              <a:t>.</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20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4"/>
              </a:rPr>
              <a:t>Travelling</a:t>
            </a:r>
            <a:endParaRPr kumimoji="0" lang="ru-RU" alt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1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5"/>
              </a:rPr>
              <a:t>Образец выполнения письменного задания </a:t>
            </a:r>
            <a:r>
              <a:rPr kumimoji="0" lang="ru-RU" altLang="ru-RU" sz="1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hlinkClick r:id="rId15"/>
              </a:rPr>
              <a:t>«</a:t>
            </a:r>
            <a:r>
              <a:rPr kumimoji="0" lang="ru-RU" altLang="ru-RU" sz="1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5"/>
              </a:rPr>
              <a:t>Личное письмо</a:t>
            </a:r>
            <a:r>
              <a:rPr kumimoji="0" lang="ru-RU" altLang="ru-RU" sz="1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hlinkClick r:id="rId15"/>
              </a:rPr>
              <a:t>»</a:t>
            </a:r>
            <a:endParaRPr kumimoji="0" lang="ru-RU" altLang="ru-RU"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1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6"/>
              </a:rPr>
              <a:t>Образец выполнения задания по говорению </a:t>
            </a:r>
            <a:r>
              <a:rPr kumimoji="0" lang="ru-RU" altLang="ru-RU" sz="1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hlinkClick r:id="rId16"/>
              </a:rPr>
              <a:t>«</a:t>
            </a:r>
            <a:r>
              <a:rPr kumimoji="0" lang="ru-RU" altLang="ru-RU" sz="1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6"/>
              </a:rPr>
              <a:t>Описание картинки</a:t>
            </a:r>
            <a:r>
              <a:rPr kumimoji="0" lang="ru-RU" altLang="ru-RU" sz="1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hlinkClick r:id="rId16"/>
              </a:rPr>
              <a:t>»</a:t>
            </a:r>
            <a:endParaRPr kumimoji="0" lang="ru-RU" altLang="ru-RU"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17"/>
              </a:rPr>
              <a:t>Образец выполнения задания «Монологическое высказывание»</a:t>
            </a:r>
            <a:endParaRPr kumimoji="0" lang="ru-RU" altLang="ru-RU"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1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8"/>
              </a:rPr>
              <a:t>Дополнительные задания (1)</a:t>
            </a:r>
            <a:endParaRPr kumimoji="0" lang="ru-RU" altLang="ru-RU"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1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19"/>
              </a:rPr>
              <a:t>Дополнительные вопросы по изученным темам</a:t>
            </a:r>
            <a:endParaRPr kumimoji="0" lang="ru-RU" altLang="ru-RU"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1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0"/>
              </a:rPr>
              <a:t>Дополнительные задания</a:t>
            </a:r>
            <a:r>
              <a:rPr kumimoji="0" lang="en-US" altLang="ru-RU" sz="1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0"/>
              </a:rPr>
              <a:t> (2)</a:t>
            </a:r>
            <a:endParaRPr kumimoji="0" lang="ru-RU" altLang="ru-RU"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6834188" algn="r"/>
              </a:tabLst>
            </a:pPr>
            <a:r>
              <a:rPr kumimoji="0" lang="ru-RU" altLang="ru-RU" sz="1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1"/>
              </a:rPr>
              <a:t>Использованная литература</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6770051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wipe(down)">
                                      <p:cBhvr>
                                        <p:cTn id="7" dur="500"/>
                                        <p:tgtEl>
                                          <p:spTgt spid="4">
                                            <p:txEl>
                                              <p:pRg st="2" end="2"/>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wipe(down)">
                                      <p:cBhvr>
                                        <p:cTn id="10" dur="500"/>
                                        <p:tgtEl>
                                          <p:spTgt spid="4">
                                            <p:txEl>
                                              <p:pRg st="3" end="3"/>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wipe(down)">
                                      <p:cBhvr>
                                        <p:cTn id="13" dur="500"/>
                                        <p:tgtEl>
                                          <p:spTgt spid="4">
                                            <p:txEl>
                                              <p:pRg st="4" end="4"/>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4">
                                            <p:txEl>
                                              <p:pRg st="5" end="5"/>
                                            </p:txEl>
                                          </p:spTgt>
                                        </p:tgtEl>
                                        <p:attrNameLst>
                                          <p:attrName>style.visibility</p:attrName>
                                        </p:attrNameLst>
                                      </p:cBhvr>
                                      <p:to>
                                        <p:strVal val="visible"/>
                                      </p:to>
                                    </p:set>
                                    <p:animEffect transition="in" filter="wipe(down)">
                                      <p:cBhvr>
                                        <p:cTn id="16" dur="500"/>
                                        <p:tgtEl>
                                          <p:spTgt spid="4">
                                            <p:txEl>
                                              <p:pRg st="5" end="5"/>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Effect transition="in" filter="wipe(down)">
                                      <p:cBhvr>
                                        <p:cTn id="19" dur="500"/>
                                        <p:tgtEl>
                                          <p:spTgt spid="4">
                                            <p:txEl>
                                              <p:pRg st="6" end="6"/>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wipe(down)">
                                      <p:cBhvr>
                                        <p:cTn id="22" dur="500"/>
                                        <p:tgtEl>
                                          <p:spTgt spid="4">
                                            <p:txEl>
                                              <p:pRg st="7" end="7"/>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Effect transition="in" filter="wipe(down)">
                                      <p:cBhvr>
                                        <p:cTn id="25" dur="500"/>
                                        <p:tgtEl>
                                          <p:spTgt spid="4">
                                            <p:txEl>
                                              <p:pRg st="8" end="8"/>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4">
                                            <p:txEl>
                                              <p:pRg st="9" end="9"/>
                                            </p:txEl>
                                          </p:spTgt>
                                        </p:tgtEl>
                                        <p:attrNameLst>
                                          <p:attrName>style.visibility</p:attrName>
                                        </p:attrNameLst>
                                      </p:cBhvr>
                                      <p:to>
                                        <p:strVal val="visible"/>
                                      </p:to>
                                    </p:set>
                                    <p:animEffect transition="in" filter="wipe(down)">
                                      <p:cBhvr>
                                        <p:cTn id="28" dur="500"/>
                                        <p:tgtEl>
                                          <p:spTgt spid="4">
                                            <p:txEl>
                                              <p:pRg st="9" end="9"/>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animEffect transition="in" filter="wipe(down)">
                                      <p:cBhvr>
                                        <p:cTn id="31" dur="500"/>
                                        <p:tgtEl>
                                          <p:spTgt spid="4">
                                            <p:txEl>
                                              <p:pRg st="10" end="10"/>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4">
                                            <p:txEl>
                                              <p:pRg st="11" end="11"/>
                                            </p:txEl>
                                          </p:spTgt>
                                        </p:tgtEl>
                                        <p:attrNameLst>
                                          <p:attrName>style.visibility</p:attrName>
                                        </p:attrNameLst>
                                      </p:cBhvr>
                                      <p:to>
                                        <p:strVal val="visible"/>
                                      </p:to>
                                    </p:set>
                                    <p:animEffect transition="in" filter="wipe(down)">
                                      <p:cBhvr>
                                        <p:cTn id="34" dur="500"/>
                                        <p:tgtEl>
                                          <p:spTgt spid="4">
                                            <p:txEl>
                                              <p:pRg st="11" end="11"/>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animEffect transition="in" filter="wipe(down)">
                                      <p:cBhvr>
                                        <p:cTn id="37" dur="500"/>
                                        <p:tgtEl>
                                          <p:spTgt spid="4">
                                            <p:txEl>
                                              <p:pRg st="12" end="12"/>
                                            </p:txEl>
                                          </p:spTgt>
                                        </p:tgtEl>
                                      </p:cBhvr>
                                    </p:animEffect>
                                  </p:childTnLst>
                                </p:cTn>
                              </p:par>
                              <p:par>
                                <p:cTn id="38" presetID="22" presetClass="entr" presetSubtype="4" fill="hold" nodeType="withEffect">
                                  <p:stCondLst>
                                    <p:cond delay="0"/>
                                  </p:stCondLst>
                                  <p:childTnLst>
                                    <p:set>
                                      <p:cBhvr>
                                        <p:cTn id="39" dur="1" fill="hold">
                                          <p:stCondLst>
                                            <p:cond delay="0"/>
                                          </p:stCondLst>
                                        </p:cTn>
                                        <p:tgtEl>
                                          <p:spTgt spid="4">
                                            <p:txEl>
                                              <p:pRg st="13" end="13"/>
                                            </p:txEl>
                                          </p:spTgt>
                                        </p:tgtEl>
                                        <p:attrNameLst>
                                          <p:attrName>style.visibility</p:attrName>
                                        </p:attrNameLst>
                                      </p:cBhvr>
                                      <p:to>
                                        <p:strVal val="visible"/>
                                      </p:to>
                                    </p:set>
                                    <p:animEffect transition="in" filter="wipe(down)">
                                      <p:cBhvr>
                                        <p:cTn id="40" dur="500"/>
                                        <p:tgtEl>
                                          <p:spTgt spid="4">
                                            <p:txEl>
                                              <p:pRg st="13" end="13"/>
                                            </p:txEl>
                                          </p:spTgt>
                                        </p:tgtEl>
                                      </p:cBhvr>
                                    </p:animEffect>
                                  </p:childTnLst>
                                </p:cTn>
                              </p:par>
                              <p:par>
                                <p:cTn id="41" presetID="22" presetClass="entr" presetSubtype="4" fill="hold" nodeType="withEffect">
                                  <p:stCondLst>
                                    <p:cond delay="0"/>
                                  </p:stCondLst>
                                  <p:childTnLst>
                                    <p:set>
                                      <p:cBhvr>
                                        <p:cTn id="42" dur="1" fill="hold">
                                          <p:stCondLst>
                                            <p:cond delay="0"/>
                                          </p:stCondLst>
                                        </p:cTn>
                                        <p:tgtEl>
                                          <p:spTgt spid="4">
                                            <p:txEl>
                                              <p:pRg st="14" end="14"/>
                                            </p:txEl>
                                          </p:spTgt>
                                        </p:tgtEl>
                                        <p:attrNameLst>
                                          <p:attrName>style.visibility</p:attrName>
                                        </p:attrNameLst>
                                      </p:cBhvr>
                                      <p:to>
                                        <p:strVal val="visible"/>
                                      </p:to>
                                    </p:set>
                                    <p:animEffect transition="in" filter="wipe(down)">
                                      <p:cBhvr>
                                        <p:cTn id="43" dur="500"/>
                                        <p:tgtEl>
                                          <p:spTgt spid="4">
                                            <p:txEl>
                                              <p:pRg st="14" end="14"/>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4">
                                            <p:txEl>
                                              <p:pRg st="15" end="15"/>
                                            </p:txEl>
                                          </p:spTgt>
                                        </p:tgtEl>
                                        <p:attrNameLst>
                                          <p:attrName>style.visibility</p:attrName>
                                        </p:attrNameLst>
                                      </p:cBhvr>
                                      <p:to>
                                        <p:strVal val="visible"/>
                                      </p:to>
                                    </p:set>
                                    <p:animEffect transition="in" filter="wipe(down)">
                                      <p:cBhvr>
                                        <p:cTn id="48" dur="500"/>
                                        <p:tgtEl>
                                          <p:spTgt spid="4">
                                            <p:txEl>
                                              <p:pRg st="15" end="15"/>
                                            </p:txEl>
                                          </p:spTgt>
                                        </p:tgtEl>
                                      </p:cBhvr>
                                    </p:animEffect>
                                  </p:childTnLst>
                                </p:cTn>
                              </p:par>
                              <p:par>
                                <p:cTn id="49" presetID="22" presetClass="entr" presetSubtype="4" fill="hold" nodeType="withEffect">
                                  <p:stCondLst>
                                    <p:cond delay="0"/>
                                  </p:stCondLst>
                                  <p:childTnLst>
                                    <p:set>
                                      <p:cBhvr>
                                        <p:cTn id="50" dur="1" fill="hold">
                                          <p:stCondLst>
                                            <p:cond delay="0"/>
                                          </p:stCondLst>
                                        </p:cTn>
                                        <p:tgtEl>
                                          <p:spTgt spid="4">
                                            <p:txEl>
                                              <p:pRg st="16" end="16"/>
                                            </p:txEl>
                                          </p:spTgt>
                                        </p:tgtEl>
                                        <p:attrNameLst>
                                          <p:attrName>style.visibility</p:attrName>
                                        </p:attrNameLst>
                                      </p:cBhvr>
                                      <p:to>
                                        <p:strVal val="visible"/>
                                      </p:to>
                                    </p:set>
                                    <p:animEffect transition="in" filter="wipe(down)">
                                      <p:cBhvr>
                                        <p:cTn id="51" dur="500"/>
                                        <p:tgtEl>
                                          <p:spTgt spid="4">
                                            <p:txEl>
                                              <p:pRg st="16" end="16"/>
                                            </p:txEl>
                                          </p:spTgt>
                                        </p:tgtEl>
                                      </p:cBhvr>
                                    </p:animEffect>
                                  </p:childTnLst>
                                </p:cTn>
                              </p:par>
                              <p:par>
                                <p:cTn id="52" presetID="22" presetClass="entr" presetSubtype="4" fill="hold" nodeType="withEffect">
                                  <p:stCondLst>
                                    <p:cond delay="0"/>
                                  </p:stCondLst>
                                  <p:childTnLst>
                                    <p:set>
                                      <p:cBhvr>
                                        <p:cTn id="53" dur="1" fill="hold">
                                          <p:stCondLst>
                                            <p:cond delay="0"/>
                                          </p:stCondLst>
                                        </p:cTn>
                                        <p:tgtEl>
                                          <p:spTgt spid="4">
                                            <p:txEl>
                                              <p:pRg st="17" end="17"/>
                                            </p:txEl>
                                          </p:spTgt>
                                        </p:tgtEl>
                                        <p:attrNameLst>
                                          <p:attrName>style.visibility</p:attrName>
                                        </p:attrNameLst>
                                      </p:cBhvr>
                                      <p:to>
                                        <p:strVal val="visible"/>
                                      </p:to>
                                    </p:set>
                                    <p:animEffect transition="in" filter="wipe(down)">
                                      <p:cBhvr>
                                        <p:cTn id="54" dur="500"/>
                                        <p:tgtEl>
                                          <p:spTgt spid="4">
                                            <p:txEl>
                                              <p:pRg st="17" end="17"/>
                                            </p:txEl>
                                          </p:spTgt>
                                        </p:tgtEl>
                                      </p:cBhvr>
                                    </p:animEffect>
                                  </p:childTnLst>
                                </p:cTn>
                              </p:par>
                              <p:par>
                                <p:cTn id="55" presetID="22" presetClass="entr" presetSubtype="4" fill="hold" nodeType="withEffect">
                                  <p:stCondLst>
                                    <p:cond delay="0"/>
                                  </p:stCondLst>
                                  <p:childTnLst>
                                    <p:set>
                                      <p:cBhvr>
                                        <p:cTn id="56" dur="1" fill="hold">
                                          <p:stCondLst>
                                            <p:cond delay="0"/>
                                          </p:stCondLst>
                                        </p:cTn>
                                        <p:tgtEl>
                                          <p:spTgt spid="4">
                                            <p:txEl>
                                              <p:pRg st="18" end="18"/>
                                            </p:txEl>
                                          </p:spTgt>
                                        </p:tgtEl>
                                        <p:attrNameLst>
                                          <p:attrName>style.visibility</p:attrName>
                                        </p:attrNameLst>
                                      </p:cBhvr>
                                      <p:to>
                                        <p:strVal val="visible"/>
                                      </p:to>
                                    </p:set>
                                    <p:animEffect transition="in" filter="wipe(down)">
                                      <p:cBhvr>
                                        <p:cTn id="57" dur="500"/>
                                        <p:tgtEl>
                                          <p:spTgt spid="4">
                                            <p:txEl>
                                              <p:pRg st="18" end="18"/>
                                            </p:txEl>
                                          </p:spTgt>
                                        </p:tgtEl>
                                      </p:cBhvr>
                                    </p:animEffect>
                                  </p:childTnLst>
                                </p:cTn>
                              </p:par>
                              <p:par>
                                <p:cTn id="58" presetID="22" presetClass="entr" presetSubtype="4" fill="hold" nodeType="withEffect">
                                  <p:stCondLst>
                                    <p:cond delay="0"/>
                                  </p:stCondLst>
                                  <p:childTnLst>
                                    <p:set>
                                      <p:cBhvr>
                                        <p:cTn id="59" dur="1" fill="hold">
                                          <p:stCondLst>
                                            <p:cond delay="0"/>
                                          </p:stCondLst>
                                        </p:cTn>
                                        <p:tgtEl>
                                          <p:spTgt spid="4">
                                            <p:txEl>
                                              <p:pRg st="19" end="19"/>
                                            </p:txEl>
                                          </p:spTgt>
                                        </p:tgtEl>
                                        <p:attrNameLst>
                                          <p:attrName>style.visibility</p:attrName>
                                        </p:attrNameLst>
                                      </p:cBhvr>
                                      <p:to>
                                        <p:strVal val="visible"/>
                                      </p:to>
                                    </p:set>
                                    <p:animEffect transition="in" filter="wipe(down)">
                                      <p:cBhvr>
                                        <p:cTn id="60" dur="500"/>
                                        <p:tgtEl>
                                          <p:spTgt spid="4">
                                            <p:txEl>
                                              <p:pRg st="19" end="19"/>
                                            </p:txEl>
                                          </p:spTgt>
                                        </p:tgtEl>
                                      </p:cBhvr>
                                    </p:animEffect>
                                  </p:childTnLst>
                                </p:cTn>
                              </p:par>
                              <p:par>
                                <p:cTn id="61" presetID="22" presetClass="entr" presetSubtype="4" fill="hold" nodeType="withEffect">
                                  <p:stCondLst>
                                    <p:cond delay="0"/>
                                  </p:stCondLst>
                                  <p:childTnLst>
                                    <p:set>
                                      <p:cBhvr>
                                        <p:cTn id="62" dur="1" fill="hold">
                                          <p:stCondLst>
                                            <p:cond delay="0"/>
                                          </p:stCondLst>
                                        </p:cTn>
                                        <p:tgtEl>
                                          <p:spTgt spid="4">
                                            <p:txEl>
                                              <p:pRg st="20" end="20"/>
                                            </p:txEl>
                                          </p:spTgt>
                                        </p:tgtEl>
                                        <p:attrNameLst>
                                          <p:attrName>style.visibility</p:attrName>
                                        </p:attrNameLst>
                                      </p:cBhvr>
                                      <p:to>
                                        <p:strVal val="visible"/>
                                      </p:to>
                                    </p:set>
                                    <p:animEffect transition="in" filter="wipe(down)">
                                      <p:cBhvr>
                                        <p:cTn id="63" dur="500"/>
                                        <p:tgtEl>
                                          <p:spTgt spid="4">
                                            <p:txEl>
                                              <p:pRg st="20" end="20"/>
                                            </p:txEl>
                                          </p:spTgt>
                                        </p:tgtEl>
                                      </p:cBhvr>
                                    </p:animEffect>
                                  </p:childTnLst>
                                </p:cTn>
                              </p:par>
                              <p:par>
                                <p:cTn id="64" presetID="22" presetClass="entr" presetSubtype="4" fill="hold" nodeType="withEffect">
                                  <p:stCondLst>
                                    <p:cond delay="0"/>
                                  </p:stCondLst>
                                  <p:childTnLst>
                                    <p:set>
                                      <p:cBhvr>
                                        <p:cTn id="65" dur="1" fill="hold">
                                          <p:stCondLst>
                                            <p:cond delay="0"/>
                                          </p:stCondLst>
                                        </p:cTn>
                                        <p:tgtEl>
                                          <p:spTgt spid="4">
                                            <p:txEl>
                                              <p:pRg st="21" end="21"/>
                                            </p:txEl>
                                          </p:spTgt>
                                        </p:tgtEl>
                                        <p:attrNameLst>
                                          <p:attrName>style.visibility</p:attrName>
                                        </p:attrNameLst>
                                      </p:cBhvr>
                                      <p:to>
                                        <p:strVal val="visible"/>
                                      </p:to>
                                    </p:set>
                                    <p:animEffect transition="in" filter="wipe(down)">
                                      <p:cBhvr>
                                        <p:cTn id="66" dur="500"/>
                                        <p:tgtEl>
                                          <p:spTgt spid="4">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rPr>
              <a:t>Электронные сборники</a:t>
            </a:r>
            <a:br>
              <a:rPr lang="ru-RU" b="1" dirty="0" smtClean="0">
                <a:solidFill>
                  <a:srgbClr val="C00000"/>
                </a:solidFill>
              </a:rPr>
            </a:br>
            <a:r>
              <a:rPr lang="ru-RU" b="1" dirty="0" smtClean="0">
                <a:solidFill>
                  <a:srgbClr val="C00000"/>
                </a:solidFill>
              </a:rPr>
              <a:t>с заданиями в формате ОГЭ</a:t>
            </a:r>
            <a:endParaRPr lang="ru-RU" b="1" dirty="0">
              <a:solidFill>
                <a:srgbClr val="C00000"/>
              </a:solidFill>
            </a:endParaRPr>
          </a:p>
        </p:txBody>
      </p:sp>
      <p:sp>
        <p:nvSpPr>
          <p:cNvPr id="3" name="Объект 2"/>
          <p:cNvSpPr>
            <a:spLocks noGrp="1"/>
          </p:cNvSpPr>
          <p:nvPr>
            <p:ph idx="1"/>
          </p:nvPr>
        </p:nvSpPr>
        <p:spPr>
          <a:xfrm>
            <a:off x="457200" y="1417638"/>
            <a:ext cx="8229600" cy="5323730"/>
          </a:xfrm>
        </p:spPr>
        <p:txBody>
          <a:bodyPr/>
          <a:lstStyle/>
          <a:p>
            <a:r>
              <a:rPr lang="ru-RU" b="1" dirty="0" smtClean="0">
                <a:solidFill>
                  <a:srgbClr val="C00000"/>
                </a:solidFill>
              </a:rPr>
              <a:t>Сборник для 5-7 классов</a:t>
            </a:r>
          </a:p>
          <a:p>
            <a:pPr marL="0" indent="0">
              <a:buNone/>
            </a:pPr>
            <a:r>
              <a:rPr lang="en-US" dirty="0" smtClean="0">
                <a:hlinkClick r:id="rId2"/>
              </a:rPr>
              <a:t>https</a:t>
            </a:r>
            <a:r>
              <a:rPr lang="en-US" dirty="0">
                <a:hlinkClick r:id="rId2"/>
              </a:rPr>
              <a:t>://</a:t>
            </a:r>
            <a:r>
              <a:rPr lang="en-US" dirty="0" smtClean="0">
                <a:hlinkClick r:id="rId2"/>
              </a:rPr>
              <a:t>online-mpi.ru/SovKomNav5_7.php</a:t>
            </a:r>
            <a:endParaRPr lang="ru-RU" dirty="0" smtClean="0"/>
          </a:p>
          <a:p>
            <a:endParaRPr lang="ru-RU" dirty="0" smtClean="0"/>
          </a:p>
          <a:p>
            <a:r>
              <a:rPr lang="ru-RU" b="1" dirty="0" smtClean="0">
                <a:solidFill>
                  <a:srgbClr val="C00000"/>
                </a:solidFill>
              </a:rPr>
              <a:t>Сборник для 8-9 классов</a:t>
            </a:r>
          </a:p>
          <a:p>
            <a:pPr marL="0" indent="0">
              <a:buNone/>
            </a:pPr>
            <a:r>
              <a:rPr lang="en-US" dirty="0">
                <a:hlinkClick r:id="rId3"/>
              </a:rPr>
              <a:t>https://</a:t>
            </a:r>
            <a:r>
              <a:rPr lang="en-US" dirty="0" smtClean="0">
                <a:hlinkClick r:id="rId3"/>
              </a:rPr>
              <a:t>online-mpi.ru/SovKomNav8_9.php</a:t>
            </a:r>
            <a:endParaRPr lang="ru-RU" dirty="0" smtClean="0"/>
          </a:p>
          <a:p>
            <a:endParaRPr lang="ru-RU" dirty="0"/>
          </a:p>
          <a:p>
            <a:r>
              <a:rPr lang="ru-RU" b="1" dirty="0" smtClean="0">
                <a:solidFill>
                  <a:srgbClr val="C00000"/>
                </a:solidFill>
              </a:rPr>
              <a:t>Электронные карточки для 2-4 классов по отработке навыков чтения</a:t>
            </a:r>
          </a:p>
          <a:p>
            <a:pPr marL="0" indent="0">
              <a:buNone/>
            </a:pPr>
            <a:r>
              <a:rPr lang="en-US" b="1" dirty="0">
                <a:solidFill>
                  <a:srgbClr val="C00000"/>
                </a:solidFill>
                <a:hlinkClick r:id="rId4"/>
              </a:rPr>
              <a:t>https://</a:t>
            </a:r>
            <a:r>
              <a:rPr lang="en-US" b="1" dirty="0" smtClean="0">
                <a:solidFill>
                  <a:srgbClr val="C00000"/>
                </a:solidFill>
                <a:hlinkClick r:id="rId4"/>
              </a:rPr>
              <a:t>online-mpi.ru/EasyToHard2_4.php</a:t>
            </a:r>
            <a:r>
              <a:rPr lang="ru-RU" b="1" dirty="0" smtClean="0">
                <a:solidFill>
                  <a:srgbClr val="C00000"/>
                </a:solidFill>
              </a:rPr>
              <a:t> </a:t>
            </a:r>
            <a:endParaRPr lang="ru-RU" b="1" dirty="0">
              <a:solidFill>
                <a:srgbClr val="C00000"/>
              </a:solidFill>
            </a:endParaRPr>
          </a:p>
        </p:txBody>
      </p:sp>
    </p:spTree>
    <p:extLst>
      <p:ext uri="{BB962C8B-B14F-4D97-AF65-F5344CB8AC3E}">
        <p14:creationId xmlns:p14="http://schemas.microsoft.com/office/powerpoint/2010/main" val="1277394267"/>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5-7</a:t>
            </a:r>
            <a:endParaRPr lang="ru-RU" dirty="0"/>
          </a:p>
        </p:txBody>
      </p:sp>
      <p:sp>
        <p:nvSpPr>
          <p:cNvPr id="3" name="Объект 2"/>
          <p:cNvSpPr>
            <a:spLocks noGrp="1"/>
          </p:cNvSpPr>
          <p:nvPr>
            <p:ph idx="1"/>
          </p:nvPr>
        </p:nvSpPr>
        <p:spPr/>
        <p:txBody>
          <a:bodyPr/>
          <a:lstStyle/>
          <a:p>
            <a:pPr marL="0" indent="0" algn="ctr">
              <a:spcAft>
                <a:spcPts val="0"/>
              </a:spcAft>
              <a:buNone/>
            </a:pPr>
            <a:r>
              <a:rPr lang="en-GB" b="1" kern="0" dirty="0">
                <a:latin typeface="Times New Roman" panose="02020603050405020304" pitchFamily="18" charset="0"/>
                <a:ea typeface="Times New Roman" panose="02020603050405020304" pitchFamily="18" charset="0"/>
              </a:rPr>
              <a:t>My Fla</a:t>
            </a:r>
            <a:r>
              <a:rPr lang="en-US" b="1" kern="0" dirty="0" smtClean="0">
                <a:latin typeface="Times New Roman" panose="02020603050405020304" pitchFamily="18" charset="0"/>
                <a:ea typeface="Times New Roman" panose="02020603050405020304" pitchFamily="18" charset="0"/>
              </a:rPr>
              <a:t>t</a:t>
            </a:r>
            <a:r>
              <a:rPr lang="en-US" sz="900" dirty="0">
                <a:latin typeface="Calibri" panose="020F0502020204030204" pitchFamily="34" charset="0"/>
                <a:ea typeface="Times New Roman" panose="02020603050405020304" pitchFamily="18" charset="0"/>
                <a:cs typeface="Times New Roman" panose="02020603050405020304" pitchFamily="18" charset="0"/>
              </a:rPr>
              <a:t> </a:t>
            </a:r>
            <a:endParaRPr lang="ru-RU" sz="900" dirty="0">
              <a:latin typeface="Calibri" panose="020F0502020204030204" pitchFamily="34" charset="0"/>
              <a:ea typeface="Times New Roman" panose="02020603050405020304" pitchFamily="18" charset="0"/>
              <a:cs typeface="Times New Roman" panose="02020603050405020304" pitchFamily="18" charset="0"/>
            </a:endParaRPr>
          </a:p>
          <a:p>
            <a:pPr lvl="0">
              <a:lnSpc>
                <a:spcPct val="115000"/>
              </a:lnSpc>
              <a:spcAft>
                <a:spcPts val="0"/>
              </a:spcAft>
              <a:buFont typeface="+mj-lt"/>
              <a:buAutoNum type="arabicPeriod"/>
            </a:pPr>
            <a:r>
              <a:rPr lang="en-US" sz="900" b="1" dirty="0">
                <a:latin typeface="Times New Roman" panose="02020603050405020304" pitchFamily="18" charset="0"/>
                <a:ea typeface="Times New Roman" panose="02020603050405020304" pitchFamily="18" charset="0"/>
                <a:cs typeface="Times New Roman" panose="02020603050405020304" pitchFamily="18" charset="0"/>
              </a:rPr>
              <a:t>Read the text, learn the vocabulary and discuss</a:t>
            </a:r>
            <a:endParaRPr lang="ru-RU" sz="900" b="1" dirty="0">
              <a:latin typeface="Times New Roman" panose="02020603050405020304" pitchFamily="18" charset="0"/>
              <a:ea typeface="Times New Roman" panose="02020603050405020304" pitchFamily="18" charset="0"/>
              <a:cs typeface="Times New Roman" panose="02020603050405020304" pitchFamily="18" charset="0"/>
            </a:endParaRPr>
          </a:p>
          <a:p>
            <a:pPr marL="114300" indent="0" algn="just">
              <a:lnSpc>
                <a:spcPct val="115000"/>
              </a:lnSpc>
              <a:spcAft>
                <a:spcPts val="0"/>
              </a:spcAft>
              <a:buNone/>
            </a:pPr>
            <a:r>
              <a:rPr lang="en-US" sz="900" b="1"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900" b="1"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15000"/>
              </a:lnSpc>
              <a:spcAft>
                <a:spcPts val="1000"/>
              </a:spcAft>
              <a:buNone/>
            </a:pPr>
            <a:r>
              <a:rPr lang="en-US" sz="900" dirty="0">
                <a:latin typeface="Times New Roman" panose="02020603050405020304" pitchFamily="18" charset="0"/>
                <a:ea typeface="Times New Roman" panose="02020603050405020304" pitchFamily="18" charset="0"/>
                <a:cs typeface="Times New Roman" panose="02020603050405020304" pitchFamily="18" charset="0"/>
              </a:rPr>
              <a:t>I live in a new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five-</a:t>
            </a:r>
            <a:r>
              <a:rPr lang="en-US" sz="900" u="sng" dirty="0" err="1">
                <a:latin typeface="Times New Roman" panose="02020603050405020304" pitchFamily="18" charset="0"/>
                <a:ea typeface="Times New Roman" panose="02020603050405020304" pitchFamily="18" charset="0"/>
                <a:cs typeface="Times New Roman" panose="02020603050405020304" pitchFamily="18" charset="0"/>
              </a:rPr>
              <a:t>storeyed</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 block of flats</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at 19 Govorova Street. My house is not far from the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city center</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It is a five-minute walk from the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underground station</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There's a big shop on the ground floor and it's very convenient to do everyday shopping. There is also a small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playground in the yard</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behind my house and a noisy street in front of it. Our flat is on the fifth floor and we have no lift in the house, so we have to go upstairs on foot.</a:t>
            </a:r>
            <a:endParaRPr lang="ru-RU" sz="900" dirty="0">
              <a:latin typeface="Calibri" panose="020F0502020204030204" pitchFamily="34" charset="0"/>
              <a:ea typeface="Times New Roman" panose="02020603050405020304" pitchFamily="18" charset="0"/>
              <a:cs typeface="Times New Roman" panose="02020603050405020304" pitchFamily="18" charset="0"/>
            </a:endParaRPr>
          </a:p>
          <a:p>
            <a:pPr marL="0" indent="0" algn="just">
              <a:lnSpc>
                <a:spcPct val="115000"/>
              </a:lnSpc>
              <a:spcAft>
                <a:spcPts val="1000"/>
              </a:spcAft>
              <a:buNone/>
            </a:pPr>
            <a:r>
              <a:rPr lang="en-US" sz="900" dirty="0">
                <a:latin typeface="Times New Roman" panose="02020603050405020304" pitchFamily="18" charset="0"/>
                <a:ea typeface="Times New Roman" panose="02020603050405020304" pitchFamily="18" charset="0"/>
                <a:cs typeface="Times New Roman" panose="02020603050405020304" pitchFamily="18" charset="0"/>
              </a:rPr>
              <a:t>There are four rooms in our flat: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a living room</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my parent’s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bedroom</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my room and a kitchen. There is also a bathroom,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a hall </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and a lavatory (a toilet). We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have all modern conveniences</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such as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central heating</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electricity</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gas,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cold and hot running water</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a telephone and the access to the Internet. I think our flat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is nicely furnished</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There is no very expensive </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furniture</a:t>
            </a:r>
            <a:r>
              <a:rPr lang="en-US" sz="900" dirty="0">
                <a:latin typeface="Times New Roman" panose="02020603050405020304" pitchFamily="18" charset="0"/>
                <a:ea typeface="Times New Roman" panose="02020603050405020304" pitchFamily="18" charset="0"/>
                <a:cs typeface="Times New Roman" panose="02020603050405020304" pitchFamily="18" charset="0"/>
              </a:rPr>
              <a:t> in it but all the rooms look rather </a:t>
            </a:r>
            <a:r>
              <a:rPr lang="en-GB" sz="900" u="sng" dirty="0">
                <a:latin typeface="Times New Roman" panose="02020603050405020304" pitchFamily="18" charset="0"/>
                <a:ea typeface="Times New Roman" panose="02020603050405020304" pitchFamily="18" charset="0"/>
                <a:cs typeface="Times New Roman" panose="02020603050405020304" pitchFamily="18" charset="0"/>
              </a:rPr>
              <a:t>cosy</a:t>
            </a:r>
            <a:r>
              <a:rPr lang="en-US" sz="900" u="sng" dirty="0">
                <a:latin typeface="Times New Roman" panose="02020603050405020304" pitchFamily="18" charset="0"/>
                <a:ea typeface="Times New Roman" panose="02020603050405020304" pitchFamily="18" charset="0"/>
                <a:cs typeface="Times New Roman" panose="02020603050405020304" pitchFamily="18" charset="0"/>
              </a:rPr>
              <a:t>.</a:t>
            </a:r>
            <a:endParaRPr lang="ru-RU" sz="900" dirty="0">
              <a:latin typeface="Calibri" panose="020F0502020204030204" pitchFamily="34" charset="0"/>
              <a:ea typeface="Times New Roman" panose="02020603050405020304" pitchFamily="18" charset="0"/>
              <a:cs typeface="Times New Roman" panose="02020603050405020304" pitchFamily="18" charset="0"/>
            </a:endParaRPr>
          </a:p>
          <a:p>
            <a:pPr marL="0" lvl="0" indent="0" algn="just">
              <a:lnSpc>
                <a:spcPct val="115000"/>
              </a:lnSpc>
              <a:spcAft>
                <a:spcPts val="0"/>
              </a:spcAft>
              <a:buNone/>
            </a:pPr>
            <a:r>
              <a:rPr lang="en-GB" sz="1200" b="1" dirty="0">
                <a:latin typeface="Times New Roman" panose="02020603050405020304" pitchFamily="18" charset="0"/>
                <a:ea typeface="Times New Roman" panose="02020603050405020304" pitchFamily="18" charset="0"/>
                <a:cs typeface="Times New Roman" panose="02020603050405020304" pitchFamily="18" charset="0"/>
              </a:rPr>
              <a:t>Answer the questions:</a:t>
            </a:r>
            <a:endParaRPr lang="ru-RU" sz="1200" b="1" dirty="0">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spcAft>
                <a:spcPts val="0"/>
              </a:spcAft>
              <a:buSzPts val="1200"/>
              <a:buFont typeface="Times New Roman" panose="02020603050405020304" pitchFamily="18" charset="0"/>
              <a:buAutoNum type="arabicPeriod"/>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Where do you live? Do you live in the town or in the country?</a:t>
            </a:r>
            <a:endParaRPr lang="ru-RU" sz="1400" b="1" dirty="0">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spcAft>
                <a:spcPts val="0"/>
              </a:spcAft>
              <a:buSzPts val="1200"/>
              <a:buFont typeface="Times New Roman" panose="02020603050405020304" pitchFamily="18" charset="0"/>
              <a:buAutoNum type="arabicPeriod"/>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What is there behind your house, in front of your house and opposite it?</a:t>
            </a:r>
            <a:endParaRPr lang="ru-RU" sz="1400" b="1" dirty="0">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spcAft>
                <a:spcPts val="0"/>
              </a:spcAft>
              <a:buSzPts val="1200"/>
              <a:buFont typeface="Times New Roman" panose="02020603050405020304" pitchFamily="18" charset="0"/>
              <a:buAutoNum type="arabicPeriod"/>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What floor is your flat on?</a:t>
            </a:r>
            <a:endParaRPr lang="ru-RU" sz="1400" b="1" dirty="0">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spcAft>
                <a:spcPts val="0"/>
              </a:spcAft>
              <a:buSzPts val="1200"/>
              <a:buFont typeface="Times New Roman" panose="02020603050405020304" pitchFamily="18" charset="0"/>
              <a:buAutoNum type="arabicPeriod"/>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Is there a lift in your house?</a:t>
            </a:r>
            <a:endParaRPr lang="ru-RU" sz="1400" b="1" dirty="0">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spcAft>
                <a:spcPts val="0"/>
              </a:spcAft>
              <a:buSzPts val="1200"/>
              <a:buFont typeface="Times New Roman" panose="02020603050405020304" pitchFamily="18" charset="0"/>
              <a:buAutoNum type="arabicPeriod"/>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How many rooms are there in your flat? </a:t>
            </a:r>
            <a:endParaRPr lang="ru-RU" sz="1400" b="1" dirty="0">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spcAft>
                <a:spcPts val="0"/>
              </a:spcAft>
              <a:buSzPts val="1200"/>
              <a:buFont typeface="Times New Roman" panose="02020603050405020304" pitchFamily="18" charset="0"/>
              <a:buAutoNum type="arabicPeriod"/>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What modern conveniences do you have</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ru-RU" sz="14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spcAft>
                <a:spcPts val="0"/>
              </a:spcAft>
              <a:buSzPts val="1200"/>
              <a:buFont typeface="Times New Roman" panose="02020603050405020304" pitchFamily="18" charset="0"/>
              <a:buAutoNum type="arabicPeriod"/>
            </a:pPr>
            <a:endParaRPr lang="ru-RU" sz="1400" b="1" dirty="0">
              <a:latin typeface="Times New Roman" panose="02020603050405020304" pitchFamily="18" charset="0"/>
              <a:ea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398012774"/>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marL="0" indent="0">
              <a:buNone/>
            </a:pPr>
            <a:r>
              <a:rPr lang="en-US" sz="1400" dirty="0" smtClean="0"/>
              <a:t>8.</a:t>
            </a:r>
            <a:r>
              <a:rPr lang="en-US" sz="1600" dirty="0"/>
              <a:t>	</a:t>
            </a:r>
            <a:r>
              <a:rPr lang="en-US" sz="2000" b="1" dirty="0"/>
              <a:t>Ask your friend 5 questions about the flat/house he/she lives in.</a:t>
            </a:r>
          </a:p>
          <a:p>
            <a:endParaRPr lang="en-US" sz="2000" b="1" dirty="0"/>
          </a:p>
          <a:p>
            <a:pPr marL="0" indent="0">
              <a:buNone/>
            </a:pPr>
            <a:r>
              <a:rPr lang="en-US" sz="2000" b="1" dirty="0"/>
              <a:t>9.	Speaking task. Student card. Task 1.</a:t>
            </a:r>
          </a:p>
          <a:p>
            <a:endParaRPr lang="en-US" sz="2000" b="1" dirty="0"/>
          </a:p>
          <a:p>
            <a:pPr marL="0" indent="0">
              <a:buNone/>
            </a:pPr>
            <a:r>
              <a:rPr lang="en-US" sz="2000" b="1" dirty="0"/>
              <a:t>Give a talk about your flat.</a:t>
            </a:r>
          </a:p>
          <a:p>
            <a:pPr marL="0" indent="0">
              <a:buNone/>
            </a:pPr>
            <a:r>
              <a:rPr lang="en-US" sz="2000" dirty="0"/>
              <a:t>Remember to say:</a:t>
            </a:r>
          </a:p>
          <a:p>
            <a:pPr marL="0" indent="0">
              <a:buNone/>
            </a:pPr>
            <a:r>
              <a:rPr lang="en-US" sz="2000" dirty="0"/>
              <a:t>•	how many rooms there are in your flat;</a:t>
            </a:r>
          </a:p>
          <a:p>
            <a:pPr marL="0" indent="0">
              <a:buNone/>
            </a:pPr>
            <a:r>
              <a:rPr lang="en-US" sz="2000" dirty="0"/>
              <a:t>•	what furniture there is in your living room;</a:t>
            </a:r>
          </a:p>
          <a:p>
            <a:pPr marL="0" indent="0">
              <a:buNone/>
            </a:pPr>
            <a:r>
              <a:rPr lang="en-US" sz="2000" dirty="0"/>
              <a:t>•	if you like your flat (why/ why not).</a:t>
            </a:r>
          </a:p>
          <a:p>
            <a:endParaRPr lang="en-US" sz="2000" b="1" dirty="0"/>
          </a:p>
          <a:p>
            <a:pPr marL="0" indent="0">
              <a:buNone/>
            </a:pPr>
            <a:r>
              <a:rPr lang="en-US" sz="2000" b="1" dirty="0"/>
              <a:t>You have to talk for about 2 minutes. </a:t>
            </a:r>
          </a:p>
          <a:p>
            <a:endParaRPr lang="en-US" dirty="0"/>
          </a:p>
          <a:p>
            <a:endParaRPr lang="ru-RU" dirty="0"/>
          </a:p>
        </p:txBody>
      </p:sp>
    </p:spTree>
    <p:extLst>
      <p:ext uri="{BB962C8B-B14F-4D97-AF65-F5344CB8AC3E}">
        <p14:creationId xmlns:p14="http://schemas.microsoft.com/office/powerpoint/2010/main" val="1475453348"/>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r>
              <a:rPr lang="en-US" sz="2400" dirty="0"/>
              <a:t>11.	</a:t>
            </a:r>
            <a:r>
              <a:rPr lang="en-US" sz="2400" b="1" dirty="0"/>
              <a:t>Writing task.</a:t>
            </a:r>
          </a:p>
          <a:p>
            <a:pPr marL="0" indent="0">
              <a:buNone/>
            </a:pPr>
            <a:r>
              <a:rPr lang="en-US" sz="2400" dirty="0"/>
              <a:t>       You have received a letter from your English-speaking pen friend Bob who writes:</a:t>
            </a:r>
          </a:p>
          <a:p>
            <a:pPr marL="0" indent="0">
              <a:buNone/>
            </a:pPr>
            <a:r>
              <a:rPr lang="en-US" sz="2400" dirty="0"/>
              <a:t>…… I think you like your flat very much, don’t you? What is there in your room? Is there a playground behind your house?  My new school is really great. There are lots of pupils there and a lot of new subjects on the timetable….</a:t>
            </a:r>
          </a:p>
          <a:p>
            <a:pPr marL="0" indent="0">
              <a:buNone/>
            </a:pPr>
            <a:endParaRPr lang="ru-RU" sz="2400" dirty="0" smtClean="0"/>
          </a:p>
          <a:p>
            <a:pPr marL="0" indent="0">
              <a:buNone/>
            </a:pPr>
            <a:r>
              <a:rPr lang="en-US" sz="2400" dirty="0" smtClean="0"/>
              <a:t>Write </a:t>
            </a:r>
            <a:r>
              <a:rPr lang="en-US" sz="2400" dirty="0"/>
              <a:t>him a letter and answer his questions.</a:t>
            </a:r>
          </a:p>
          <a:p>
            <a:pPr marL="0" indent="0">
              <a:buNone/>
            </a:pPr>
            <a:r>
              <a:rPr lang="en-US" sz="2400" dirty="0" smtClean="0"/>
              <a:t>Write </a:t>
            </a:r>
            <a:r>
              <a:rPr lang="en-US" sz="2400" dirty="0"/>
              <a:t>60-90 words.    </a:t>
            </a:r>
          </a:p>
          <a:p>
            <a:endParaRPr lang="en-US" dirty="0"/>
          </a:p>
          <a:p>
            <a:endParaRPr lang="en-US" dirty="0"/>
          </a:p>
          <a:p>
            <a:endParaRPr lang="ru-RU" dirty="0"/>
          </a:p>
        </p:txBody>
      </p:sp>
    </p:spTree>
    <p:extLst>
      <p:ext uri="{BB962C8B-B14F-4D97-AF65-F5344CB8AC3E}">
        <p14:creationId xmlns:p14="http://schemas.microsoft.com/office/powerpoint/2010/main" val="1334650309"/>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42900" lvl="0" indent="-342900">
              <a:spcBef>
                <a:spcPct val="20000"/>
              </a:spcBef>
            </a:pPr>
            <a:r>
              <a:rPr lang="ru-RU" sz="3200" b="1" dirty="0">
                <a:solidFill>
                  <a:srgbClr val="C00000"/>
                </a:solidFill>
                <a:ea typeface="+mn-ea"/>
                <a:cs typeface="+mn-cs"/>
              </a:rPr>
              <a:t>Сборник для 8-9 классов</a:t>
            </a:r>
            <a:br>
              <a:rPr lang="ru-RU" sz="3200" b="1" dirty="0">
                <a:solidFill>
                  <a:srgbClr val="C00000"/>
                </a:solidFill>
                <a:ea typeface="+mn-ea"/>
                <a:cs typeface="+mn-cs"/>
              </a:rPr>
            </a:br>
            <a:r>
              <a:rPr lang="en-US" sz="3200" dirty="0">
                <a:solidFill>
                  <a:prstClr val="black"/>
                </a:solidFill>
                <a:ea typeface="+mn-ea"/>
                <a:cs typeface="+mn-cs"/>
                <a:hlinkClick r:id="rId2"/>
              </a:rPr>
              <a:t>https://online-mpi.ru/SovKomNav8_9.php</a:t>
            </a:r>
            <a:endParaRPr lang="ru-RU" sz="3200" dirty="0">
              <a:solidFill>
                <a:prstClr val="black"/>
              </a:solidFill>
              <a:ea typeface="+mn-ea"/>
              <a:cs typeface="+mn-cs"/>
            </a:endParaRPr>
          </a:p>
        </p:txBody>
      </p:sp>
      <p:sp>
        <p:nvSpPr>
          <p:cNvPr id="3" name="Объект 2"/>
          <p:cNvSpPr>
            <a:spLocks noGrp="1"/>
          </p:cNvSpPr>
          <p:nvPr>
            <p:ph idx="1"/>
          </p:nvPr>
        </p:nvSpPr>
        <p:spPr/>
        <p:txBody>
          <a:bodyPr/>
          <a:lstStyle/>
          <a:p>
            <a:r>
              <a:rPr lang="ru-RU" dirty="0" smtClean="0"/>
              <a:t>Текст для чтения и обсуждения.</a:t>
            </a:r>
          </a:p>
          <a:p>
            <a:r>
              <a:rPr lang="ru-RU" dirty="0" smtClean="0"/>
              <a:t>Задания в формате ОГЭ.</a:t>
            </a:r>
          </a:p>
          <a:p>
            <a:r>
              <a:rPr lang="ru-RU" dirty="0" smtClean="0"/>
              <a:t>Образцы выполнения Личного письма.</a:t>
            </a:r>
          </a:p>
          <a:p>
            <a:endParaRPr lang="ru-RU" dirty="0"/>
          </a:p>
        </p:txBody>
      </p:sp>
    </p:spTree>
    <p:extLst>
      <p:ext uri="{BB962C8B-B14F-4D97-AF65-F5344CB8AC3E}">
        <p14:creationId xmlns:p14="http://schemas.microsoft.com/office/powerpoint/2010/main" val="2027612194"/>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Объект 5"/>
          <p:cNvPicPr>
            <a:picLocks noGrp="1" noChangeAspect="1"/>
          </p:cNvPicPr>
          <p:nvPr>
            <p:ph idx="1"/>
          </p:nvPr>
        </p:nvPicPr>
        <p:blipFill>
          <a:blip r:embed="rId2"/>
          <a:stretch>
            <a:fillRect/>
          </a:stretch>
        </p:blipFill>
        <p:spPr>
          <a:xfrm>
            <a:off x="251520" y="188640"/>
            <a:ext cx="8640960" cy="6237312"/>
          </a:xfrm>
          <a:prstGeom prst="rect">
            <a:avLst/>
          </a:prstGeom>
        </p:spPr>
      </p:pic>
    </p:spTree>
    <p:extLst>
      <p:ext uri="{BB962C8B-B14F-4D97-AF65-F5344CB8AC3E}">
        <p14:creationId xmlns:p14="http://schemas.microsoft.com/office/powerpoint/2010/main" val="4038942427"/>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sz="4000" dirty="0">
                <a:solidFill>
                  <a:prstClr val="black"/>
                </a:solidFill>
              </a:rPr>
              <a:t>Материалы </a:t>
            </a:r>
            <a:r>
              <a:rPr lang="en-US" sz="4000" dirty="0">
                <a:solidFill>
                  <a:prstClr val="black"/>
                </a:solidFill>
                <a:hlinkClick r:id="rId3"/>
              </a:rPr>
              <a:t>www.new.fipi.ru</a:t>
            </a:r>
            <a:r>
              <a:rPr lang="en-US" sz="4000" dirty="0">
                <a:solidFill>
                  <a:prstClr val="black"/>
                </a:solidFill>
              </a:rPr>
              <a:t/>
            </a:r>
            <a:br>
              <a:rPr lang="en-US" sz="4000" dirty="0">
                <a:solidFill>
                  <a:prstClr val="black"/>
                </a:solidFill>
              </a:rPr>
            </a:br>
            <a:endParaRPr lang="ru-RU" dirty="0"/>
          </a:p>
        </p:txBody>
      </p:sp>
      <p:sp>
        <p:nvSpPr>
          <p:cNvPr id="3" name="Объект 2"/>
          <p:cNvSpPr>
            <a:spLocks noGrp="1"/>
          </p:cNvSpPr>
          <p:nvPr>
            <p:ph idx="1"/>
          </p:nvPr>
        </p:nvSpPr>
        <p:spPr>
          <a:xfrm>
            <a:off x="457200" y="836613"/>
            <a:ext cx="8229600" cy="3456483"/>
          </a:xfrm>
        </p:spPr>
        <p:txBody>
          <a:bodyPr rtlCol="0">
            <a:normAutofit fontScale="25000" lnSpcReduction="20000"/>
          </a:bodyPr>
          <a:lstStyle/>
          <a:p>
            <a:pPr marL="0" indent="0" eaLnBrk="1" fontAlgn="auto" hangingPunct="1">
              <a:spcAft>
                <a:spcPts val="0"/>
              </a:spcAft>
              <a:buFont typeface="Arial" pitchFamily="34" charset="0"/>
              <a:buNone/>
              <a:defRPr/>
            </a:pPr>
            <a:r>
              <a:rPr lang="ru-RU" sz="10000" b="1" dirty="0" smtClean="0">
                <a:solidFill>
                  <a:srgbClr val="D75107"/>
                </a:solidFill>
                <a:latin typeface="Century Gothic"/>
                <a:ea typeface="+mj-ea"/>
                <a:cs typeface="+mj-cs"/>
              </a:rPr>
              <a:t>Что </a:t>
            </a:r>
            <a:r>
              <a:rPr lang="ru-RU" sz="10000" b="1" dirty="0">
                <a:solidFill>
                  <a:srgbClr val="D75107"/>
                </a:solidFill>
                <a:latin typeface="Century Gothic"/>
                <a:ea typeface="+mj-ea"/>
                <a:cs typeface="+mj-cs"/>
              </a:rPr>
              <a:t>оценивается</a:t>
            </a:r>
            <a:r>
              <a:rPr lang="en-US" sz="10000" b="1" dirty="0">
                <a:solidFill>
                  <a:srgbClr val="D75107"/>
                </a:solidFill>
                <a:latin typeface="Century Gothic"/>
                <a:ea typeface="+mj-ea"/>
                <a:cs typeface="+mj-cs"/>
              </a:rPr>
              <a:t> </a:t>
            </a:r>
            <a:r>
              <a:rPr lang="ru-RU" sz="10000" b="1" dirty="0">
                <a:solidFill>
                  <a:srgbClr val="D75107"/>
                </a:solidFill>
                <a:latin typeface="Century Gothic"/>
                <a:ea typeface="+mj-ea"/>
                <a:cs typeface="+mj-cs"/>
              </a:rPr>
              <a:t>в Задании </a:t>
            </a:r>
            <a:r>
              <a:rPr lang="ru-RU" sz="10000" b="1" dirty="0" smtClean="0">
                <a:solidFill>
                  <a:srgbClr val="D75107"/>
                </a:solidFill>
                <a:latin typeface="Century Gothic"/>
                <a:ea typeface="+mj-ea"/>
                <a:cs typeface="+mj-cs"/>
              </a:rPr>
              <a:t>1:</a:t>
            </a:r>
          </a:p>
          <a:p>
            <a:pPr marL="0" indent="0" eaLnBrk="1" fontAlgn="auto" hangingPunct="1">
              <a:spcAft>
                <a:spcPts val="0"/>
              </a:spcAft>
              <a:buFont typeface="Arial" pitchFamily="34" charset="0"/>
              <a:buNone/>
              <a:defRPr/>
            </a:pPr>
            <a:endParaRPr lang="ru-RU" sz="5600" b="1" dirty="0" smtClean="0">
              <a:solidFill>
                <a:srgbClr val="D75107"/>
              </a:solidFill>
              <a:latin typeface="Century Gothic"/>
              <a:ea typeface="+mj-ea"/>
              <a:cs typeface="+mj-cs"/>
            </a:endParaRPr>
          </a:p>
          <a:p>
            <a:pPr eaLnBrk="1" fontAlgn="auto" hangingPunct="1">
              <a:spcAft>
                <a:spcPts val="0"/>
              </a:spcAft>
              <a:buFont typeface="Arial" pitchFamily="34" charset="0"/>
              <a:buChar char="•"/>
              <a:defRPr/>
            </a:pPr>
            <a:r>
              <a:rPr lang="ru-RU" sz="7200" b="1" dirty="0">
                <a:solidFill>
                  <a:prstClr val="black"/>
                </a:solidFill>
                <a:latin typeface="Century Gothic"/>
              </a:rPr>
              <a:t>Умение выразительного чтения</a:t>
            </a:r>
          </a:p>
          <a:p>
            <a:pPr eaLnBrk="1" fontAlgn="auto" hangingPunct="1">
              <a:spcAft>
                <a:spcPts val="0"/>
              </a:spcAft>
              <a:buFont typeface="Arial" pitchFamily="34" charset="0"/>
              <a:buChar char="•"/>
              <a:defRPr/>
            </a:pPr>
            <a:r>
              <a:rPr lang="ru-RU" sz="7200" b="1" dirty="0" smtClean="0">
                <a:solidFill>
                  <a:prstClr val="black"/>
                </a:solidFill>
                <a:latin typeface="Century Gothic"/>
              </a:rPr>
              <a:t>Произносительные </a:t>
            </a:r>
            <a:r>
              <a:rPr lang="ru-RU" sz="7200" b="1" dirty="0">
                <a:solidFill>
                  <a:prstClr val="black"/>
                </a:solidFill>
                <a:latin typeface="Century Gothic"/>
              </a:rPr>
              <a:t>навыки</a:t>
            </a:r>
            <a:endParaRPr lang="en-US" sz="7200" b="1" dirty="0">
              <a:solidFill>
                <a:prstClr val="black"/>
              </a:solidFill>
              <a:latin typeface="Century Gothic"/>
            </a:endParaRPr>
          </a:p>
          <a:p>
            <a:pPr lvl="1" eaLnBrk="1" fontAlgn="auto" hangingPunct="1">
              <a:spcAft>
                <a:spcPts val="0"/>
              </a:spcAft>
              <a:buFont typeface="Arial" pitchFamily="34" charset="0"/>
              <a:buChar char="–"/>
              <a:defRPr/>
            </a:pPr>
            <a:r>
              <a:rPr lang="ru-RU" sz="7200" b="1" dirty="0">
                <a:solidFill>
                  <a:prstClr val="black"/>
                </a:solidFill>
                <a:latin typeface="Century Gothic"/>
              </a:rPr>
              <a:t>Паузы</a:t>
            </a:r>
          </a:p>
          <a:p>
            <a:pPr lvl="1" eaLnBrk="1" fontAlgn="auto" hangingPunct="1">
              <a:spcAft>
                <a:spcPts val="0"/>
              </a:spcAft>
              <a:buFont typeface="Arial" pitchFamily="34" charset="0"/>
              <a:buChar char="–"/>
              <a:defRPr/>
            </a:pPr>
            <a:r>
              <a:rPr lang="ru-RU" sz="7200" b="1" dirty="0">
                <a:solidFill>
                  <a:prstClr val="black"/>
                </a:solidFill>
                <a:latin typeface="Century Gothic"/>
              </a:rPr>
              <a:t>Фразовое ударение</a:t>
            </a:r>
          </a:p>
          <a:p>
            <a:pPr lvl="1" eaLnBrk="1" fontAlgn="auto" hangingPunct="1">
              <a:spcAft>
                <a:spcPts val="0"/>
              </a:spcAft>
              <a:buFont typeface="Arial" pitchFamily="34" charset="0"/>
              <a:buChar char="–"/>
              <a:defRPr/>
            </a:pPr>
            <a:r>
              <a:rPr lang="ru-RU" sz="7200" b="1" dirty="0">
                <a:solidFill>
                  <a:prstClr val="black"/>
                </a:solidFill>
                <a:latin typeface="Century Gothic"/>
              </a:rPr>
              <a:t>Интонационные контуры</a:t>
            </a:r>
          </a:p>
          <a:p>
            <a:pPr lvl="1" eaLnBrk="1" fontAlgn="auto" hangingPunct="1">
              <a:spcAft>
                <a:spcPts val="0"/>
              </a:spcAft>
              <a:buFont typeface="Arial" pitchFamily="34" charset="0"/>
              <a:buChar char="–"/>
              <a:defRPr/>
            </a:pPr>
            <a:r>
              <a:rPr lang="ru-RU" sz="7200" b="1" dirty="0">
                <a:solidFill>
                  <a:prstClr val="black"/>
                </a:solidFill>
                <a:latin typeface="Century Gothic"/>
              </a:rPr>
              <a:t>Произношение слов</a:t>
            </a:r>
          </a:p>
          <a:p>
            <a:pPr lvl="1" eaLnBrk="1" fontAlgn="auto" hangingPunct="1">
              <a:spcAft>
                <a:spcPts val="0"/>
              </a:spcAft>
              <a:buFont typeface="Arial" pitchFamily="34" charset="0"/>
              <a:buChar char="–"/>
              <a:defRPr/>
            </a:pPr>
            <a:r>
              <a:rPr lang="ru-RU" sz="7200" b="1" dirty="0">
                <a:solidFill>
                  <a:prstClr val="black"/>
                </a:solidFill>
                <a:latin typeface="Century Gothic"/>
              </a:rPr>
              <a:t>Ударение в </a:t>
            </a:r>
            <a:r>
              <a:rPr lang="ru-RU" sz="7200" b="1" dirty="0" smtClean="0">
                <a:solidFill>
                  <a:prstClr val="black"/>
                </a:solidFill>
                <a:latin typeface="Century Gothic"/>
              </a:rPr>
              <a:t>словах</a:t>
            </a:r>
          </a:p>
          <a:p>
            <a:pPr marL="457200" lvl="1" indent="0" eaLnBrk="1" fontAlgn="auto" hangingPunct="1">
              <a:spcAft>
                <a:spcPts val="0"/>
              </a:spcAft>
              <a:buFont typeface="Arial" pitchFamily="34" charset="0"/>
              <a:buNone/>
              <a:defRPr/>
            </a:pPr>
            <a:endParaRPr lang="ru-RU" sz="7200" b="1" dirty="0">
              <a:solidFill>
                <a:prstClr val="black"/>
              </a:solidFill>
              <a:latin typeface="Century Gothic"/>
            </a:endParaRPr>
          </a:p>
          <a:p>
            <a:pPr eaLnBrk="1" fontAlgn="auto" hangingPunct="1">
              <a:spcAft>
                <a:spcPts val="0"/>
              </a:spcAft>
              <a:buFont typeface="Arial" pitchFamily="34" charset="0"/>
              <a:buChar char="•"/>
              <a:defRPr/>
            </a:pPr>
            <a:r>
              <a:rPr lang="ru-RU" sz="7200" b="1" dirty="0" smtClean="0">
                <a:solidFill>
                  <a:prstClr val="black"/>
                </a:solidFill>
                <a:latin typeface="Century Gothic"/>
              </a:rPr>
              <a:t>Допускается </a:t>
            </a:r>
            <a:r>
              <a:rPr lang="ru-RU" sz="7200" b="1" dirty="0">
                <a:solidFill>
                  <a:prstClr val="black"/>
                </a:solidFill>
                <a:latin typeface="Century Gothic"/>
              </a:rPr>
              <a:t>не более ПЯТИ фонетических ошибок, в том числе ОДНА-ДВЕ ошибки, искажающие смысл</a:t>
            </a:r>
          </a:p>
          <a:p>
            <a:pPr marL="0" indent="0" eaLnBrk="1" fontAlgn="auto" hangingPunct="1">
              <a:spcAft>
                <a:spcPts val="0"/>
              </a:spcAft>
              <a:buFont typeface="Arial" pitchFamily="34" charset="0"/>
              <a:buNone/>
              <a:defRPr/>
            </a:pPr>
            <a:endParaRPr lang="ru-RU" sz="7200" b="1" dirty="0" smtClean="0">
              <a:solidFill>
                <a:prstClr val="black"/>
              </a:solidFill>
              <a:latin typeface="Century Gothic"/>
            </a:endParaRPr>
          </a:p>
          <a:p>
            <a:pPr marL="0" indent="0" eaLnBrk="1" fontAlgn="auto" hangingPunct="1">
              <a:spcAft>
                <a:spcPts val="0"/>
              </a:spcAft>
              <a:buFont typeface="Arial" pitchFamily="34" charset="0"/>
              <a:buNone/>
              <a:defRPr/>
            </a:pPr>
            <a:endParaRPr lang="ru-RU" sz="7200" b="1" dirty="0">
              <a:solidFill>
                <a:prstClr val="black"/>
              </a:solidFill>
              <a:latin typeface="Century Gothic"/>
            </a:endParaRPr>
          </a:p>
          <a:p>
            <a:pPr marL="0" indent="0" eaLnBrk="1" fontAlgn="auto" hangingPunct="1">
              <a:spcAft>
                <a:spcPts val="0"/>
              </a:spcAft>
              <a:buFont typeface="Arial" pitchFamily="34" charset="0"/>
              <a:buNone/>
              <a:defRPr/>
            </a:pPr>
            <a:endParaRPr lang="ru-RU" sz="7200" b="1" dirty="0" smtClean="0">
              <a:solidFill>
                <a:prstClr val="black"/>
              </a:solidFill>
              <a:latin typeface="Century Gothic"/>
            </a:endParaRPr>
          </a:p>
          <a:p>
            <a:pPr marL="0" indent="0" eaLnBrk="1" fontAlgn="auto" hangingPunct="1">
              <a:spcAft>
                <a:spcPts val="0"/>
              </a:spcAft>
              <a:buFont typeface="Arial" pitchFamily="34" charset="0"/>
              <a:buNone/>
              <a:defRPr/>
            </a:pPr>
            <a:endParaRPr lang="ru-RU" sz="7200" b="1" dirty="0">
              <a:solidFill>
                <a:prstClr val="black"/>
              </a:solidFill>
              <a:latin typeface="Century Gothic"/>
            </a:endParaRPr>
          </a:p>
          <a:p>
            <a:pPr marL="0" indent="0" eaLnBrk="1" fontAlgn="auto" hangingPunct="1">
              <a:spcAft>
                <a:spcPts val="0"/>
              </a:spcAft>
              <a:buFont typeface="Arial" pitchFamily="34" charset="0"/>
              <a:buNone/>
              <a:defRPr/>
            </a:pPr>
            <a:r>
              <a:rPr lang="ru-RU" sz="7200" b="1" dirty="0" smtClean="0">
                <a:solidFill>
                  <a:srgbClr val="D75107"/>
                </a:solidFill>
                <a:latin typeface="Century Gothic"/>
                <a:ea typeface="+mj-ea"/>
                <a:cs typeface="+mj-cs"/>
              </a:rPr>
              <a:t/>
            </a:r>
            <a:br>
              <a:rPr lang="ru-RU" sz="7200" b="1" dirty="0" smtClean="0">
                <a:solidFill>
                  <a:srgbClr val="D75107"/>
                </a:solidFill>
                <a:latin typeface="Century Gothic"/>
                <a:ea typeface="+mj-ea"/>
                <a:cs typeface="+mj-cs"/>
              </a:rPr>
            </a:br>
            <a:endParaRPr lang="ru-RU" sz="7200" dirty="0"/>
          </a:p>
        </p:txBody>
      </p:sp>
      <p:pic>
        <p:nvPicPr>
          <p:cNvPr id="21507" name="Picture 2"/>
          <p:cNvPicPr>
            <a:picLocks noChangeAspect="1" noChangeArrowheads="1"/>
          </p:cNvPicPr>
          <p:nvPr/>
        </p:nvPicPr>
        <p:blipFill>
          <a:blip r:embed="rId4" cstate="screen"/>
          <a:srcRect/>
          <a:stretch>
            <a:fillRect/>
          </a:stretch>
        </p:blipFill>
        <p:spPr bwMode="auto">
          <a:xfrm>
            <a:off x="7596188" y="115888"/>
            <a:ext cx="950912" cy="798512"/>
          </a:xfrm>
          <a:prstGeom prst="rect">
            <a:avLst/>
          </a:prstGeom>
          <a:noFill/>
          <a:ln w="9525">
            <a:noFill/>
            <a:miter lim="800000"/>
            <a:headEnd/>
            <a:tailEnd/>
          </a:ln>
        </p:spPr>
      </p:pic>
      <p:graphicFrame>
        <p:nvGraphicFramePr>
          <p:cNvPr id="5" name="Таблица 4"/>
          <p:cNvGraphicFramePr>
            <a:graphicFrameLocks noGrp="1"/>
          </p:cNvGraphicFramePr>
          <p:nvPr/>
        </p:nvGraphicFramePr>
        <p:xfrm>
          <a:off x="1475656" y="4437112"/>
          <a:ext cx="6096000" cy="2103120"/>
        </p:xfrm>
        <a:graphic>
          <a:graphicData uri="http://schemas.openxmlformats.org/drawingml/2006/table">
            <a:tbl>
              <a:tblPr/>
              <a:tblGrid>
                <a:gridCol w="1159721">
                  <a:extLst>
                    <a:ext uri="{9D8B030D-6E8A-4147-A177-3AD203B41FA5}">
                      <a16:colId xmlns:a16="http://schemas.microsoft.com/office/drawing/2014/main" xmlns="" val="20000"/>
                    </a:ext>
                  </a:extLst>
                </a:gridCol>
                <a:gridCol w="2457170">
                  <a:extLst>
                    <a:ext uri="{9D8B030D-6E8A-4147-A177-3AD203B41FA5}">
                      <a16:colId xmlns:a16="http://schemas.microsoft.com/office/drawing/2014/main" xmlns="" val="20001"/>
                    </a:ext>
                  </a:extLst>
                </a:gridCol>
                <a:gridCol w="2479109">
                  <a:extLst>
                    <a:ext uri="{9D8B030D-6E8A-4147-A177-3AD203B41FA5}">
                      <a16:colId xmlns:a16="http://schemas.microsoft.com/office/drawing/2014/main" xmlns="" val="20002"/>
                    </a:ext>
                  </a:extLst>
                </a:gridCol>
              </a:tblGrid>
              <a:tr h="201839">
                <a:tc>
                  <a:txBody>
                    <a:bodyPr/>
                    <a:lstStyle/>
                    <a:p>
                      <a:pPr>
                        <a:lnSpc>
                          <a:spcPct val="115000"/>
                        </a:lnSpc>
                        <a:spcAft>
                          <a:spcPts val="1000"/>
                        </a:spcAft>
                      </a:pPr>
                      <a:endParaRPr lang="ru-RU" sz="1200" dirty="0">
                        <a:latin typeface="Times New Roman"/>
                        <a:ea typeface="Calibri"/>
                        <a:cs typeface="Times New Roman"/>
                      </a:endParaRPr>
                    </a:p>
                  </a:txBody>
                  <a:tcPr marL="65817" marR="6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200" b="1" dirty="0">
                          <a:latin typeface="Times New Roman"/>
                          <a:ea typeface="Calibri"/>
                          <a:cs typeface="Times New Roman"/>
                        </a:rPr>
                        <a:t>1</a:t>
                      </a:r>
                      <a:endParaRPr lang="ru-RU" sz="1100" dirty="0">
                        <a:latin typeface="Calibri"/>
                        <a:ea typeface="Calibri"/>
                        <a:cs typeface="Times New Roman"/>
                      </a:endParaRPr>
                    </a:p>
                  </a:txBody>
                  <a:tcPr marL="65817" marR="6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200" b="1">
                          <a:latin typeface="Times New Roman"/>
                          <a:ea typeface="Calibri"/>
                          <a:cs typeface="Times New Roman"/>
                        </a:rPr>
                        <a:t>0</a:t>
                      </a:r>
                      <a:endParaRPr lang="ru-RU" sz="1100">
                        <a:latin typeface="Calibri"/>
                        <a:ea typeface="Calibri"/>
                        <a:cs typeface="Times New Roman"/>
                      </a:endParaRPr>
                    </a:p>
                  </a:txBody>
                  <a:tcPr marL="65817" marR="6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816551">
                <a:tc>
                  <a:txBody>
                    <a:bodyPr/>
                    <a:lstStyle/>
                    <a:p>
                      <a:pPr>
                        <a:lnSpc>
                          <a:spcPct val="115000"/>
                        </a:lnSpc>
                        <a:spcAft>
                          <a:spcPts val="1000"/>
                        </a:spcAft>
                      </a:pPr>
                      <a:r>
                        <a:rPr lang="ru-RU" sz="1200">
                          <a:latin typeface="Times New Roman"/>
                          <a:ea typeface="Calibri"/>
                          <a:cs typeface="Times New Roman"/>
                        </a:rPr>
                        <a:t>Фонетическая сторона речи </a:t>
                      </a:r>
                      <a:endParaRPr lang="ru-RU" sz="1100">
                        <a:latin typeface="Calibri"/>
                        <a:ea typeface="Calibri"/>
                        <a:cs typeface="Times New Roman"/>
                      </a:endParaRPr>
                    </a:p>
                  </a:txBody>
                  <a:tcPr marL="65817" marR="6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ru-RU" sz="1200" dirty="0">
                          <a:latin typeface="Times New Roman"/>
                          <a:ea typeface="Calibri"/>
                          <a:cs typeface="Times New Roman"/>
                        </a:rPr>
                        <a:t>Речь воспринимается легко: необоснованные паузы отсутствуют; фразовое ударение и интонационные контуры, произношение слов  без нарушений нормы: </a:t>
                      </a:r>
                      <a:r>
                        <a:rPr lang="ru-RU" sz="1200" u="sng" dirty="0">
                          <a:latin typeface="Times New Roman"/>
                          <a:ea typeface="Calibri"/>
                          <a:cs typeface="Times New Roman"/>
                        </a:rPr>
                        <a:t>допускается не более пяти фонетических ошибок, в том числе одна-две ошибки, искажающие смысл </a:t>
                      </a:r>
                      <a:endParaRPr lang="ru-RU" sz="1100" u="sng" dirty="0">
                        <a:latin typeface="Calibri"/>
                        <a:ea typeface="Calibri"/>
                        <a:cs typeface="Times New Roman"/>
                      </a:endParaRPr>
                    </a:p>
                  </a:txBody>
                  <a:tcPr marL="65817" marR="6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ru-RU" sz="1200" dirty="0">
                          <a:latin typeface="Times New Roman"/>
                          <a:ea typeface="Calibri"/>
                          <a:cs typeface="Times New Roman"/>
                        </a:rPr>
                        <a:t>Речь воспринимается с трудом из-за большого количества неестественных пауз, запинок, неверной расстановки ударений и ошибок в произношении слов, ИЛИ сделано более пяти фонетических ошибок, ИЛИ сделано три и более фонетические ошибки, искажающие смысл</a:t>
                      </a:r>
                      <a:endParaRPr lang="ru-RU" sz="1100" dirty="0">
                        <a:latin typeface="Calibri"/>
                        <a:ea typeface="Calibri"/>
                        <a:cs typeface="Times New Roman"/>
                      </a:endParaRPr>
                    </a:p>
                  </a:txBody>
                  <a:tcPr marL="65817" marR="6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837374408"/>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dirty="0" smtClean="0">
                <a:solidFill>
                  <a:srgbClr val="FF0000"/>
                </a:solidFill>
              </a:rPr>
              <a:t/>
            </a:r>
            <a:br>
              <a:rPr lang="ru-RU" dirty="0" smtClean="0">
                <a:solidFill>
                  <a:srgbClr val="FF0000"/>
                </a:solidFill>
              </a:rPr>
            </a:br>
            <a:r>
              <a:rPr lang="ru-RU" dirty="0" smtClean="0">
                <a:solidFill>
                  <a:srgbClr val="FF0000"/>
                </a:solidFill>
              </a:rPr>
              <a:t>Технологии подготовки учащихся к экзамену</a:t>
            </a:r>
            <a:br>
              <a:rPr lang="ru-RU" dirty="0" smtClean="0">
                <a:solidFill>
                  <a:srgbClr val="FF0000"/>
                </a:solidFill>
              </a:rPr>
            </a:br>
            <a:endParaRPr lang="ru-RU" dirty="0">
              <a:solidFill>
                <a:srgbClr val="FF0000"/>
              </a:solidFill>
            </a:endParaRPr>
          </a:p>
        </p:txBody>
      </p:sp>
      <p:sp>
        <p:nvSpPr>
          <p:cNvPr id="3" name="Объект 2"/>
          <p:cNvSpPr>
            <a:spLocks noGrp="1"/>
          </p:cNvSpPr>
          <p:nvPr>
            <p:ph idx="1"/>
          </p:nvPr>
        </p:nvSpPr>
        <p:spPr>
          <a:xfrm>
            <a:off x="457200" y="1557338"/>
            <a:ext cx="8229600" cy="4568825"/>
          </a:xfrm>
        </p:spPr>
        <p:txBody>
          <a:bodyPr rtlCol="0">
            <a:normAutofit/>
          </a:bodyPr>
          <a:lstStyle/>
          <a:p>
            <a:pPr lvl="1" eaLnBrk="1" fontAlgn="auto" hangingPunct="1">
              <a:spcAft>
                <a:spcPts val="0"/>
              </a:spcAft>
              <a:buFont typeface="Arial" pitchFamily="34" charset="0"/>
              <a:buChar char="–"/>
              <a:defRPr/>
            </a:pPr>
            <a:r>
              <a:rPr lang="ru-RU" sz="2200" b="1" dirty="0">
                <a:solidFill>
                  <a:prstClr val="black"/>
                </a:solidFill>
                <a:latin typeface="Century Gothic"/>
              </a:rPr>
              <a:t>Тренируйтесь читать текст про себя, разделив каждое предложение  на смысловые отрезки, чтобы при чтении вслух использовать правильную </a:t>
            </a:r>
            <a:r>
              <a:rPr lang="ru-RU" sz="2200" b="1" dirty="0" smtClean="0">
                <a:solidFill>
                  <a:prstClr val="black"/>
                </a:solidFill>
                <a:latin typeface="Century Gothic"/>
              </a:rPr>
              <a:t>интонацию.</a:t>
            </a:r>
          </a:p>
          <a:p>
            <a:pPr lvl="1" eaLnBrk="1" fontAlgn="auto" hangingPunct="1">
              <a:spcAft>
                <a:spcPts val="0"/>
              </a:spcAft>
              <a:buFont typeface="Arial" pitchFamily="34" charset="0"/>
              <a:buChar char="–"/>
              <a:defRPr/>
            </a:pPr>
            <a:r>
              <a:rPr lang="ru-RU" sz="2200" b="1" dirty="0" smtClean="0">
                <a:solidFill>
                  <a:prstClr val="black"/>
                </a:solidFill>
                <a:latin typeface="Century Gothic"/>
              </a:rPr>
              <a:t>Повторяйте </a:t>
            </a:r>
            <a:r>
              <a:rPr lang="ru-RU" sz="2200" b="1" dirty="0">
                <a:solidFill>
                  <a:prstClr val="black"/>
                </a:solidFill>
                <a:latin typeface="Century Gothic"/>
              </a:rPr>
              <a:t>за </a:t>
            </a:r>
            <a:r>
              <a:rPr lang="ru-RU" sz="2200" b="1" dirty="0" smtClean="0">
                <a:solidFill>
                  <a:prstClr val="black"/>
                </a:solidFill>
                <a:latin typeface="Century Gothic"/>
              </a:rPr>
              <a:t>диктором тексты учебника.</a:t>
            </a:r>
          </a:p>
          <a:p>
            <a:pPr lvl="1" eaLnBrk="1" fontAlgn="auto" hangingPunct="1">
              <a:spcAft>
                <a:spcPts val="0"/>
              </a:spcAft>
              <a:buFont typeface="Arial" pitchFamily="34" charset="0"/>
              <a:buChar char="–"/>
              <a:defRPr/>
            </a:pPr>
            <a:r>
              <a:rPr lang="ru-RU" sz="2200" b="1" dirty="0" smtClean="0">
                <a:solidFill>
                  <a:prstClr val="black"/>
                </a:solidFill>
                <a:latin typeface="Century Gothic"/>
              </a:rPr>
              <a:t>Стараться произносить все звуки чётко, не оглушать конечные звонкие согласные.</a:t>
            </a:r>
            <a:endParaRPr lang="ru-RU" sz="2200" b="1" dirty="0" smtClean="0">
              <a:solidFill>
                <a:srgbClr val="FF0000"/>
              </a:solidFill>
              <a:latin typeface="Century Gothic"/>
            </a:endParaRPr>
          </a:p>
          <a:p>
            <a:pPr lvl="1" eaLnBrk="1" fontAlgn="auto" hangingPunct="1">
              <a:spcAft>
                <a:spcPts val="0"/>
              </a:spcAft>
              <a:buFont typeface="Arial" pitchFamily="34" charset="0"/>
              <a:buChar char="–"/>
              <a:defRPr/>
            </a:pPr>
            <a:r>
              <a:rPr lang="ru-RU" sz="2200" b="1" dirty="0" smtClean="0">
                <a:latin typeface="Century Gothic"/>
              </a:rPr>
              <a:t>Повторите  произношение распространенных географических названий.</a:t>
            </a:r>
          </a:p>
          <a:p>
            <a:pPr lvl="1" eaLnBrk="1" fontAlgn="auto" hangingPunct="1">
              <a:spcAft>
                <a:spcPts val="0"/>
              </a:spcAft>
              <a:buFont typeface="Arial" pitchFamily="34" charset="0"/>
              <a:buChar char="–"/>
              <a:defRPr/>
            </a:pPr>
            <a:r>
              <a:rPr lang="ru-RU" sz="2200" b="1" dirty="0" smtClean="0">
                <a:latin typeface="Century Gothic"/>
              </a:rPr>
              <a:t>Целесообразно проводить контроль фонетического чтения в классе.</a:t>
            </a:r>
          </a:p>
          <a:p>
            <a:pPr marL="457200" lvl="1" indent="0" eaLnBrk="1" fontAlgn="auto" hangingPunct="1">
              <a:spcAft>
                <a:spcPts val="0"/>
              </a:spcAft>
              <a:buFont typeface="Arial" pitchFamily="34" charset="0"/>
              <a:buNone/>
              <a:defRPr/>
            </a:pPr>
            <a:endParaRPr lang="ru-RU" sz="2200" b="1" dirty="0" smtClean="0">
              <a:solidFill>
                <a:prstClr val="black"/>
              </a:solidFill>
              <a:latin typeface="Century Gothic"/>
            </a:endParaRPr>
          </a:p>
          <a:p>
            <a:pPr marL="457200" lvl="1" indent="0" eaLnBrk="1" fontAlgn="auto" hangingPunct="1">
              <a:spcAft>
                <a:spcPts val="0"/>
              </a:spcAft>
              <a:buFont typeface="Arial" pitchFamily="34" charset="0"/>
              <a:buNone/>
              <a:defRPr/>
            </a:pPr>
            <a:endParaRPr lang="ru-RU" sz="2200" b="1" dirty="0" smtClean="0">
              <a:solidFill>
                <a:prstClr val="black"/>
              </a:solidFill>
              <a:latin typeface="Century Gothic"/>
            </a:endParaRPr>
          </a:p>
          <a:p>
            <a:pPr marL="457200" lvl="1" indent="0" eaLnBrk="1" fontAlgn="auto" hangingPunct="1">
              <a:spcAft>
                <a:spcPts val="0"/>
              </a:spcAft>
              <a:buFont typeface="Arial" pitchFamily="34" charset="0"/>
              <a:buNone/>
              <a:defRPr/>
            </a:pPr>
            <a:endParaRPr lang="ru-RU" sz="2200" b="1" dirty="0">
              <a:solidFill>
                <a:prstClr val="black"/>
              </a:solidFill>
              <a:latin typeface="Century Gothic"/>
            </a:endParaRPr>
          </a:p>
          <a:p>
            <a:pPr eaLnBrk="1" fontAlgn="auto" hangingPunct="1">
              <a:spcAft>
                <a:spcPts val="0"/>
              </a:spcAft>
              <a:buFont typeface="Arial" pitchFamily="34" charset="0"/>
              <a:buChar char="•"/>
              <a:defRPr/>
            </a:pPr>
            <a:endParaRPr lang="ru-RU" dirty="0"/>
          </a:p>
        </p:txBody>
      </p:sp>
    </p:spTree>
    <p:extLst>
      <p:ext uri="{BB962C8B-B14F-4D97-AF65-F5344CB8AC3E}">
        <p14:creationId xmlns:p14="http://schemas.microsoft.com/office/powerpoint/2010/main" val="2382090591"/>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sz="4000" dirty="0" smtClean="0">
                <a:solidFill>
                  <a:srgbClr val="FF0000"/>
                </a:solidFill>
              </a:rPr>
              <a:t/>
            </a:r>
            <a:br>
              <a:rPr lang="ru-RU" sz="4000" dirty="0" smtClean="0">
                <a:solidFill>
                  <a:srgbClr val="FF0000"/>
                </a:solidFill>
              </a:rPr>
            </a:br>
            <a:r>
              <a:rPr lang="ru-RU" sz="4000" dirty="0" smtClean="0">
                <a:solidFill>
                  <a:srgbClr val="FF0000"/>
                </a:solidFill>
              </a:rPr>
              <a:t>Технология выполнения задания на экзамене</a:t>
            </a:r>
            <a:r>
              <a:rPr lang="ru-RU" sz="4000" dirty="0">
                <a:solidFill>
                  <a:srgbClr val="FF0000"/>
                </a:solidFill>
              </a:rPr>
              <a:t/>
            </a:r>
            <a:br>
              <a:rPr lang="ru-RU" sz="4000" dirty="0">
                <a:solidFill>
                  <a:srgbClr val="FF0000"/>
                </a:solidFill>
              </a:rPr>
            </a:br>
            <a:endParaRPr lang="ru-RU" dirty="0"/>
          </a:p>
        </p:txBody>
      </p:sp>
      <p:sp>
        <p:nvSpPr>
          <p:cNvPr id="23554" name="Объект 2"/>
          <p:cNvSpPr>
            <a:spLocks noGrp="1"/>
          </p:cNvSpPr>
          <p:nvPr>
            <p:ph idx="1"/>
          </p:nvPr>
        </p:nvSpPr>
        <p:spPr/>
        <p:txBody>
          <a:bodyPr/>
          <a:lstStyle/>
          <a:p>
            <a:pPr lvl="1" eaLnBrk="1" hangingPunct="1"/>
            <a:r>
              <a:rPr lang="ru-RU" sz="2200" b="1" dirty="0" smtClean="0">
                <a:solidFill>
                  <a:srgbClr val="000000"/>
                </a:solidFill>
                <a:latin typeface="Century Gothic" pitchFamily="34" charset="0"/>
              </a:rPr>
              <a:t>Внимательно изучите предложенный отрывок.</a:t>
            </a:r>
          </a:p>
          <a:p>
            <a:pPr lvl="1" eaLnBrk="1" hangingPunct="1"/>
            <a:r>
              <a:rPr lang="ru-RU" sz="2200" b="1" dirty="0" smtClean="0">
                <a:solidFill>
                  <a:srgbClr val="000000"/>
                </a:solidFill>
                <a:latin typeface="Century Gothic" pitchFamily="34" charset="0"/>
              </a:rPr>
              <a:t>Прочитайте текст сначала шепотом, а затем вслух.</a:t>
            </a:r>
          </a:p>
          <a:p>
            <a:pPr lvl="1" eaLnBrk="1" hangingPunct="1"/>
            <a:r>
              <a:rPr lang="ru-RU" sz="2200" b="1" dirty="0" smtClean="0">
                <a:solidFill>
                  <a:srgbClr val="000000"/>
                </a:solidFill>
                <a:latin typeface="Century Gothic" pitchFamily="34" charset="0"/>
              </a:rPr>
              <a:t>Обращайте внимание на слова, трудные для произношения. </a:t>
            </a:r>
          </a:p>
          <a:p>
            <a:pPr lvl="1" eaLnBrk="1" hangingPunct="1"/>
            <a:r>
              <a:rPr lang="ru-RU" sz="2200" b="1" dirty="0" smtClean="0">
                <a:solidFill>
                  <a:srgbClr val="000000"/>
                </a:solidFill>
                <a:latin typeface="Century Gothic" pitchFamily="34" charset="0"/>
              </a:rPr>
              <a:t>Не торопитесь при чтении текста, выдерживайте средний темп речи.</a:t>
            </a:r>
          </a:p>
          <a:p>
            <a:pPr lvl="1" eaLnBrk="1" hangingPunct="1"/>
            <a:r>
              <a:rPr lang="ru-RU" sz="2200" b="1" dirty="0" smtClean="0">
                <a:solidFill>
                  <a:srgbClr val="000000"/>
                </a:solidFill>
                <a:latin typeface="Century Gothic" pitchFamily="34" charset="0"/>
              </a:rPr>
              <a:t>Настройте дыхание, старайтесь не волноваться.</a:t>
            </a:r>
          </a:p>
          <a:p>
            <a:pPr lvl="1" eaLnBrk="1" hangingPunct="1"/>
            <a:r>
              <a:rPr lang="ru-RU" sz="2200" b="1" dirty="0" smtClean="0">
                <a:solidFill>
                  <a:srgbClr val="000000"/>
                </a:solidFill>
                <a:latin typeface="Century Gothic" pitchFamily="34" charset="0"/>
              </a:rPr>
              <a:t>Не оглушайте окончания.</a:t>
            </a:r>
          </a:p>
        </p:txBody>
      </p:sp>
    </p:spTree>
    <p:extLst>
      <p:ext uri="{BB962C8B-B14F-4D97-AF65-F5344CB8AC3E}">
        <p14:creationId xmlns:p14="http://schemas.microsoft.com/office/powerpoint/2010/main" val="1084615849"/>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1"/>
            <a:ext cx="8229600" cy="6480448"/>
          </a:xfrm>
        </p:spPr>
        <p:txBody>
          <a:bodyPr rtlCol="0">
            <a:normAutofit lnSpcReduction="10000"/>
          </a:bodyPr>
          <a:lstStyle/>
          <a:p>
            <a:pPr marL="0" indent="0" eaLnBrk="1" fontAlgn="auto" hangingPunct="1">
              <a:spcAft>
                <a:spcPts val="0"/>
              </a:spcAft>
              <a:buFont typeface="Arial" pitchFamily="34" charset="0"/>
              <a:buNone/>
              <a:defRPr/>
            </a:pPr>
            <a:r>
              <a:rPr lang="ru-RU" sz="4000" b="1" dirty="0">
                <a:solidFill>
                  <a:srgbClr val="D75107"/>
                </a:solidFill>
                <a:latin typeface="Century Gothic"/>
                <a:ea typeface="+mj-ea"/>
                <a:cs typeface="+mj-cs"/>
              </a:rPr>
              <a:t>Задание </a:t>
            </a:r>
            <a:r>
              <a:rPr lang="ru-RU" sz="4000" b="1" dirty="0" smtClean="0">
                <a:solidFill>
                  <a:srgbClr val="D75107"/>
                </a:solidFill>
                <a:latin typeface="Century Gothic"/>
                <a:ea typeface="+mj-ea"/>
                <a:cs typeface="+mj-cs"/>
              </a:rPr>
              <a:t>2: </a:t>
            </a:r>
            <a:endParaRPr lang="en-US" sz="4000" b="1" dirty="0" smtClean="0">
              <a:solidFill>
                <a:srgbClr val="D75107"/>
              </a:solidFill>
              <a:latin typeface="Century Gothic"/>
              <a:ea typeface="+mj-ea"/>
              <a:cs typeface="+mj-cs"/>
            </a:endParaRPr>
          </a:p>
          <a:p>
            <a:pPr marL="0" indent="0" eaLnBrk="1" fontAlgn="auto" hangingPunct="1">
              <a:spcAft>
                <a:spcPts val="0"/>
              </a:spcAft>
              <a:buFont typeface="Arial" pitchFamily="34" charset="0"/>
              <a:buNone/>
              <a:defRPr/>
            </a:pPr>
            <a:r>
              <a:rPr lang="en-US" sz="2800" b="1" dirty="0" smtClean="0">
                <a:solidFill>
                  <a:srgbClr val="D75107"/>
                </a:solidFill>
                <a:latin typeface="Century Gothic"/>
                <a:ea typeface="+mj-ea"/>
                <a:cs typeface="+mj-cs"/>
              </a:rPr>
              <a:t>Study </a:t>
            </a:r>
            <a:r>
              <a:rPr lang="en-US" sz="2800" b="1" dirty="0">
                <a:solidFill>
                  <a:srgbClr val="D75107"/>
                </a:solidFill>
                <a:latin typeface="Century Gothic"/>
                <a:ea typeface="+mj-ea"/>
                <a:cs typeface="+mj-cs"/>
              </a:rPr>
              <a:t>the </a:t>
            </a:r>
            <a:r>
              <a:rPr lang="en-US" sz="2800" b="1" dirty="0" smtClean="0">
                <a:solidFill>
                  <a:srgbClr val="D75107"/>
                </a:solidFill>
                <a:latin typeface="Century Gothic"/>
                <a:ea typeface="+mj-ea"/>
                <a:cs typeface="+mj-cs"/>
              </a:rPr>
              <a:t>advertisement</a:t>
            </a:r>
            <a:endParaRPr lang="ru-RU" sz="2800" b="1" dirty="0" smtClean="0">
              <a:solidFill>
                <a:srgbClr val="D75107"/>
              </a:solidFill>
              <a:latin typeface="Century Gothic"/>
              <a:ea typeface="+mj-ea"/>
              <a:cs typeface="+mj-cs"/>
            </a:endParaRPr>
          </a:p>
          <a:p>
            <a:pPr marL="0" indent="0" eaLnBrk="1" fontAlgn="auto" hangingPunct="1">
              <a:spcAft>
                <a:spcPts val="0"/>
              </a:spcAft>
              <a:buFont typeface="Arial" pitchFamily="34" charset="0"/>
              <a:buNone/>
              <a:defRPr/>
            </a:pPr>
            <a:endParaRPr lang="ru-RU" sz="1600" b="1" dirty="0" smtClean="0">
              <a:solidFill>
                <a:prstClr val="black"/>
              </a:solidFill>
              <a:latin typeface="Century Gothic"/>
            </a:endParaRPr>
          </a:p>
          <a:p>
            <a:pPr marL="0" indent="0" eaLnBrk="1" fontAlgn="auto" hangingPunct="1">
              <a:spcAft>
                <a:spcPts val="0"/>
              </a:spcAft>
              <a:buFont typeface="Arial" pitchFamily="34" charset="0"/>
              <a:buNone/>
              <a:defRPr/>
            </a:pPr>
            <a:endParaRPr lang="ru-RU" sz="1600" b="1" dirty="0">
              <a:solidFill>
                <a:prstClr val="black"/>
              </a:solidFill>
              <a:latin typeface="Century Gothic"/>
            </a:endParaRPr>
          </a:p>
          <a:p>
            <a:pPr marL="0" indent="0" eaLnBrk="1" fontAlgn="auto" hangingPunct="1">
              <a:spcAft>
                <a:spcPts val="0"/>
              </a:spcAft>
              <a:buFont typeface="Arial" pitchFamily="34" charset="0"/>
              <a:buNone/>
              <a:defRPr/>
            </a:pPr>
            <a:endParaRPr lang="ru-RU" sz="1600" b="1" dirty="0" smtClean="0">
              <a:solidFill>
                <a:prstClr val="black"/>
              </a:solidFill>
              <a:latin typeface="Century Gothic"/>
            </a:endParaRPr>
          </a:p>
          <a:p>
            <a:pPr marL="0" indent="0" eaLnBrk="1" fontAlgn="auto" hangingPunct="1">
              <a:spcAft>
                <a:spcPts val="0"/>
              </a:spcAft>
              <a:buFont typeface="Arial" pitchFamily="34" charset="0"/>
              <a:buNone/>
              <a:defRPr/>
            </a:pPr>
            <a:endParaRPr lang="ru-RU" sz="1600" b="1" dirty="0">
              <a:solidFill>
                <a:prstClr val="black"/>
              </a:solidFill>
              <a:latin typeface="Century Gothic"/>
            </a:endParaRPr>
          </a:p>
          <a:p>
            <a:pPr marL="0" indent="0" eaLnBrk="1" fontAlgn="auto" hangingPunct="1">
              <a:spcAft>
                <a:spcPts val="0"/>
              </a:spcAft>
              <a:buFont typeface="Arial" pitchFamily="34" charset="0"/>
              <a:buNone/>
              <a:defRPr/>
            </a:pPr>
            <a:endParaRPr lang="ru-RU" sz="1600" b="1" dirty="0" smtClean="0">
              <a:solidFill>
                <a:prstClr val="black"/>
              </a:solidFill>
              <a:latin typeface="Century Gothic"/>
            </a:endParaRPr>
          </a:p>
          <a:p>
            <a:pPr marL="0" indent="0" eaLnBrk="1" fontAlgn="auto" hangingPunct="1">
              <a:spcAft>
                <a:spcPts val="0"/>
              </a:spcAft>
              <a:buFont typeface="Arial" pitchFamily="34" charset="0"/>
              <a:buNone/>
              <a:defRPr/>
            </a:pPr>
            <a:endParaRPr lang="ru-RU" sz="1600" b="1" dirty="0">
              <a:solidFill>
                <a:prstClr val="black"/>
              </a:solidFill>
              <a:latin typeface="Century Gothic"/>
            </a:endParaRPr>
          </a:p>
          <a:p>
            <a:pPr marL="0" indent="0" algn="just" eaLnBrk="1" fontAlgn="auto" hangingPunct="1">
              <a:spcAft>
                <a:spcPts val="0"/>
              </a:spcAft>
              <a:buFont typeface="Arial" pitchFamily="34" charset="0"/>
              <a:buNone/>
              <a:defRPr/>
            </a:pPr>
            <a:r>
              <a:rPr lang="en-US" sz="1800" b="1" dirty="0" smtClean="0">
                <a:solidFill>
                  <a:prstClr val="black"/>
                </a:solidFill>
                <a:latin typeface="Century Gothic"/>
              </a:rPr>
              <a:t>You </a:t>
            </a:r>
            <a:r>
              <a:rPr lang="en-US" sz="1800" b="1" dirty="0">
                <a:solidFill>
                  <a:prstClr val="black"/>
                </a:solidFill>
                <a:latin typeface="Century Gothic"/>
              </a:rPr>
              <a:t>are considering </a:t>
            </a:r>
            <a:r>
              <a:rPr lang="en-US" sz="1800" b="1" dirty="0" smtClean="0">
                <a:solidFill>
                  <a:prstClr val="black"/>
                </a:solidFill>
                <a:latin typeface="Century Gothic"/>
              </a:rPr>
              <a:t>booking a room in a hotel and </a:t>
            </a:r>
            <a:r>
              <a:rPr lang="en-US" sz="1800" b="1" dirty="0">
                <a:solidFill>
                  <a:prstClr val="black"/>
                </a:solidFill>
                <a:latin typeface="Century Gothic"/>
              </a:rPr>
              <a:t>now you’d like to get more information. In </a:t>
            </a:r>
            <a:r>
              <a:rPr lang="ru-RU" sz="1800" b="1" dirty="0">
                <a:solidFill>
                  <a:srgbClr val="D75107"/>
                </a:solidFill>
                <a:latin typeface="Century Gothic"/>
              </a:rPr>
              <a:t>1</a:t>
            </a:r>
            <a:r>
              <a:rPr lang="en-US" sz="1800" b="1" dirty="0">
                <a:solidFill>
                  <a:srgbClr val="D75107"/>
                </a:solidFill>
                <a:latin typeface="Century Gothic"/>
              </a:rPr>
              <a:t>.5 minutes </a:t>
            </a:r>
            <a:r>
              <a:rPr lang="en-US" sz="1800" b="1" dirty="0">
                <a:solidFill>
                  <a:prstClr val="black"/>
                </a:solidFill>
                <a:latin typeface="Century Gothic"/>
              </a:rPr>
              <a:t>you are to ask five direct questions to find out the following</a:t>
            </a:r>
            <a:r>
              <a:rPr lang="en-US" sz="1800" b="1" dirty="0" smtClean="0">
                <a:solidFill>
                  <a:prstClr val="black"/>
                </a:solidFill>
                <a:latin typeface="Century Gothic"/>
              </a:rPr>
              <a:t>:</a:t>
            </a:r>
          </a:p>
          <a:p>
            <a:pPr marL="0" indent="0" eaLnBrk="1" fontAlgn="auto" hangingPunct="1">
              <a:spcAft>
                <a:spcPts val="0"/>
              </a:spcAft>
              <a:buFont typeface="Arial" pitchFamily="34" charset="0"/>
              <a:buNone/>
              <a:defRPr/>
            </a:pPr>
            <a:endParaRPr lang="en-US" sz="1800" b="1" dirty="0">
              <a:solidFill>
                <a:srgbClr val="3333FF"/>
              </a:solidFill>
              <a:latin typeface="Arial Black" pitchFamily="34" charset="0"/>
            </a:endParaRPr>
          </a:p>
          <a:p>
            <a:pPr marL="0" indent="0" eaLnBrk="1" fontAlgn="auto" hangingPunct="1">
              <a:spcAft>
                <a:spcPts val="0"/>
              </a:spcAft>
              <a:buFont typeface="Arial" pitchFamily="34" charset="0"/>
              <a:buNone/>
              <a:defRPr/>
            </a:pPr>
            <a:endParaRPr lang="en-US" sz="300" b="1" dirty="0">
              <a:solidFill>
                <a:srgbClr val="3333FF"/>
              </a:solidFill>
              <a:latin typeface="Arial Black" pitchFamily="34" charset="0"/>
            </a:endParaRPr>
          </a:p>
          <a:p>
            <a:pPr marL="0" indent="0" eaLnBrk="1" fontAlgn="auto" hangingPunct="1">
              <a:spcAft>
                <a:spcPts val="0"/>
              </a:spcAft>
              <a:buFont typeface="Arial" pitchFamily="34" charset="0"/>
              <a:buNone/>
              <a:defRPr/>
            </a:pPr>
            <a:r>
              <a:rPr lang="en-US" sz="1800" b="1" dirty="0">
                <a:solidFill>
                  <a:srgbClr val="3333FF"/>
                </a:solidFill>
                <a:latin typeface="Arial Black" pitchFamily="34" charset="0"/>
              </a:rPr>
              <a:t>1) hotel location </a:t>
            </a:r>
          </a:p>
          <a:p>
            <a:pPr marL="0" indent="0" eaLnBrk="1" fontAlgn="auto" hangingPunct="1">
              <a:spcAft>
                <a:spcPts val="0"/>
              </a:spcAft>
              <a:buFont typeface="Arial" pitchFamily="34" charset="0"/>
              <a:buNone/>
              <a:defRPr/>
            </a:pPr>
            <a:r>
              <a:rPr lang="en-US" sz="1800" b="1" dirty="0">
                <a:solidFill>
                  <a:srgbClr val="3333FF"/>
                </a:solidFill>
                <a:latin typeface="Arial Black" pitchFamily="34" charset="0"/>
              </a:rPr>
              <a:t>2) availability of rooms </a:t>
            </a:r>
          </a:p>
          <a:p>
            <a:pPr marL="0" indent="0" eaLnBrk="1" fontAlgn="auto" hangingPunct="1">
              <a:spcAft>
                <a:spcPts val="0"/>
              </a:spcAft>
              <a:buFont typeface="Arial" pitchFamily="34" charset="0"/>
              <a:buNone/>
              <a:defRPr/>
            </a:pPr>
            <a:r>
              <a:rPr lang="en-US" sz="1800" b="1" dirty="0">
                <a:solidFill>
                  <a:srgbClr val="3333FF"/>
                </a:solidFill>
                <a:latin typeface="Arial Black" pitchFamily="34" charset="0"/>
              </a:rPr>
              <a:t>3) if there is any extra charge for room service </a:t>
            </a:r>
          </a:p>
          <a:p>
            <a:pPr marL="0" indent="0" eaLnBrk="1" fontAlgn="auto" hangingPunct="1">
              <a:spcAft>
                <a:spcPts val="0"/>
              </a:spcAft>
              <a:buFont typeface="Arial" pitchFamily="34" charset="0"/>
              <a:buNone/>
              <a:defRPr/>
            </a:pPr>
            <a:r>
              <a:rPr lang="en-US" sz="1800" b="1" dirty="0">
                <a:solidFill>
                  <a:srgbClr val="3333FF"/>
                </a:solidFill>
                <a:latin typeface="Arial Black" pitchFamily="34" charset="0"/>
              </a:rPr>
              <a:t>4) </a:t>
            </a:r>
            <a:r>
              <a:rPr lang="en-US" sz="1800" b="1" dirty="0" smtClean="0">
                <a:solidFill>
                  <a:srgbClr val="3333FF"/>
                </a:solidFill>
                <a:latin typeface="Arial Black" pitchFamily="34" charset="0"/>
              </a:rPr>
              <a:t>if breakfast is included</a:t>
            </a:r>
            <a:endParaRPr lang="en-US" sz="1800" b="1" dirty="0">
              <a:solidFill>
                <a:srgbClr val="3333FF"/>
              </a:solidFill>
              <a:latin typeface="Arial Black" pitchFamily="34" charset="0"/>
            </a:endParaRPr>
          </a:p>
          <a:p>
            <a:pPr marL="0" indent="0" eaLnBrk="1" fontAlgn="auto" hangingPunct="1">
              <a:spcAft>
                <a:spcPts val="0"/>
              </a:spcAft>
              <a:buFont typeface="Arial" pitchFamily="34" charset="0"/>
              <a:buNone/>
              <a:defRPr/>
            </a:pPr>
            <a:r>
              <a:rPr lang="en-US" sz="1800" b="1" dirty="0">
                <a:solidFill>
                  <a:srgbClr val="3333FF"/>
                </a:solidFill>
                <a:latin typeface="Arial Black" pitchFamily="34" charset="0"/>
              </a:rPr>
              <a:t>5) </a:t>
            </a:r>
            <a:r>
              <a:rPr lang="en-US" sz="1800" b="1" dirty="0" smtClean="0">
                <a:solidFill>
                  <a:srgbClr val="3333FF"/>
                </a:solidFill>
                <a:latin typeface="Arial Black" pitchFamily="34" charset="0"/>
              </a:rPr>
              <a:t>discounts for </a:t>
            </a:r>
            <a:r>
              <a:rPr lang="en-US" sz="1800" b="1" dirty="0">
                <a:solidFill>
                  <a:srgbClr val="3333FF"/>
                </a:solidFill>
                <a:latin typeface="Arial Black" pitchFamily="34" charset="0"/>
              </a:rPr>
              <a:t>early booking</a:t>
            </a:r>
          </a:p>
          <a:p>
            <a:pPr marL="0" indent="0" algn="ctr" eaLnBrk="1" fontAlgn="auto" hangingPunct="1">
              <a:spcAft>
                <a:spcPts val="0"/>
              </a:spcAft>
              <a:buFont typeface="Arial" pitchFamily="34" charset="0"/>
              <a:buNone/>
              <a:defRPr/>
            </a:pPr>
            <a:endParaRPr lang="en-US" sz="1600" b="1" u="sng" dirty="0" smtClean="0">
              <a:solidFill>
                <a:prstClr val="black"/>
              </a:solidFill>
              <a:latin typeface="Century Gothic"/>
            </a:endParaRPr>
          </a:p>
          <a:p>
            <a:pPr marL="0" indent="0" algn="ctr" eaLnBrk="1" fontAlgn="auto" hangingPunct="1">
              <a:spcAft>
                <a:spcPts val="0"/>
              </a:spcAft>
              <a:buFont typeface="Arial" pitchFamily="34" charset="0"/>
              <a:buNone/>
              <a:defRPr/>
            </a:pPr>
            <a:r>
              <a:rPr lang="en-US" sz="1600" b="1" u="sng" dirty="0" smtClean="0">
                <a:solidFill>
                  <a:prstClr val="black"/>
                </a:solidFill>
                <a:latin typeface="Century Gothic"/>
              </a:rPr>
              <a:t>You </a:t>
            </a:r>
            <a:r>
              <a:rPr lang="en-US" sz="1600" b="1" u="sng" dirty="0">
                <a:solidFill>
                  <a:prstClr val="black"/>
                </a:solidFill>
                <a:latin typeface="Century Gothic"/>
              </a:rPr>
              <a:t>have </a:t>
            </a:r>
            <a:r>
              <a:rPr lang="en-US" sz="1600" b="1" u="sng" dirty="0">
                <a:solidFill>
                  <a:srgbClr val="D75107"/>
                </a:solidFill>
                <a:latin typeface="Century Gothic"/>
              </a:rPr>
              <a:t>20 seconds </a:t>
            </a:r>
            <a:r>
              <a:rPr lang="en-US" sz="1600" b="1" u="sng" dirty="0">
                <a:solidFill>
                  <a:prstClr val="black"/>
                </a:solidFill>
                <a:latin typeface="Century Gothic"/>
              </a:rPr>
              <a:t>to ask each question.</a:t>
            </a:r>
            <a:endParaRPr lang="ru-RU" sz="1600" b="1" u="sng" dirty="0">
              <a:solidFill>
                <a:prstClr val="black"/>
              </a:solidFill>
              <a:latin typeface="Century Gothic"/>
            </a:endParaRPr>
          </a:p>
          <a:p>
            <a:pPr marL="0" indent="0" algn="just" eaLnBrk="1" fontAlgn="auto" hangingPunct="1">
              <a:spcAft>
                <a:spcPts val="0"/>
              </a:spcAft>
              <a:buFont typeface="Arial" pitchFamily="34" charset="0"/>
              <a:buNone/>
              <a:defRPr/>
            </a:pPr>
            <a:r>
              <a:rPr lang="ru-RU" sz="2900" b="1" dirty="0">
                <a:solidFill>
                  <a:srgbClr val="D75107"/>
                </a:solidFill>
                <a:latin typeface="Century Gothic"/>
              </a:rPr>
              <a:t>5 баллов</a:t>
            </a:r>
            <a:r>
              <a:rPr lang="en-US" sz="2900" b="1" dirty="0">
                <a:solidFill>
                  <a:srgbClr val="D75107"/>
                </a:solidFill>
                <a:latin typeface="Century Gothic"/>
              </a:rPr>
              <a:t> max</a:t>
            </a:r>
            <a:endParaRPr lang="en-US" sz="2900" b="1" i="1" dirty="0">
              <a:solidFill>
                <a:srgbClr val="D75107"/>
              </a:solidFill>
              <a:latin typeface="Century Gothic"/>
            </a:endParaRPr>
          </a:p>
          <a:p>
            <a:pPr eaLnBrk="1" fontAlgn="auto" hangingPunct="1">
              <a:spcAft>
                <a:spcPts val="0"/>
              </a:spcAft>
              <a:buFont typeface="Arial" pitchFamily="34" charset="0"/>
              <a:buChar char="•"/>
              <a:defRPr/>
            </a:pPr>
            <a:endParaRPr lang="ru-RU" dirty="0"/>
          </a:p>
        </p:txBody>
      </p:sp>
      <p:pic>
        <p:nvPicPr>
          <p:cNvPr id="36866" name="Picture 2" descr="http://hotels-in-krasnodar.ru/wp-content/gallery/407/picture-7758.jpg"/>
          <p:cNvPicPr>
            <a:picLocks noChangeAspect="1" noChangeArrowheads="1"/>
          </p:cNvPicPr>
          <p:nvPr/>
        </p:nvPicPr>
        <p:blipFill>
          <a:blip r:embed="rId3" cstate="screen"/>
          <a:srcRect/>
          <a:stretch>
            <a:fillRect/>
          </a:stretch>
        </p:blipFill>
        <p:spPr bwMode="auto">
          <a:xfrm>
            <a:off x="5796136" y="980728"/>
            <a:ext cx="2664296" cy="17770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Стрелка вправо 6"/>
          <p:cNvSpPr/>
          <p:nvPr/>
        </p:nvSpPr>
        <p:spPr>
          <a:xfrm rot="21290185">
            <a:off x="2843808" y="1484784"/>
            <a:ext cx="2808312" cy="136815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smtClean="0">
                <a:ln>
                  <a:noFill/>
                </a:ln>
                <a:solidFill>
                  <a:srgbClr val="3333FF"/>
                </a:solidFill>
                <a:effectLst/>
                <a:uLnTx/>
                <a:uFillTx/>
                <a:latin typeface="Calibri"/>
                <a:ea typeface="+mn-ea"/>
                <a:cs typeface="+mn-cs"/>
              </a:rPr>
              <a:t>Welcome to our hotel! </a:t>
            </a:r>
            <a:endParaRPr kumimoji="0" lang="ru-RU" sz="1800" b="1" i="0" u="none" strike="noStrike" kern="1200" cap="none" spc="0" normalizeH="0" baseline="0" noProof="0" dirty="0">
              <a:ln>
                <a:noFill/>
              </a:ln>
              <a:solidFill>
                <a:srgbClr val="3333FF"/>
              </a:solidFill>
              <a:effectLst/>
              <a:uLnTx/>
              <a:uFillTx/>
              <a:latin typeface="Calibri"/>
              <a:ea typeface="+mn-ea"/>
              <a:cs typeface="+mn-cs"/>
            </a:endParaRPr>
          </a:p>
        </p:txBody>
      </p:sp>
    </p:spTree>
    <p:extLst>
      <p:ext uri="{BB962C8B-B14F-4D97-AF65-F5344CB8AC3E}">
        <p14:creationId xmlns:p14="http://schemas.microsoft.com/office/powerpoint/2010/main" val="2307923684"/>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190228530"/>
              </p:ext>
            </p:extLst>
          </p:nvPr>
        </p:nvGraphicFramePr>
        <p:xfrm>
          <a:off x="457200" y="1600200"/>
          <a:ext cx="8229600" cy="397764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xmlns="" val="4191931986"/>
                    </a:ext>
                  </a:extLst>
                </a:gridCol>
                <a:gridCol w="1371600">
                  <a:extLst>
                    <a:ext uri="{9D8B030D-6E8A-4147-A177-3AD203B41FA5}">
                      <a16:colId xmlns:a16="http://schemas.microsoft.com/office/drawing/2014/main" xmlns="" val="2713083942"/>
                    </a:ext>
                  </a:extLst>
                </a:gridCol>
                <a:gridCol w="1371600">
                  <a:extLst>
                    <a:ext uri="{9D8B030D-6E8A-4147-A177-3AD203B41FA5}">
                      <a16:colId xmlns:a16="http://schemas.microsoft.com/office/drawing/2014/main" xmlns="" val="2396574213"/>
                    </a:ext>
                  </a:extLst>
                </a:gridCol>
                <a:gridCol w="1371600">
                  <a:extLst>
                    <a:ext uri="{9D8B030D-6E8A-4147-A177-3AD203B41FA5}">
                      <a16:colId xmlns:a16="http://schemas.microsoft.com/office/drawing/2014/main" xmlns="" val="335064514"/>
                    </a:ext>
                  </a:extLst>
                </a:gridCol>
                <a:gridCol w="1371600">
                  <a:extLst>
                    <a:ext uri="{9D8B030D-6E8A-4147-A177-3AD203B41FA5}">
                      <a16:colId xmlns:a16="http://schemas.microsoft.com/office/drawing/2014/main" xmlns="" val="3071835681"/>
                    </a:ext>
                  </a:extLst>
                </a:gridCol>
                <a:gridCol w="1371600">
                  <a:extLst>
                    <a:ext uri="{9D8B030D-6E8A-4147-A177-3AD203B41FA5}">
                      <a16:colId xmlns:a16="http://schemas.microsoft.com/office/drawing/2014/main" xmlns="" val="368271900"/>
                    </a:ext>
                  </a:extLst>
                </a:gridCol>
              </a:tblGrid>
              <a:tr h="370840">
                <a:tc>
                  <a:txBody>
                    <a:bodyPr/>
                    <a:lstStyle/>
                    <a:p>
                      <a:r>
                        <a:rPr lang="ru-RU" dirty="0" smtClean="0"/>
                        <a:t>тема</a:t>
                      </a:r>
                      <a:endParaRPr lang="ru-RU" dirty="0"/>
                    </a:p>
                  </a:txBody>
                  <a:tcPr/>
                </a:tc>
                <a:tc>
                  <a:txBody>
                    <a:bodyPr/>
                    <a:lstStyle/>
                    <a:p>
                      <a:r>
                        <a:rPr lang="ru-RU" dirty="0" smtClean="0"/>
                        <a:t>Ответы на вопросы</a:t>
                      </a:r>
                      <a:endParaRPr lang="ru-RU" dirty="0"/>
                    </a:p>
                  </a:txBody>
                  <a:tcPr/>
                </a:tc>
                <a:tc>
                  <a:txBody>
                    <a:bodyPr/>
                    <a:lstStyle/>
                    <a:p>
                      <a:r>
                        <a:rPr lang="ru-RU" dirty="0" smtClean="0"/>
                        <a:t>Задать вопросы</a:t>
                      </a:r>
                      <a:endParaRPr lang="ru-RU" dirty="0"/>
                    </a:p>
                  </a:txBody>
                  <a:tcPr/>
                </a:tc>
                <a:tc>
                  <a:txBody>
                    <a:bodyPr/>
                    <a:lstStyle/>
                    <a:p>
                      <a:r>
                        <a:rPr lang="ru-RU" dirty="0" smtClean="0"/>
                        <a:t>монолог</a:t>
                      </a:r>
                      <a:endParaRPr lang="ru-RU" dirty="0"/>
                    </a:p>
                  </a:txBody>
                  <a:tcPr/>
                </a:tc>
                <a:tc>
                  <a:txBody>
                    <a:bodyPr/>
                    <a:lstStyle/>
                    <a:p>
                      <a:r>
                        <a:rPr lang="ru-RU" dirty="0" smtClean="0"/>
                        <a:t>чтение</a:t>
                      </a:r>
                      <a:endParaRPr lang="ru-RU" dirty="0"/>
                    </a:p>
                  </a:txBody>
                  <a:tcPr/>
                </a:tc>
                <a:tc>
                  <a:txBody>
                    <a:bodyPr/>
                    <a:lstStyle/>
                    <a:p>
                      <a:r>
                        <a:rPr lang="ru-RU" dirty="0" smtClean="0"/>
                        <a:t>Личное письмо</a:t>
                      </a:r>
                      <a:endParaRPr lang="ru-RU" dirty="0"/>
                    </a:p>
                  </a:txBody>
                  <a:tcPr/>
                </a:tc>
                <a:extLst>
                  <a:ext uri="{0D108BD9-81ED-4DB2-BD59-A6C34878D82A}">
                    <a16:rowId xmlns:a16="http://schemas.microsoft.com/office/drawing/2014/main" xmlns="" val="3075242956"/>
                  </a:ext>
                </a:extLst>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4199415769"/>
                  </a:ext>
                </a:extLst>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436478197"/>
                  </a:ext>
                </a:extLst>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3033348379"/>
                  </a:ext>
                </a:extLst>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2369855581"/>
                  </a:ext>
                </a:extLst>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2833630007"/>
                  </a:ext>
                </a:extLst>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4011543540"/>
                  </a:ext>
                </a:extLst>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4172743453"/>
                  </a:ext>
                </a:extLst>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3867234673"/>
                  </a:ext>
                </a:extLst>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dirty="0"/>
                    </a:p>
                  </a:txBody>
                  <a:tcPr/>
                </a:tc>
                <a:extLst>
                  <a:ext uri="{0D108BD9-81ED-4DB2-BD59-A6C34878D82A}">
                    <a16:rowId xmlns:a16="http://schemas.microsoft.com/office/drawing/2014/main" xmlns="" val="1493092981"/>
                  </a:ext>
                </a:extLst>
              </a:tr>
            </a:tbl>
          </a:graphicData>
        </a:graphic>
      </p:graphicFrame>
    </p:spTree>
    <p:extLst>
      <p:ext uri="{BB962C8B-B14F-4D97-AF65-F5344CB8AC3E}">
        <p14:creationId xmlns:p14="http://schemas.microsoft.com/office/powerpoint/2010/main" val="2183808082"/>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467544" y="0"/>
            <a:ext cx="8229600" cy="1143000"/>
          </a:xfrm>
        </p:spPr>
        <p:txBody>
          <a:bodyPr/>
          <a:lstStyle/>
          <a:p>
            <a:pPr eaLnBrk="1" hangingPunct="1"/>
            <a:r>
              <a:rPr lang="ru-RU" sz="2800" dirty="0" smtClean="0">
                <a:solidFill>
                  <a:srgbClr val="000000"/>
                </a:solidFill>
              </a:rPr>
              <a:t>Материалы </a:t>
            </a:r>
            <a:r>
              <a:rPr lang="en-US" sz="2800" dirty="0" smtClean="0">
                <a:solidFill>
                  <a:srgbClr val="000000"/>
                </a:solidFill>
                <a:hlinkClick r:id="rId3"/>
              </a:rPr>
              <a:t>www.new.fipi.ru</a:t>
            </a:r>
            <a:r>
              <a:rPr lang="ru-RU" sz="2800" dirty="0" smtClean="0">
                <a:solidFill>
                  <a:srgbClr val="000000"/>
                </a:solidFill>
              </a:rPr>
              <a:t> </a:t>
            </a:r>
            <a:endParaRPr lang="ru-RU" sz="2800" dirty="0" smtClean="0"/>
          </a:p>
        </p:txBody>
      </p:sp>
      <p:sp>
        <p:nvSpPr>
          <p:cNvPr id="3" name="Объект 2"/>
          <p:cNvSpPr>
            <a:spLocks noGrp="1"/>
          </p:cNvSpPr>
          <p:nvPr>
            <p:ph idx="1"/>
          </p:nvPr>
        </p:nvSpPr>
        <p:spPr>
          <a:xfrm>
            <a:off x="457200" y="1052512"/>
            <a:ext cx="8229600" cy="5544839"/>
          </a:xfrm>
        </p:spPr>
        <p:txBody>
          <a:bodyPr rtlCol="0">
            <a:normAutofit fontScale="92500"/>
          </a:bodyPr>
          <a:lstStyle/>
          <a:p>
            <a:pPr eaLnBrk="1" fontAlgn="auto" hangingPunct="1">
              <a:spcAft>
                <a:spcPts val="0"/>
              </a:spcAft>
              <a:buFont typeface="Arial" pitchFamily="34" charset="0"/>
              <a:buChar char="•"/>
              <a:defRPr/>
            </a:pPr>
            <a:r>
              <a:rPr lang="ru-RU" sz="4000" b="1" dirty="0">
                <a:solidFill>
                  <a:srgbClr val="D75107"/>
                </a:solidFill>
                <a:latin typeface="Century Gothic"/>
                <a:ea typeface="+mj-ea"/>
                <a:cs typeface="+mj-cs"/>
              </a:rPr>
              <a:t>Что оценивается</a:t>
            </a:r>
            <a:r>
              <a:rPr lang="en-US" sz="4000" b="1" dirty="0">
                <a:solidFill>
                  <a:srgbClr val="D75107"/>
                </a:solidFill>
                <a:latin typeface="Century Gothic"/>
                <a:ea typeface="+mj-ea"/>
                <a:cs typeface="+mj-cs"/>
              </a:rPr>
              <a:t> </a:t>
            </a:r>
            <a:r>
              <a:rPr lang="ru-RU" sz="4000" b="1" dirty="0">
                <a:solidFill>
                  <a:srgbClr val="D75107"/>
                </a:solidFill>
                <a:latin typeface="Century Gothic"/>
                <a:ea typeface="+mj-ea"/>
                <a:cs typeface="+mj-cs"/>
              </a:rPr>
              <a:t>в Задании </a:t>
            </a:r>
            <a:r>
              <a:rPr lang="en-US" sz="4000" b="1" dirty="0" smtClean="0">
                <a:solidFill>
                  <a:srgbClr val="D75107"/>
                </a:solidFill>
                <a:latin typeface="Century Gothic"/>
                <a:ea typeface="+mj-ea"/>
                <a:cs typeface="+mj-cs"/>
              </a:rPr>
              <a:t>2</a:t>
            </a:r>
            <a:r>
              <a:rPr lang="ru-RU" sz="4000" b="1" dirty="0" smtClean="0">
                <a:solidFill>
                  <a:srgbClr val="D75107"/>
                </a:solidFill>
                <a:latin typeface="Century Gothic"/>
                <a:ea typeface="+mj-ea"/>
                <a:cs typeface="+mj-cs"/>
              </a:rPr>
              <a:t>:</a:t>
            </a:r>
          </a:p>
          <a:p>
            <a:pPr eaLnBrk="1" fontAlgn="auto" hangingPunct="1">
              <a:spcAft>
                <a:spcPts val="0"/>
              </a:spcAft>
              <a:buFont typeface="Arial" pitchFamily="34" charset="0"/>
              <a:buChar char="•"/>
              <a:defRPr/>
            </a:pPr>
            <a:r>
              <a:rPr lang="ru-RU" b="1" dirty="0" smtClean="0">
                <a:solidFill>
                  <a:prstClr val="black"/>
                </a:solidFill>
                <a:latin typeface="Century Gothic"/>
              </a:rPr>
              <a:t>Соответствие поставленной коммуникативной задаче.</a:t>
            </a:r>
          </a:p>
          <a:p>
            <a:pPr eaLnBrk="1" fontAlgn="auto" hangingPunct="1">
              <a:spcAft>
                <a:spcPts val="0"/>
              </a:spcAft>
              <a:buFont typeface="Arial" pitchFamily="34" charset="0"/>
              <a:buChar char="•"/>
              <a:defRPr/>
            </a:pPr>
            <a:r>
              <a:rPr lang="ru-RU" b="1" dirty="0" smtClean="0">
                <a:solidFill>
                  <a:prstClr val="black"/>
                </a:solidFill>
                <a:latin typeface="Century Gothic"/>
              </a:rPr>
              <a:t>Правильная </a:t>
            </a:r>
            <a:r>
              <a:rPr lang="ru-RU" b="1" dirty="0">
                <a:solidFill>
                  <a:prstClr val="black"/>
                </a:solidFill>
                <a:latin typeface="Century Gothic"/>
              </a:rPr>
              <a:t>грамматическая форма прямого </a:t>
            </a:r>
            <a:r>
              <a:rPr lang="ru-RU" b="1" dirty="0" smtClean="0">
                <a:solidFill>
                  <a:prstClr val="black"/>
                </a:solidFill>
                <a:latin typeface="Century Gothic"/>
              </a:rPr>
              <a:t>вопроса.</a:t>
            </a:r>
            <a:endParaRPr lang="en-US" b="1" dirty="0" smtClean="0">
              <a:solidFill>
                <a:prstClr val="black"/>
              </a:solidFill>
              <a:latin typeface="Century Gothic"/>
            </a:endParaRPr>
          </a:p>
          <a:p>
            <a:pPr eaLnBrk="1" fontAlgn="auto" hangingPunct="1">
              <a:spcAft>
                <a:spcPts val="0"/>
              </a:spcAft>
              <a:buFont typeface="Arial" pitchFamily="34" charset="0"/>
              <a:buChar char="•"/>
              <a:defRPr/>
            </a:pPr>
            <a:r>
              <a:rPr lang="ru-RU" b="1" dirty="0" smtClean="0">
                <a:solidFill>
                  <a:prstClr val="black"/>
                </a:solidFill>
                <a:latin typeface="Century Gothic"/>
              </a:rPr>
              <a:t>Допускаются </a:t>
            </a:r>
            <a:r>
              <a:rPr lang="ru-RU" b="1" dirty="0">
                <a:solidFill>
                  <a:prstClr val="black"/>
                </a:solidFill>
                <a:latin typeface="Century Gothic"/>
              </a:rPr>
              <a:t>лексические и фонетические погрешности, не затрудняющие </a:t>
            </a:r>
            <a:r>
              <a:rPr lang="ru-RU" b="1" dirty="0" smtClean="0">
                <a:solidFill>
                  <a:prstClr val="black"/>
                </a:solidFill>
                <a:latin typeface="Century Gothic"/>
              </a:rPr>
              <a:t>восприятия. </a:t>
            </a:r>
          </a:p>
          <a:p>
            <a:pPr algn="ctr" eaLnBrk="1" fontAlgn="auto" hangingPunct="1">
              <a:spcAft>
                <a:spcPts val="0"/>
              </a:spcAft>
              <a:buNone/>
              <a:defRPr/>
            </a:pPr>
            <a:r>
              <a:rPr lang="en-US" sz="3900" b="1" u="sng" dirty="0" smtClean="0">
                <a:solidFill>
                  <a:srgbClr val="3333FF"/>
                </a:solidFill>
                <a:uFill>
                  <a:solidFill>
                    <a:srgbClr val="FF0000"/>
                  </a:solidFill>
                </a:uFill>
              </a:rPr>
              <a:t>1</a:t>
            </a:r>
            <a:r>
              <a:rPr lang="en-US" b="1" u="sng" dirty="0" smtClean="0">
                <a:solidFill>
                  <a:srgbClr val="3333FF"/>
                </a:solidFill>
                <a:uFill>
                  <a:solidFill>
                    <a:srgbClr val="FF0000"/>
                  </a:solidFill>
                </a:uFill>
              </a:rPr>
              <a:t> </a:t>
            </a:r>
            <a:r>
              <a:rPr lang="ru-RU" b="1" u="sng" dirty="0" smtClean="0">
                <a:solidFill>
                  <a:srgbClr val="3333FF"/>
                </a:solidFill>
                <a:uFill>
                  <a:solidFill>
                    <a:srgbClr val="FF0000"/>
                  </a:solidFill>
                </a:uFill>
              </a:rPr>
              <a:t>балл за каждый правильно заданный вопрос</a:t>
            </a:r>
            <a:endParaRPr lang="ru-RU" b="1" u="sng" dirty="0">
              <a:solidFill>
                <a:srgbClr val="3333FF"/>
              </a:solidFill>
              <a:uFill>
                <a:solidFill>
                  <a:srgbClr val="FF0000"/>
                </a:solidFill>
              </a:uFill>
            </a:endParaRPr>
          </a:p>
        </p:txBody>
      </p:sp>
      <p:pic>
        <p:nvPicPr>
          <p:cNvPr id="25603" name="Picture 2"/>
          <p:cNvPicPr>
            <a:picLocks noChangeAspect="1" noChangeArrowheads="1"/>
          </p:cNvPicPr>
          <p:nvPr/>
        </p:nvPicPr>
        <p:blipFill>
          <a:blip r:embed="rId4" cstate="screen"/>
          <a:srcRect/>
          <a:stretch>
            <a:fillRect/>
          </a:stretch>
        </p:blipFill>
        <p:spPr bwMode="auto">
          <a:xfrm>
            <a:off x="7884368" y="188640"/>
            <a:ext cx="950913" cy="798513"/>
          </a:xfrm>
          <a:prstGeom prst="rect">
            <a:avLst/>
          </a:prstGeom>
          <a:noFill/>
          <a:ln w="9525">
            <a:noFill/>
            <a:miter lim="800000"/>
            <a:headEnd/>
            <a:tailEnd/>
          </a:ln>
        </p:spPr>
      </p:pic>
      <p:sp>
        <p:nvSpPr>
          <p:cNvPr id="5" name="Прямоугольник 4"/>
          <p:cNvSpPr/>
          <p:nvPr/>
        </p:nvSpPr>
        <p:spPr>
          <a:xfrm>
            <a:off x="2915816" y="5877272"/>
            <a:ext cx="3096344" cy="461665"/>
          </a:xfrm>
          <a:prstGeom prst="rect">
            <a:avLst/>
          </a:prstGeom>
        </p:spPr>
        <p:txBody>
          <a:bodyPr wrap="square">
            <a:spAutoFit/>
          </a:bodyPr>
          <a:lstStyle/>
          <a:p>
            <a:pPr marL="0" marR="0" lvl="0" indent="0" algn="just" defTabSz="914400" rtl="0" eaLnBrk="1" fontAlgn="auto" latinLnBrk="0" hangingPunct="1">
              <a:lnSpc>
                <a:spcPct val="100000"/>
              </a:lnSpc>
              <a:spcBef>
                <a:spcPct val="0"/>
              </a:spcBef>
              <a:spcAft>
                <a:spcPts val="0"/>
              </a:spcAft>
              <a:buClrTx/>
              <a:buSzTx/>
              <a:buFont typeface="Arial" pitchFamily="34" charset="0"/>
              <a:buNone/>
              <a:tabLst/>
              <a:defRPr/>
            </a:pPr>
            <a:r>
              <a:rPr kumimoji="0" lang="ru-RU" sz="2400" b="1" i="0" u="none" strike="noStrike" kern="1200" cap="none" spc="0" normalizeH="0" baseline="0" noProof="0" dirty="0" smtClean="0">
                <a:ln>
                  <a:noFill/>
                </a:ln>
                <a:solidFill>
                  <a:srgbClr val="D75107"/>
                </a:solidFill>
                <a:effectLst>
                  <a:outerShdw blurRad="38100" dist="38100" dir="2700000" algn="tl">
                    <a:srgbClr val="000000">
                      <a:alpha val="43137"/>
                    </a:srgbClr>
                  </a:outerShdw>
                </a:effectLst>
                <a:uLnTx/>
                <a:uFillTx/>
                <a:latin typeface="Arial Black" pitchFamily="34" charset="0"/>
                <a:ea typeface="+mn-ea"/>
                <a:cs typeface="+mn-cs"/>
              </a:rPr>
              <a:t>5 баллов</a:t>
            </a:r>
            <a:r>
              <a:rPr kumimoji="0" lang="en-US" sz="2400" b="1" i="0" u="none" strike="noStrike" kern="1200" cap="none" spc="0" normalizeH="0" baseline="0" noProof="0" dirty="0" smtClean="0">
                <a:ln>
                  <a:noFill/>
                </a:ln>
                <a:solidFill>
                  <a:srgbClr val="D75107"/>
                </a:solidFill>
                <a:effectLst>
                  <a:outerShdw blurRad="38100" dist="38100" dir="2700000" algn="tl">
                    <a:srgbClr val="000000">
                      <a:alpha val="43137"/>
                    </a:srgbClr>
                  </a:outerShdw>
                </a:effectLst>
                <a:uLnTx/>
                <a:uFillTx/>
                <a:latin typeface="Arial Black" pitchFamily="34" charset="0"/>
                <a:ea typeface="+mn-ea"/>
                <a:cs typeface="+mn-cs"/>
              </a:rPr>
              <a:t> max</a:t>
            </a:r>
            <a:endParaRPr kumimoji="0" lang="en-US" sz="2400" b="1" i="1" u="none" strike="noStrike" kern="1200" cap="none" spc="0" normalizeH="0" baseline="0" noProof="0" dirty="0">
              <a:ln>
                <a:noFill/>
              </a:ln>
              <a:solidFill>
                <a:srgbClr val="D75107"/>
              </a:solidFill>
              <a:effectLst>
                <a:outerShdw blurRad="38100" dist="38100" dir="2700000" algn="tl">
                  <a:srgbClr val="000000">
                    <a:alpha val="43137"/>
                  </a:srgbClr>
                </a:outerShdw>
              </a:effectLst>
              <a:uLnTx/>
              <a:uFillTx/>
              <a:latin typeface="Arial Black" pitchFamily="34" charset="0"/>
              <a:ea typeface="+mn-ea"/>
              <a:cs typeface="+mn-cs"/>
            </a:endParaRPr>
          </a:p>
        </p:txBody>
      </p:sp>
    </p:spTree>
    <p:extLst>
      <p:ext uri="{BB962C8B-B14F-4D97-AF65-F5344CB8AC3E}">
        <p14:creationId xmlns:p14="http://schemas.microsoft.com/office/powerpoint/2010/main" val="2448571089"/>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dirty="0" smtClean="0">
                <a:solidFill>
                  <a:srgbClr val="FF0000"/>
                </a:solidFill>
              </a:rPr>
              <a:t>Упражнения для успешного выполнения задания 2</a:t>
            </a:r>
            <a:endParaRPr lang="ru-RU" dirty="0">
              <a:solidFill>
                <a:srgbClr val="FF0000"/>
              </a:solidFill>
            </a:endParaRPr>
          </a:p>
        </p:txBody>
      </p:sp>
      <p:sp>
        <p:nvSpPr>
          <p:cNvPr id="27650" name="Объект 2"/>
          <p:cNvSpPr>
            <a:spLocks noGrp="1"/>
          </p:cNvSpPr>
          <p:nvPr>
            <p:ph idx="1"/>
          </p:nvPr>
        </p:nvSpPr>
        <p:spPr/>
        <p:txBody>
          <a:bodyPr/>
          <a:lstStyle/>
          <a:p>
            <a:pPr eaLnBrk="1" hangingPunct="1"/>
            <a:r>
              <a:rPr lang="en-US" sz="3000" b="1" dirty="0" smtClean="0">
                <a:solidFill>
                  <a:srgbClr val="000000"/>
                </a:solidFill>
                <a:latin typeface="Century Gothic" pitchFamily="34" charset="0"/>
              </a:rPr>
              <a:t>Matching “Question – Answer”</a:t>
            </a:r>
          </a:p>
          <a:p>
            <a:pPr eaLnBrk="1" hangingPunct="1"/>
            <a:r>
              <a:rPr lang="en-US" sz="3000" b="1" dirty="0" smtClean="0">
                <a:solidFill>
                  <a:srgbClr val="000000"/>
                </a:solidFill>
                <a:latin typeface="Century Gothic" pitchFamily="34" charset="0"/>
              </a:rPr>
              <a:t>Making questions out of the words given</a:t>
            </a:r>
          </a:p>
          <a:p>
            <a:pPr eaLnBrk="1" hangingPunct="1"/>
            <a:r>
              <a:rPr lang="en-US" sz="3000" b="1" dirty="0" smtClean="0">
                <a:solidFill>
                  <a:srgbClr val="000000"/>
                </a:solidFill>
                <a:latin typeface="Century Gothic" pitchFamily="34" charset="0"/>
              </a:rPr>
              <a:t>Correcting mistakes</a:t>
            </a:r>
          </a:p>
          <a:p>
            <a:pPr eaLnBrk="1" hangingPunct="1"/>
            <a:r>
              <a:rPr lang="en-US" sz="3000" b="1" dirty="0" smtClean="0">
                <a:solidFill>
                  <a:srgbClr val="000000"/>
                </a:solidFill>
                <a:latin typeface="Century Gothic" pitchFamily="34" charset="0"/>
              </a:rPr>
              <a:t>Choosing correct auxiliaries</a:t>
            </a:r>
          </a:p>
          <a:p>
            <a:pPr eaLnBrk="1" hangingPunct="1"/>
            <a:r>
              <a:rPr lang="en-US" sz="3000" b="1" dirty="0" smtClean="0">
                <a:solidFill>
                  <a:srgbClr val="000000"/>
                </a:solidFill>
                <a:latin typeface="Century Gothic" pitchFamily="34" charset="0"/>
              </a:rPr>
              <a:t>Making questions to the given answers</a:t>
            </a:r>
          </a:p>
          <a:p>
            <a:pPr eaLnBrk="1" hangingPunct="1"/>
            <a:r>
              <a:rPr lang="en-US" sz="3000" b="1" dirty="0" smtClean="0">
                <a:solidFill>
                  <a:srgbClr val="000000"/>
                </a:solidFill>
                <a:latin typeface="Century Gothic" pitchFamily="34" charset="0"/>
              </a:rPr>
              <a:t>Asking questions to the text</a:t>
            </a:r>
          </a:p>
          <a:p>
            <a:pPr eaLnBrk="1" hangingPunct="1"/>
            <a:r>
              <a:rPr lang="en-US" sz="3000" b="1" dirty="0" smtClean="0">
                <a:solidFill>
                  <a:srgbClr val="000000"/>
                </a:solidFill>
                <a:latin typeface="Century Gothic" pitchFamily="34" charset="0"/>
              </a:rPr>
              <a:t>Role-playing situations </a:t>
            </a:r>
          </a:p>
          <a:p>
            <a:pPr eaLnBrk="1" hangingPunct="1"/>
            <a:endParaRPr lang="ru-RU" dirty="0" smtClean="0"/>
          </a:p>
        </p:txBody>
      </p:sp>
    </p:spTree>
    <p:extLst>
      <p:ext uri="{BB962C8B-B14F-4D97-AF65-F5344CB8AC3E}">
        <p14:creationId xmlns:p14="http://schemas.microsoft.com/office/powerpoint/2010/main" val="2965555717"/>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437"/>
          </a:xfrm>
        </p:spPr>
        <p:txBody>
          <a:bodyPr rtlCol="0">
            <a:normAutofit fontScale="90000"/>
          </a:bodyPr>
          <a:lstStyle/>
          <a:p>
            <a:pPr eaLnBrk="1" fontAlgn="auto" hangingPunct="1">
              <a:spcAft>
                <a:spcPts val="0"/>
              </a:spcAft>
              <a:defRPr/>
            </a:pPr>
            <a:r>
              <a:rPr lang="en-US" dirty="0" smtClean="0">
                <a:solidFill>
                  <a:srgbClr val="FF0000"/>
                </a:solidFill>
              </a:rPr>
              <a:t>Different questions</a:t>
            </a:r>
            <a:endParaRPr lang="ru-RU" dirty="0">
              <a:solidFill>
                <a:srgbClr val="FF0000"/>
              </a:solidFill>
            </a:endParaRPr>
          </a:p>
        </p:txBody>
      </p:sp>
      <p:sp>
        <p:nvSpPr>
          <p:cNvPr id="28674" name="Объект 2"/>
          <p:cNvSpPr>
            <a:spLocks noGrp="1"/>
          </p:cNvSpPr>
          <p:nvPr>
            <p:ph idx="1"/>
          </p:nvPr>
        </p:nvSpPr>
        <p:spPr>
          <a:xfrm>
            <a:off x="457200" y="765175"/>
            <a:ext cx="8435280" cy="5360988"/>
          </a:xfrm>
        </p:spPr>
        <p:txBody>
          <a:bodyPr/>
          <a:lstStyle/>
          <a:p>
            <a:pPr eaLnBrk="1" hangingPunct="1"/>
            <a:r>
              <a:rPr lang="en-US" dirty="0" smtClean="0"/>
              <a:t>Course dates</a:t>
            </a:r>
          </a:p>
          <a:p>
            <a:pPr eaLnBrk="1" hangingPunct="1"/>
            <a:r>
              <a:rPr lang="en-US" dirty="0" smtClean="0"/>
              <a:t>Insurance coverage</a:t>
            </a:r>
          </a:p>
          <a:p>
            <a:pPr eaLnBrk="1" hangingPunct="1"/>
            <a:r>
              <a:rPr lang="en-US" dirty="0" smtClean="0"/>
              <a:t>Payment options</a:t>
            </a:r>
            <a:r>
              <a:rPr lang="ru-RU" dirty="0" smtClean="0"/>
              <a:t> (</a:t>
            </a:r>
            <a:r>
              <a:rPr lang="en-US" dirty="0" smtClean="0"/>
              <a:t>price/ fee</a:t>
            </a:r>
            <a:r>
              <a:rPr lang="ru-RU" dirty="0" smtClean="0"/>
              <a:t>)</a:t>
            </a:r>
            <a:endParaRPr lang="en-US" dirty="0" smtClean="0"/>
          </a:p>
          <a:p>
            <a:pPr eaLnBrk="1" hangingPunct="1"/>
            <a:r>
              <a:rPr lang="en-US" dirty="0" smtClean="0"/>
              <a:t>Course price (cost)</a:t>
            </a:r>
          </a:p>
          <a:p>
            <a:pPr eaLnBrk="1" hangingPunct="1"/>
            <a:r>
              <a:rPr lang="en-US" dirty="0" smtClean="0">
                <a:solidFill>
                  <a:srgbClr val="000000"/>
                </a:solidFill>
              </a:rPr>
              <a:t>Course duration (length)</a:t>
            </a:r>
          </a:p>
          <a:p>
            <a:pPr eaLnBrk="1" hangingPunct="1"/>
            <a:r>
              <a:rPr lang="en-US" dirty="0" smtClean="0"/>
              <a:t>Availability of price reductions (discounts)</a:t>
            </a:r>
          </a:p>
          <a:p>
            <a:pPr eaLnBrk="1" hangingPunct="1"/>
            <a:r>
              <a:rPr lang="en-US" dirty="0" smtClean="0"/>
              <a:t>Working  (opening) hours</a:t>
            </a:r>
          </a:p>
          <a:p>
            <a:pPr eaLnBrk="1" hangingPunct="1"/>
            <a:r>
              <a:rPr lang="en-US" dirty="0" smtClean="0"/>
              <a:t>If any documents (special clothes…) are needed</a:t>
            </a:r>
          </a:p>
          <a:p>
            <a:pPr eaLnBrk="1" hangingPunct="1"/>
            <a:r>
              <a:rPr lang="en-US" dirty="0" smtClean="0"/>
              <a:t>Number of lessons per week (people in a group/ excursions)</a:t>
            </a:r>
            <a:endParaRPr lang="ru-RU" dirty="0" smtClean="0"/>
          </a:p>
          <a:p>
            <a:pPr eaLnBrk="1" hangingPunct="1"/>
            <a:endParaRPr lang="en-US" dirty="0" smtClean="0"/>
          </a:p>
          <a:p>
            <a:pPr eaLnBrk="1" hangingPunct="1"/>
            <a:endParaRPr lang="ru-RU" dirty="0" smtClean="0"/>
          </a:p>
        </p:txBody>
      </p:sp>
    </p:spTree>
    <p:extLst>
      <p:ext uri="{BB962C8B-B14F-4D97-AF65-F5344CB8AC3E}">
        <p14:creationId xmlns:p14="http://schemas.microsoft.com/office/powerpoint/2010/main" val="3423519247"/>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712968" cy="1143000"/>
          </a:xfrm>
        </p:spPr>
        <p:txBody>
          <a:bodyPr rtlCol="0">
            <a:normAutofit fontScale="90000"/>
          </a:bodyPr>
          <a:lstStyle/>
          <a:p>
            <a:pPr eaLnBrk="1" fontAlgn="auto" hangingPunct="1">
              <a:spcAft>
                <a:spcPts val="0"/>
              </a:spcAft>
              <a:defRPr/>
            </a:pPr>
            <a:r>
              <a:rPr lang="ru-RU" sz="3600" b="1" dirty="0">
                <a:solidFill>
                  <a:srgbClr val="FF0000"/>
                </a:solidFill>
              </a:rPr>
              <a:t>Технология выполнения задания </a:t>
            </a:r>
            <a:r>
              <a:rPr lang="ru-RU" sz="3600" b="1" dirty="0" smtClean="0">
                <a:solidFill>
                  <a:srgbClr val="FF0000"/>
                </a:solidFill>
              </a:rPr>
              <a:t>2 на </a:t>
            </a:r>
            <a:r>
              <a:rPr lang="ru-RU" sz="3600" b="1" dirty="0">
                <a:solidFill>
                  <a:srgbClr val="FF0000"/>
                </a:solidFill>
              </a:rPr>
              <a:t>экзамене</a:t>
            </a:r>
            <a:r>
              <a:rPr lang="ru-RU" sz="3600" dirty="0">
                <a:solidFill>
                  <a:srgbClr val="FF0000"/>
                </a:solidFill>
              </a:rPr>
              <a:t/>
            </a:r>
            <a:br>
              <a:rPr lang="ru-RU" sz="3600" dirty="0">
                <a:solidFill>
                  <a:srgbClr val="FF0000"/>
                </a:solidFill>
              </a:rPr>
            </a:br>
            <a:endParaRPr lang="ru-RU" dirty="0"/>
          </a:p>
        </p:txBody>
      </p:sp>
      <p:graphicFrame>
        <p:nvGraphicFramePr>
          <p:cNvPr id="5" name="Содержимое 4"/>
          <p:cNvGraphicFramePr>
            <a:graphicFrameLocks noGrp="1"/>
          </p:cNvGraphicFramePr>
          <p:nvPr>
            <p:ph idx="1"/>
          </p:nvPr>
        </p:nvGraphicFramePr>
        <p:xfrm>
          <a:off x="611560" y="4581128"/>
          <a:ext cx="8136904" cy="1704340"/>
        </p:xfrm>
        <a:graphic>
          <a:graphicData uri="http://schemas.openxmlformats.org/drawingml/2006/table">
            <a:tbl>
              <a:tblPr>
                <a:tableStyleId>{35758FB7-9AC5-4552-8A53-C91805E547FA}</a:tableStyleId>
              </a:tblPr>
              <a:tblGrid>
                <a:gridCol w="2712018">
                  <a:extLst>
                    <a:ext uri="{9D8B030D-6E8A-4147-A177-3AD203B41FA5}">
                      <a16:colId xmlns:a16="http://schemas.microsoft.com/office/drawing/2014/main" xmlns="" val="20000"/>
                    </a:ext>
                  </a:extLst>
                </a:gridCol>
                <a:gridCol w="2712018">
                  <a:extLst>
                    <a:ext uri="{9D8B030D-6E8A-4147-A177-3AD203B41FA5}">
                      <a16:colId xmlns:a16="http://schemas.microsoft.com/office/drawing/2014/main" xmlns="" val="20001"/>
                    </a:ext>
                  </a:extLst>
                </a:gridCol>
                <a:gridCol w="2712868">
                  <a:extLst>
                    <a:ext uri="{9D8B030D-6E8A-4147-A177-3AD203B41FA5}">
                      <a16:colId xmlns:a16="http://schemas.microsoft.com/office/drawing/2014/main" xmlns="" val="20002"/>
                    </a:ext>
                  </a:extLst>
                </a:gridCol>
              </a:tblGrid>
              <a:tr h="306034">
                <a:tc>
                  <a:txBody>
                    <a:bodyPr/>
                    <a:lstStyle/>
                    <a:p>
                      <a:pPr algn="ctr">
                        <a:lnSpc>
                          <a:spcPct val="115000"/>
                        </a:lnSpc>
                        <a:spcAft>
                          <a:spcPts val="1000"/>
                        </a:spcAft>
                      </a:pPr>
                      <a:r>
                        <a:rPr lang="ru-RU" sz="1800" dirty="0" err="1">
                          <a:latin typeface="Arial Black" pitchFamily="34" charset="0"/>
                        </a:rPr>
                        <a:t>time</a:t>
                      </a:r>
                      <a:endParaRPr lang="ru-RU" sz="1600" dirty="0">
                        <a:solidFill>
                          <a:srgbClr val="3333FF"/>
                        </a:solidFill>
                        <a:latin typeface="Arial Black" pitchFamily="34" charset="0"/>
                        <a:ea typeface="Calibri"/>
                        <a:cs typeface="Times New Roman"/>
                      </a:endParaRPr>
                    </a:p>
                  </a:txBody>
                  <a:tcPr marL="68580" marR="68580" marT="0" marB="0"/>
                </a:tc>
                <a:tc>
                  <a:txBody>
                    <a:bodyPr/>
                    <a:lstStyle/>
                    <a:p>
                      <a:pPr algn="ctr">
                        <a:lnSpc>
                          <a:spcPct val="115000"/>
                        </a:lnSpc>
                        <a:spcAft>
                          <a:spcPts val="1000"/>
                        </a:spcAft>
                      </a:pPr>
                      <a:r>
                        <a:rPr lang="ru-RU" sz="1800" dirty="0">
                          <a:latin typeface="+mn-lt"/>
                        </a:rPr>
                        <a:t>предполагает</a:t>
                      </a:r>
                      <a:endParaRPr lang="ru-RU" sz="1600" dirty="0">
                        <a:solidFill>
                          <a:schemeClr val="tx1"/>
                        </a:solidFill>
                        <a:latin typeface="+mn-lt"/>
                        <a:ea typeface="Calibri"/>
                        <a:cs typeface="Times New Roman"/>
                      </a:endParaRPr>
                    </a:p>
                  </a:txBody>
                  <a:tcPr marL="68580" marR="68580" marT="0" marB="0"/>
                </a:tc>
                <a:tc>
                  <a:txBody>
                    <a:bodyPr/>
                    <a:lstStyle/>
                    <a:p>
                      <a:pPr algn="ctr">
                        <a:lnSpc>
                          <a:spcPct val="115000"/>
                        </a:lnSpc>
                        <a:spcAft>
                          <a:spcPts val="1000"/>
                        </a:spcAft>
                      </a:pPr>
                      <a:r>
                        <a:rPr lang="en-US" sz="1800">
                          <a:latin typeface="Arial Black" pitchFamily="34" charset="0"/>
                        </a:rPr>
                        <a:t>w</a:t>
                      </a:r>
                      <a:r>
                        <a:rPr lang="ru-RU" sz="1800">
                          <a:latin typeface="Arial Black" pitchFamily="34" charset="0"/>
                        </a:rPr>
                        <a:t>hen</a:t>
                      </a:r>
                      <a:r>
                        <a:rPr lang="en-US" sz="1800">
                          <a:latin typeface="Arial Black" pitchFamily="34" charset="0"/>
                        </a:rPr>
                        <a:t>/ what time</a:t>
                      </a:r>
                      <a:endParaRPr lang="ru-RU" sz="1600">
                        <a:solidFill>
                          <a:srgbClr val="3333FF"/>
                        </a:solidFill>
                        <a:latin typeface="Arial Black" pitchFamily="34" charset="0"/>
                        <a:ea typeface="Calibri"/>
                        <a:cs typeface="Times New Roman"/>
                      </a:endParaRPr>
                    </a:p>
                  </a:txBody>
                  <a:tcPr marL="68580" marR="68580" marT="0" marB="0"/>
                </a:tc>
                <a:extLst>
                  <a:ext uri="{0D108BD9-81ED-4DB2-BD59-A6C34878D82A}">
                    <a16:rowId xmlns:a16="http://schemas.microsoft.com/office/drawing/2014/main" xmlns="" val="10000"/>
                  </a:ext>
                </a:extLst>
              </a:tr>
              <a:tr h="306034">
                <a:tc>
                  <a:txBody>
                    <a:bodyPr/>
                    <a:lstStyle/>
                    <a:p>
                      <a:pPr algn="ctr">
                        <a:lnSpc>
                          <a:spcPct val="115000"/>
                        </a:lnSpc>
                        <a:spcAft>
                          <a:spcPts val="1000"/>
                        </a:spcAft>
                      </a:pPr>
                      <a:r>
                        <a:rPr lang="en-US" sz="1800" dirty="0">
                          <a:latin typeface="Arial Black" pitchFamily="34" charset="0"/>
                        </a:rPr>
                        <a:t>p</a:t>
                      </a:r>
                      <a:r>
                        <a:rPr lang="ru-RU" sz="1800" dirty="0" err="1">
                          <a:latin typeface="Arial Black" pitchFamily="34" charset="0"/>
                        </a:rPr>
                        <a:t>lace</a:t>
                      </a:r>
                      <a:r>
                        <a:rPr lang="en-US" sz="1800" dirty="0">
                          <a:latin typeface="Arial Black" pitchFamily="34" charset="0"/>
                        </a:rPr>
                        <a:t>/ location</a:t>
                      </a:r>
                      <a:endParaRPr lang="ru-RU" sz="1600" dirty="0">
                        <a:solidFill>
                          <a:srgbClr val="3333FF"/>
                        </a:solidFill>
                        <a:latin typeface="Arial Black" pitchFamily="34" charset="0"/>
                        <a:ea typeface="Calibri"/>
                        <a:cs typeface="Times New Roman"/>
                      </a:endParaRPr>
                    </a:p>
                  </a:txBody>
                  <a:tcPr marL="68580" marR="68580" marT="0" marB="0"/>
                </a:tc>
                <a:tc>
                  <a:txBody>
                    <a:bodyPr/>
                    <a:lstStyle/>
                    <a:p>
                      <a:pPr algn="ctr">
                        <a:lnSpc>
                          <a:spcPct val="115000"/>
                        </a:lnSpc>
                        <a:spcAft>
                          <a:spcPts val="1000"/>
                        </a:spcAft>
                      </a:pPr>
                      <a:r>
                        <a:rPr lang="ru-RU" sz="1800" dirty="0">
                          <a:latin typeface="+mn-lt"/>
                        </a:rPr>
                        <a:t>предполагает</a:t>
                      </a:r>
                      <a:endParaRPr lang="ru-RU" sz="1600" dirty="0">
                        <a:solidFill>
                          <a:schemeClr val="tx1"/>
                        </a:solidFill>
                        <a:latin typeface="+mn-lt"/>
                        <a:ea typeface="Calibri"/>
                        <a:cs typeface="Times New Roman"/>
                      </a:endParaRPr>
                    </a:p>
                  </a:txBody>
                  <a:tcPr marL="68580" marR="68580" marT="0" marB="0"/>
                </a:tc>
                <a:tc>
                  <a:txBody>
                    <a:bodyPr/>
                    <a:lstStyle/>
                    <a:p>
                      <a:pPr algn="ctr">
                        <a:lnSpc>
                          <a:spcPct val="115000"/>
                        </a:lnSpc>
                        <a:spcAft>
                          <a:spcPts val="1000"/>
                        </a:spcAft>
                      </a:pPr>
                      <a:r>
                        <a:rPr lang="en-US" sz="1800">
                          <a:latin typeface="Arial Black" pitchFamily="34" charset="0"/>
                        </a:rPr>
                        <a:t>w</a:t>
                      </a:r>
                      <a:r>
                        <a:rPr lang="ru-RU" sz="1800">
                          <a:latin typeface="Arial Black" pitchFamily="34" charset="0"/>
                        </a:rPr>
                        <a:t>here</a:t>
                      </a:r>
                      <a:r>
                        <a:rPr lang="en-US" sz="1800">
                          <a:latin typeface="Arial Black" pitchFamily="34" charset="0"/>
                        </a:rPr>
                        <a:t>/ address</a:t>
                      </a:r>
                      <a:endParaRPr lang="ru-RU" sz="1600">
                        <a:solidFill>
                          <a:srgbClr val="3333FF"/>
                        </a:solidFill>
                        <a:latin typeface="Arial Black" pitchFamily="34" charset="0"/>
                        <a:ea typeface="Calibri"/>
                        <a:cs typeface="Times New Roman"/>
                      </a:endParaRPr>
                    </a:p>
                  </a:txBody>
                  <a:tcPr marL="68580" marR="68580" marT="0" marB="0"/>
                </a:tc>
                <a:extLst>
                  <a:ext uri="{0D108BD9-81ED-4DB2-BD59-A6C34878D82A}">
                    <a16:rowId xmlns:a16="http://schemas.microsoft.com/office/drawing/2014/main" xmlns="" val="10001"/>
                  </a:ext>
                </a:extLst>
              </a:tr>
              <a:tr h="306034">
                <a:tc>
                  <a:txBody>
                    <a:bodyPr/>
                    <a:lstStyle/>
                    <a:p>
                      <a:pPr algn="ctr">
                        <a:lnSpc>
                          <a:spcPct val="115000"/>
                        </a:lnSpc>
                        <a:spcAft>
                          <a:spcPts val="1000"/>
                        </a:spcAft>
                      </a:pPr>
                      <a:r>
                        <a:rPr lang="ru-RU" sz="1800" dirty="0" err="1">
                          <a:latin typeface="Arial Black" pitchFamily="34" charset="0"/>
                        </a:rPr>
                        <a:t>duration</a:t>
                      </a:r>
                      <a:endParaRPr lang="ru-RU" sz="1600" dirty="0">
                        <a:solidFill>
                          <a:srgbClr val="3333FF"/>
                        </a:solidFill>
                        <a:latin typeface="Arial Black" pitchFamily="34" charset="0"/>
                        <a:ea typeface="Calibri"/>
                        <a:cs typeface="Times New Roman"/>
                      </a:endParaRPr>
                    </a:p>
                  </a:txBody>
                  <a:tcPr marL="68580" marR="68580" marT="0" marB="0"/>
                </a:tc>
                <a:tc>
                  <a:txBody>
                    <a:bodyPr/>
                    <a:lstStyle/>
                    <a:p>
                      <a:pPr algn="ctr">
                        <a:lnSpc>
                          <a:spcPct val="115000"/>
                        </a:lnSpc>
                        <a:spcAft>
                          <a:spcPts val="1000"/>
                        </a:spcAft>
                      </a:pPr>
                      <a:r>
                        <a:rPr lang="ru-RU" sz="1800" dirty="0">
                          <a:latin typeface="+mn-lt"/>
                        </a:rPr>
                        <a:t>предполагает</a:t>
                      </a:r>
                      <a:endParaRPr lang="ru-RU" sz="1600" dirty="0">
                        <a:solidFill>
                          <a:schemeClr val="tx1"/>
                        </a:solidFill>
                        <a:latin typeface="+mn-lt"/>
                        <a:ea typeface="Calibri"/>
                        <a:cs typeface="Times New Roman"/>
                      </a:endParaRPr>
                    </a:p>
                  </a:txBody>
                  <a:tcPr marL="68580" marR="68580" marT="0" marB="0"/>
                </a:tc>
                <a:tc>
                  <a:txBody>
                    <a:bodyPr/>
                    <a:lstStyle/>
                    <a:p>
                      <a:pPr algn="ctr">
                        <a:lnSpc>
                          <a:spcPct val="115000"/>
                        </a:lnSpc>
                        <a:spcAft>
                          <a:spcPts val="1000"/>
                        </a:spcAft>
                      </a:pPr>
                      <a:r>
                        <a:rPr lang="ru-RU" sz="1800">
                          <a:latin typeface="Arial Black" pitchFamily="34" charset="0"/>
                        </a:rPr>
                        <a:t>how long</a:t>
                      </a:r>
                      <a:endParaRPr lang="ru-RU" sz="1600">
                        <a:solidFill>
                          <a:srgbClr val="3333FF"/>
                        </a:solidFill>
                        <a:latin typeface="Arial Black" pitchFamily="34" charset="0"/>
                        <a:ea typeface="Calibri"/>
                        <a:cs typeface="Times New Roman"/>
                      </a:endParaRPr>
                    </a:p>
                  </a:txBody>
                  <a:tcPr marL="68580" marR="68580" marT="0" marB="0"/>
                </a:tc>
                <a:extLst>
                  <a:ext uri="{0D108BD9-81ED-4DB2-BD59-A6C34878D82A}">
                    <a16:rowId xmlns:a16="http://schemas.microsoft.com/office/drawing/2014/main" xmlns="" val="10002"/>
                  </a:ext>
                </a:extLst>
              </a:tr>
              <a:tr h="306034">
                <a:tc>
                  <a:txBody>
                    <a:bodyPr/>
                    <a:lstStyle/>
                    <a:p>
                      <a:pPr algn="ctr">
                        <a:lnSpc>
                          <a:spcPct val="115000"/>
                        </a:lnSpc>
                        <a:spcAft>
                          <a:spcPts val="1000"/>
                        </a:spcAft>
                      </a:pPr>
                      <a:r>
                        <a:rPr lang="en-US" sz="1800">
                          <a:latin typeface="Arial Black" pitchFamily="34" charset="0"/>
                        </a:rPr>
                        <a:t>availability</a:t>
                      </a:r>
                      <a:endParaRPr lang="ru-RU" sz="1600">
                        <a:solidFill>
                          <a:srgbClr val="3333FF"/>
                        </a:solidFill>
                        <a:latin typeface="Arial Black" pitchFamily="34" charset="0"/>
                        <a:ea typeface="Calibri"/>
                        <a:cs typeface="Times New Roman"/>
                      </a:endParaRPr>
                    </a:p>
                  </a:txBody>
                  <a:tcPr marL="68580" marR="68580" marT="0" marB="0"/>
                </a:tc>
                <a:tc>
                  <a:txBody>
                    <a:bodyPr/>
                    <a:lstStyle/>
                    <a:p>
                      <a:pPr algn="ctr">
                        <a:lnSpc>
                          <a:spcPct val="115000"/>
                        </a:lnSpc>
                        <a:spcAft>
                          <a:spcPts val="1000"/>
                        </a:spcAft>
                      </a:pPr>
                      <a:r>
                        <a:rPr lang="ru-RU" sz="1800" dirty="0">
                          <a:latin typeface="+mn-lt"/>
                        </a:rPr>
                        <a:t>предполагает</a:t>
                      </a:r>
                      <a:endParaRPr lang="ru-RU" sz="1600" dirty="0">
                        <a:solidFill>
                          <a:schemeClr val="tx1"/>
                        </a:solidFill>
                        <a:latin typeface="+mn-lt"/>
                        <a:ea typeface="Calibri"/>
                        <a:cs typeface="Times New Roman"/>
                      </a:endParaRPr>
                    </a:p>
                  </a:txBody>
                  <a:tcPr marL="68580" marR="68580" marT="0" marB="0"/>
                </a:tc>
                <a:tc>
                  <a:txBody>
                    <a:bodyPr/>
                    <a:lstStyle/>
                    <a:p>
                      <a:pPr algn="ctr">
                        <a:lnSpc>
                          <a:spcPct val="115000"/>
                        </a:lnSpc>
                        <a:spcAft>
                          <a:spcPts val="1000"/>
                        </a:spcAft>
                      </a:pPr>
                      <a:r>
                        <a:rPr lang="en-US" sz="1800" dirty="0">
                          <a:latin typeface="Arial Black" pitchFamily="34" charset="0"/>
                        </a:rPr>
                        <a:t>is/are there</a:t>
                      </a:r>
                      <a:r>
                        <a:rPr lang="en-US" sz="1800" dirty="0" smtClean="0">
                          <a:latin typeface="Arial Black" pitchFamily="34" charset="0"/>
                        </a:rPr>
                        <a:t>/</a:t>
                      </a:r>
                      <a:endParaRPr lang="ru-RU" sz="1800" dirty="0" smtClean="0">
                        <a:latin typeface="Arial Black" pitchFamily="34" charset="0"/>
                      </a:endParaRPr>
                    </a:p>
                    <a:p>
                      <a:pPr algn="ctr">
                        <a:lnSpc>
                          <a:spcPct val="115000"/>
                        </a:lnSpc>
                        <a:spcAft>
                          <a:spcPts val="1000"/>
                        </a:spcAft>
                      </a:pPr>
                      <a:r>
                        <a:rPr lang="en-US" sz="1800" dirty="0" smtClean="0">
                          <a:latin typeface="Arial Black" pitchFamily="34" charset="0"/>
                        </a:rPr>
                        <a:t>do </a:t>
                      </a:r>
                      <a:r>
                        <a:rPr lang="en-US" sz="1800" dirty="0">
                          <a:latin typeface="Arial Black" pitchFamily="34" charset="0"/>
                        </a:rPr>
                        <a:t>you have</a:t>
                      </a:r>
                      <a:endParaRPr lang="ru-RU" sz="1600" dirty="0">
                        <a:solidFill>
                          <a:srgbClr val="3333FF"/>
                        </a:solidFill>
                        <a:latin typeface="Arial Black" pitchFamily="34" charset="0"/>
                        <a:ea typeface="Calibri"/>
                        <a:cs typeface="Times New Roman"/>
                      </a:endParaRPr>
                    </a:p>
                  </a:txBody>
                  <a:tcPr marL="68580" marR="68580" marT="0" marB="0"/>
                </a:tc>
                <a:extLst>
                  <a:ext uri="{0D108BD9-81ED-4DB2-BD59-A6C34878D82A}">
                    <a16:rowId xmlns:a16="http://schemas.microsoft.com/office/drawing/2014/main" xmlns="" val="10003"/>
                  </a:ext>
                </a:extLst>
              </a:tr>
            </a:tbl>
          </a:graphicData>
        </a:graphic>
      </p:graphicFrame>
      <p:sp>
        <p:nvSpPr>
          <p:cNvPr id="32769" name="Rectangle 1"/>
          <p:cNvSpPr>
            <a:spLocks noChangeArrowheads="1"/>
          </p:cNvSpPr>
          <p:nvPr/>
        </p:nvSpPr>
        <p:spPr bwMode="auto">
          <a:xfrm>
            <a:off x="395536" y="1106597"/>
            <a:ext cx="8542210" cy="38625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Внимательно прочитайте задание, рассмотрите предложенную иллюстрацию и определите, что она рекламирует.</a:t>
            </a:r>
            <a:endParaRPr kumimoji="0" lang="ru-RU" sz="11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Наличие слов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if</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или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whether</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предполагает общий вопрос.</a:t>
            </a:r>
            <a:endParaRPr kumimoji="0" lang="ru-RU" sz="11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Наличие слов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when</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where</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how</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how</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much</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how</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many</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1"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what</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предполагают специальный вопрос.</a:t>
            </a:r>
            <a:endParaRPr kumimoji="0" lang="ru-RU" sz="11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Вопросы должны быть </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прямыми</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a:t>
            </a:r>
            <a:endParaRPr kumimoji="0" lang="ru-RU" sz="11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Определите вспомогательный глагол, который  необходимо использовать.</a:t>
            </a:r>
            <a:endParaRPr kumimoji="0" lang="ru-RU" sz="11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Общий (</a:t>
            </a:r>
            <a:r>
              <a:rPr kumimoji="0" lang="ru-RU" sz="1800" b="0"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Yes</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a:t>
            </a:r>
            <a:r>
              <a:rPr kumimoji="0" lang="ru-RU" sz="1800" b="0"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No</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вопрос задается с восходящей (</a:t>
            </a:r>
            <a:r>
              <a:rPr kumimoji="0" lang="ru-RU" sz="1800" b="0"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rising</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интонацией, а специальный (</a:t>
            </a:r>
            <a:r>
              <a:rPr kumimoji="0" lang="ru-RU" sz="1800" b="0"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Wh</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 </a:t>
            </a:r>
            <a:r>
              <a:rPr kumimoji="0" lang="ru-RU" sz="1800" b="0"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c</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нисходящей (</a:t>
            </a:r>
            <a:r>
              <a:rPr kumimoji="0" lang="ru-RU" sz="1800" b="0" i="0" u="none" strike="noStrike" kern="1200" cap="none" spc="0" normalizeH="0" baseline="0" noProof="0" dirty="0" err="1" smtClean="0">
                <a:ln>
                  <a:noFill/>
                </a:ln>
                <a:solidFill>
                  <a:prstClr val="black"/>
                </a:solidFill>
                <a:effectLst/>
                <a:uLnTx/>
                <a:uFillTx/>
                <a:latin typeface="Times New Roman" pitchFamily="18" charset="0"/>
                <a:ea typeface="Calibri" pitchFamily="34" charset="0"/>
                <a:cs typeface="Times New Roman" pitchFamily="18" charset="0"/>
              </a:rPr>
              <a:t>falling</a:t>
            </a: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интонацией.</a:t>
            </a:r>
            <a:endParaRPr kumimoji="0" lang="ru-RU" sz="11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Данное задание</a:t>
            </a:r>
            <a:r>
              <a:rPr kumimoji="0" lang="ru-RU" sz="1800" b="1"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 </a:t>
            </a:r>
            <a:r>
              <a:rPr kumimoji="0" lang="ru-RU" sz="1800" b="1" i="0" u="none" strike="noStrike" kern="1200" cap="none" spc="0" normalizeH="0" baseline="0" noProof="0" dirty="0" smtClean="0">
                <a:ln>
                  <a:noFill/>
                </a:ln>
                <a:solidFill>
                  <a:srgbClr val="FF0000"/>
                </a:solidFill>
                <a:effectLst/>
                <a:uLnTx/>
                <a:uFillTx/>
                <a:latin typeface="Times New Roman" pitchFamily="18" charset="0"/>
                <a:ea typeface="Calibri" pitchFamily="34" charset="0"/>
                <a:cs typeface="Times New Roman" pitchFamily="18" charset="0"/>
              </a:rPr>
              <a:t>не предполагает никаких вступительных или заключительных фраз.</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defRPr/>
            </a:pPr>
            <a:r>
              <a:rPr kumimoji="0" lang="ru-RU" sz="1800" b="0" i="0" u="none" strike="noStrike" kern="1200" cap="none" spc="0" normalizeH="0" baseline="0" noProof="0" dirty="0" smtClean="0">
                <a:ln>
                  <a:noFill/>
                </a:ln>
                <a:solidFill>
                  <a:prstClr val="black"/>
                </a:solidFill>
                <a:effectLst/>
                <a:uLnTx/>
                <a:uFillTx/>
                <a:latin typeface="Times New Roman" pitchFamily="18" charset="0"/>
                <a:ea typeface="Calibri" pitchFamily="34" charset="0"/>
                <a:cs typeface="Times New Roman" pitchFamily="18" charset="0"/>
              </a:rPr>
              <a:t>Помните: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defRPr/>
            </a:pPr>
            <a:endParaRPr kumimoji="0" lang="ru-RU" sz="1100" b="0"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defRPr/>
            </a:pPr>
            <a:endParaRPr kumimoji="0" lang="ru-RU" sz="18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277284088"/>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idx="4294967295"/>
          </p:nvPr>
        </p:nvSpPr>
        <p:spPr>
          <a:xfrm>
            <a:off x="2339752" y="188640"/>
            <a:ext cx="6574185" cy="1143000"/>
          </a:xfrm>
        </p:spPr>
        <p:txBody>
          <a:bodyPr>
            <a:normAutofit fontScale="90000"/>
          </a:bodyPr>
          <a:lstStyle/>
          <a:p>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Imagine that these are photos from your photo album. Choose one</a:t>
            </a:r>
            <a:br>
              <a:rPr lang="en-US" sz="2000" b="1" dirty="0" smtClean="0"/>
            </a:br>
            <a:r>
              <a:rPr lang="en-US" sz="2000" b="1" dirty="0" smtClean="0"/>
              <a:t>photo to present to your friend.</a:t>
            </a:r>
            <a:r>
              <a:rPr lang="ru-RU" sz="2000" b="1" dirty="0" smtClean="0"/>
              <a:t> </a:t>
            </a:r>
            <a:r>
              <a:rPr lang="en-US" sz="2000" b="1" dirty="0" smtClean="0"/>
              <a:t>You will have to start speaking in </a:t>
            </a:r>
            <a:r>
              <a:rPr lang="ru-RU" sz="2000" b="1" dirty="0" smtClean="0">
                <a:solidFill>
                  <a:srgbClr val="FF0000"/>
                </a:solidFill>
                <a:latin typeface="Arial" charset="0"/>
              </a:rPr>
              <a:t>1,5 </a:t>
            </a:r>
            <a:r>
              <a:rPr lang="en-US" sz="2000" b="1" dirty="0" smtClean="0"/>
              <a:t>minutes and will speak for not more than </a:t>
            </a:r>
            <a:r>
              <a:rPr lang="en-US" sz="2000" b="1" dirty="0" smtClean="0">
                <a:solidFill>
                  <a:srgbClr val="FF0000"/>
                </a:solidFill>
              </a:rPr>
              <a:t>2</a:t>
            </a:r>
            <a:r>
              <a:rPr lang="en-US" sz="2000" b="1" dirty="0" smtClean="0"/>
              <a:t> minutes</a:t>
            </a:r>
            <a:r>
              <a:rPr lang="ru-RU" sz="2000" b="1" dirty="0" smtClean="0"/>
              <a:t> (</a:t>
            </a:r>
            <a:r>
              <a:rPr lang="en-US" sz="2000" b="1" dirty="0" smtClean="0"/>
              <a:t>12-15 sentences</a:t>
            </a:r>
            <a:r>
              <a:rPr lang="ru-RU" sz="2000" b="1" dirty="0" smtClean="0"/>
              <a:t>)</a:t>
            </a:r>
            <a:r>
              <a:rPr lang="en-US" sz="2000" b="1" dirty="0" smtClean="0"/>
              <a:t>. In your talk remember to speak about: </a:t>
            </a:r>
            <a:r>
              <a:rPr lang="ru-RU" sz="4000" dirty="0" smtClean="0"/>
              <a:t/>
            </a:r>
            <a:br>
              <a:rPr lang="ru-RU" sz="4000" dirty="0" smtClean="0"/>
            </a:br>
            <a:r>
              <a:rPr lang="en-US" sz="4000" dirty="0" smtClean="0"/>
              <a:t> </a:t>
            </a:r>
            <a:r>
              <a:rPr lang="ru-RU" sz="4000" dirty="0" smtClean="0"/>
              <a:t/>
            </a:r>
            <a:br>
              <a:rPr lang="ru-RU" sz="4000" dirty="0" smtClean="0"/>
            </a:br>
            <a:endParaRPr lang="ru-RU" sz="4000" dirty="0" smtClean="0"/>
          </a:p>
        </p:txBody>
      </p:sp>
      <p:sp>
        <p:nvSpPr>
          <p:cNvPr id="31746" name="Содержимое 2"/>
          <p:cNvSpPr>
            <a:spLocks noGrp="1"/>
          </p:cNvSpPr>
          <p:nvPr>
            <p:ph idx="4294967295"/>
          </p:nvPr>
        </p:nvSpPr>
        <p:spPr>
          <a:xfrm>
            <a:off x="251520" y="1340768"/>
            <a:ext cx="8712968" cy="4852988"/>
          </a:xfrm>
        </p:spPr>
        <p:txBody>
          <a:bodyPr/>
          <a:lstStyle/>
          <a:p>
            <a:pPr>
              <a:buClr>
                <a:srgbClr val="FF0000"/>
              </a:buClr>
              <a:buFont typeface="Wingdings" pitchFamily="2" charset="2"/>
              <a:buChar char="Ø"/>
            </a:pPr>
            <a:r>
              <a:rPr lang="en-US" sz="2400" b="1" u="sng" dirty="0" smtClean="0">
                <a:solidFill>
                  <a:schemeClr val="hlink"/>
                </a:solidFill>
              </a:rPr>
              <a:t>when and where the photo was taken </a:t>
            </a:r>
            <a:endParaRPr lang="ru-RU" sz="2400" b="1" u="sng" dirty="0" smtClean="0">
              <a:solidFill>
                <a:schemeClr val="hlink"/>
              </a:solidFill>
            </a:endParaRPr>
          </a:p>
          <a:p>
            <a:pPr>
              <a:buClr>
                <a:srgbClr val="FF0000"/>
              </a:buClr>
              <a:buFont typeface="Wingdings" pitchFamily="2" charset="2"/>
              <a:buChar char="Ø"/>
            </a:pPr>
            <a:r>
              <a:rPr lang="en-US" sz="2400" b="1" dirty="0" smtClean="0">
                <a:solidFill>
                  <a:schemeClr val="hlink"/>
                </a:solidFill>
              </a:rPr>
              <a:t>what/who is in the photo </a:t>
            </a:r>
            <a:endParaRPr lang="ru-RU" sz="2400" b="1" dirty="0" smtClean="0">
              <a:solidFill>
                <a:schemeClr val="hlink"/>
              </a:solidFill>
            </a:endParaRPr>
          </a:p>
          <a:p>
            <a:pPr>
              <a:buClr>
                <a:srgbClr val="FF0000"/>
              </a:buClr>
              <a:buFont typeface="Wingdings" pitchFamily="2" charset="2"/>
              <a:buChar char="Ø"/>
            </a:pPr>
            <a:r>
              <a:rPr lang="en-US" sz="2400" b="1" dirty="0" smtClean="0">
                <a:solidFill>
                  <a:schemeClr val="hlink"/>
                </a:solidFill>
              </a:rPr>
              <a:t>what is happening </a:t>
            </a:r>
            <a:endParaRPr lang="ru-RU" sz="2400" b="1" dirty="0" smtClean="0">
              <a:solidFill>
                <a:schemeClr val="hlink"/>
              </a:solidFill>
            </a:endParaRPr>
          </a:p>
          <a:p>
            <a:pPr>
              <a:buClr>
                <a:srgbClr val="FF0000"/>
              </a:buClr>
              <a:buFont typeface="Wingdings" pitchFamily="2" charset="2"/>
              <a:buChar char="Ø"/>
            </a:pPr>
            <a:r>
              <a:rPr lang="en-US" sz="2400" b="1" u="sng" dirty="0" smtClean="0">
                <a:solidFill>
                  <a:schemeClr val="hlink"/>
                </a:solidFill>
              </a:rPr>
              <a:t>why you keep the photo in your album</a:t>
            </a:r>
            <a:endParaRPr lang="ru-RU" sz="2400" b="1" u="sng" dirty="0" smtClean="0">
              <a:solidFill>
                <a:schemeClr val="hlink"/>
              </a:solidFill>
            </a:endParaRPr>
          </a:p>
          <a:p>
            <a:pPr>
              <a:buClr>
                <a:srgbClr val="FF0000"/>
              </a:buClr>
              <a:buFont typeface="Wingdings" pitchFamily="2" charset="2"/>
              <a:buChar char="Ø"/>
            </a:pPr>
            <a:r>
              <a:rPr lang="en-US" sz="2400" b="1" dirty="0" smtClean="0">
                <a:solidFill>
                  <a:schemeClr val="hlink"/>
                </a:solidFill>
              </a:rPr>
              <a:t>why you decided to show the picture to your friend</a:t>
            </a:r>
            <a:r>
              <a:rPr lang="en-US" sz="2400" dirty="0" smtClean="0"/>
              <a:t> </a:t>
            </a:r>
            <a:endParaRPr lang="ru-RU" sz="2400" dirty="0" smtClean="0"/>
          </a:p>
          <a:p>
            <a:pPr>
              <a:buFont typeface="Arial" charset="0"/>
              <a:buNone/>
            </a:pPr>
            <a:r>
              <a:rPr lang="en-US" sz="2000" dirty="0" smtClean="0"/>
              <a:t>1.                                             2.                                                  3.</a:t>
            </a:r>
            <a:endParaRPr lang="ru-RU" sz="2000" dirty="0" smtClean="0"/>
          </a:p>
        </p:txBody>
      </p:sp>
      <p:sp>
        <p:nvSpPr>
          <p:cNvPr id="31751" name="Rectangle 7"/>
          <p:cNvSpPr>
            <a:spLocks noChangeArrowheads="1"/>
          </p:cNvSpPr>
          <p:nvPr/>
        </p:nvSpPr>
        <p:spPr bwMode="auto">
          <a:xfrm>
            <a:off x="250825" y="5942013"/>
            <a:ext cx="6985000" cy="641350"/>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You</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have</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to</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talk</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continuously</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starting</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with</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ru-RU" sz="1800" b="1" i="0" u="none" strike="noStrike" kern="1200" cap="none" spc="0" normalizeH="0" baseline="0" noProof="0" dirty="0">
                <a:ln>
                  <a:noFill/>
                </a:ln>
                <a:solidFill>
                  <a:prstClr val="black"/>
                </a:solidFill>
                <a:effectLst/>
                <a:uLnTx/>
                <a:uFillTx/>
                <a:latin typeface="Arial" charset="0"/>
                <a:ea typeface="+mn-ea"/>
                <a:cs typeface="+mn-cs"/>
              </a:rPr>
              <a:t>"</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I’ve</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chosen</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photo</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r>
              <a:rPr kumimoji="0" lang="ru-RU" sz="1800" b="1" i="0" u="none" strike="noStrike" kern="1200" cap="none" spc="0" normalizeH="0" baseline="0" noProof="0" dirty="0" err="1">
                <a:ln>
                  <a:noFill/>
                </a:ln>
                <a:solidFill>
                  <a:prstClr val="black"/>
                </a:solidFill>
                <a:effectLst/>
                <a:uLnTx/>
                <a:uFillTx/>
                <a:latin typeface="Arial" charset="0"/>
                <a:ea typeface="+mn-ea"/>
                <a:cs typeface="+mn-cs"/>
              </a:rPr>
              <a:t>number</a:t>
            </a:r>
            <a:r>
              <a:rPr kumimoji="0" lang="ru-RU" sz="1800" b="1" i="0" u="none" strike="noStrike" kern="1200" cap="none" spc="0" normalizeH="0" baseline="0" noProof="0" dirty="0">
                <a:ln>
                  <a:noFill/>
                </a:ln>
                <a:solidFill>
                  <a:prstClr val="black"/>
                </a:solidFill>
                <a:effectLst/>
                <a:uLnTx/>
                <a:uFillTx/>
                <a:latin typeface="Arial" charset="0"/>
                <a:ea typeface="+mn-ea"/>
                <a:cs typeface="+mn-cs"/>
              </a:rPr>
              <a:t>… "</a:t>
            </a:r>
          </a:p>
        </p:txBody>
      </p:sp>
      <p:sp>
        <p:nvSpPr>
          <p:cNvPr id="8" name="Прямоугольник 7"/>
          <p:cNvSpPr/>
          <p:nvPr/>
        </p:nvSpPr>
        <p:spPr>
          <a:xfrm>
            <a:off x="179512" y="188640"/>
            <a:ext cx="2232248" cy="52322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ru-RU" sz="2800" b="1" i="0" u="none" strike="noStrike" kern="1200" cap="none" spc="0" normalizeH="0" baseline="0" noProof="0" dirty="0" smtClean="0">
                <a:ln>
                  <a:noFill/>
                </a:ln>
                <a:solidFill>
                  <a:srgbClr val="D75107"/>
                </a:solidFill>
                <a:effectLst/>
                <a:uLnTx/>
                <a:uFillTx/>
                <a:latin typeface="Century Gothic"/>
                <a:ea typeface="+mn-ea"/>
                <a:cs typeface="+mn-cs"/>
              </a:rPr>
              <a:t>Задание 3:</a:t>
            </a:r>
            <a:endParaRPr kumimoji="0" lang="ru-RU" sz="2800" b="0" i="0" u="none" strike="noStrike" kern="1200" cap="none" spc="0" normalizeH="0" baseline="0" noProof="0" dirty="0">
              <a:ln>
                <a:noFill/>
              </a:ln>
              <a:solidFill>
                <a:prstClr val="black"/>
              </a:solidFill>
              <a:effectLst/>
              <a:uLnTx/>
              <a:uFillTx/>
              <a:latin typeface="Arial" charset="0"/>
              <a:ea typeface="+mn-ea"/>
              <a:cs typeface="+mn-cs"/>
            </a:endParaRPr>
          </a:p>
        </p:txBody>
      </p:sp>
      <p:pic>
        <p:nvPicPr>
          <p:cNvPr id="59394" name="Picture 2" descr="http://ph.files.7ja.ru/7ya-photo/2013/5/24/1369357820054.jpg"/>
          <p:cNvPicPr>
            <a:picLocks noChangeAspect="1" noChangeArrowheads="1"/>
          </p:cNvPicPr>
          <p:nvPr/>
        </p:nvPicPr>
        <p:blipFill>
          <a:blip r:embed="rId2" cstate="screen"/>
          <a:srcRect/>
          <a:stretch>
            <a:fillRect/>
          </a:stretch>
        </p:blipFill>
        <p:spPr bwMode="auto">
          <a:xfrm>
            <a:off x="179512" y="3933056"/>
            <a:ext cx="2880320" cy="1959968"/>
          </a:xfrm>
          <a:prstGeom prst="rect">
            <a:avLst/>
          </a:prstGeom>
          <a:noFill/>
        </p:spPr>
      </p:pic>
      <p:pic>
        <p:nvPicPr>
          <p:cNvPr id="59396" name="Picture 4" descr="http://www.sanatoriy-istra.ru/i/a/8/a86b451eff7ed530e2ad564406a9de06.jpg"/>
          <p:cNvPicPr>
            <a:picLocks noChangeAspect="1" noChangeArrowheads="1"/>
          </p:cNvPicPr>
          <p:nvPr/>
        </p:nvPicPr>
        <p:blipFill>
          <a:blip r:embed="rId3" cstate="screen"/>
          <a:srcRect/>
          <a:stretch>
            <a:fillRect/>
          </a:stretch>
        </p:blipFill>
        <p:spPr bwMode="auto">
          <a:xfrm>
            <a:off x="6372200" y="3861048"/>
            <a:ext cx="2555776" cy="1955669"/>
          </a:xfrm>
          <a:prstGeom prst="rect">
            <a:avLst/>
          </a:prstGeom>
          <a:noFill/>
        </p:spPr>
      </p:pic>
      <p:pic>
        <p:nvPicPr>
          <p:cNvPr id="59398" name="Picture 6" descr="http://nmsk-school-six.moy.su/_nw/1/27881269.jpg"/>
          <p:cNvPicPr>
            <a:picLocks noChangeAspect="1" noChangeArrowheads="1"/>
          </p:cNvPicPr>
          <p:nvPr/>
        </p:nvPicPr>
        <p:blipFill>
          <a:blip r:embed="rId4" cstate="screen"/>
          <a:srcRect/>
          <a:stretch>
            <a:fillRect/>
          </a:stretch>
        </p:blipFill>
        <p:spPr bwMode="auto">
          <a:xfrm>
            <a:off x="3203847" y="3933056"/>
            <a:ext cx="3063613" cy="1944216"/>
          </a:xfrm>
          <a:prstGeom prst="rect">
            <a:avLst/>
          </a:prstGeom>
          <a:noFill/>
        </p:spPr>
      </p:pic>
    </p:spTree>
    <p:extLst>
      <p:ext uri="{BB962C8B-B14F-4D97-AF65-F5344CB8AC3E}">
        <p14:creationId xmlns:p14="http://schemas.microsoft.com/office/powerpoint/2010/main" val="1126866501"/>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990145"/>
            <a:ext cx="8280920" cy="4447371"/>
          </a:xfrm>
          <a:prstGeom prst="rect">
            <a:avLst/>
          </a:prstGeom>
        </p:spPr>
        <p:txBody>
          <a:bodyPr wrap="square">
            <a:spAutoFit/>
          </a:bodyPr>
          <a:lstStyle/>
          <a:p>
            <a:r>
              <a:rPr lang="en-US" sz="1100" b="1" dirty="0">
                <a:latin typeface="MyriadPro-BoldCond"/>
              </a:rPr>
              <a:t>TASK 3</a:t>
            </a:r>
          </a:p>
          <a:p>
            <a:r>
              <a:rPr lang="en-US" sz="1600" dirty="0">
                <a:latin typeface="CharterITC"/>
              </a:rPr>
              <a:t>I’ve chosen photo number 3.</a:t>
            </a:r>
          </a:p>
          <a:p>
            <a:r>
              <a:rPr lang="en-US" sz="1600" dirty="0">
                <a:latin typeface="CharterITC"/>
              </a:rPr>
              <a:t>I’ve got lots of exiting photos in my album </a:t>
            </a:r>
            <a:r>
              <a:rPr lang="en-US" sz="1600" b="1" dirty="0">
                <a:latin typeface="CharterITC-Bold"/>
              </a:rPr>
              <a:t>and </a:t>
            </a:r>
            <a:r>
              <a:rPr lang="en-US" sz="1600" dirty="0">
                <a:latin typeface="CharterITC"/>
              </a:rPr>
              <a:t>I’d like to show you this one.</a:t>
            </a:r>
          </a:p>
          <a:p>
            <a:r>
              <a:rPr lang="en-US" sz="1600" b="1" dirty="0">
                <a:latin typeface="CharterITC-Bold"/>
              </a:rPr>
              <a:t>• Actually, </a:t>
            </a:r>
            <a:r>
              <a:rPr lang="en-US" sz="1600" dirty="0">
                <a:latin typeface="CharterITC"/>
              </a:rPr>
              <a:t>the photo was taken in the countryside where my uncle’s</a:t>
            </a:r>
          </a:p>
          <a:p>
            <a:r>
              <a:rPr lang="en-US" sz="1600" dirty="0">
                <a:latin typeface="CharterITC"/>
              </a:rPr>
              <a:t>family lives. It was last spring. </a:t>
            </a:r>
            <a:r>
              <a:rPr lang="en-US" sz="1600" b="1" dirty="0">
                <a:latin typeface="CharterITC-Bold"/>
              </a:rPr>
              <a:t>To be more precise</a:t>
            </a:r>
            <a:r>
              <a:rPr lang="en-US" sz="1600" dirty="0">
                <a:latin typeface="CharterITC"/>
              </a:rPr>
              <a:t>, it was made in</a:t>
            </a:r>
          </a:p>
          <a:p>
            <a:r>
              <a:rPr lang="en-US" sz="1600" dirty="0">
                <a:latin typeface="CharterITC"/>
              </a:rPr>
              <a:t>May.</a:t>
            </a:r>
          </a:p>
          <a:p>
            <a:r>
              <a:rPr lang="en-US" sz="1600" b="1" dirty="0">
                <a:latin typeface="CharterITC-Bold"/>
              </a:rPr>
              <a:t>• The picture shows </a:t>
            </a:r>
            <a:r>
              <a:rPr lang="en-US" sz="1600" dirty="0">
                <a:latin typeface="CharterITC"/>
              </a:rPr>
              <a:t>my uncle Maxim, aunt Mary and their daughter</a:t>
            </a:r>
          </a:p>
          <a:p>
            <a:r>
              <a:rPr lang="en-US" sz="1600" dirty="0" err="1">
                <a:latin typeface="CharterITC"/>
              </a:rPr>
              <a:t>Milana</a:t>
            </a:r>
            <a:r>
              <a:rPr lang="en-US" sz="1600" dirty="0">
                <a:latin typeface="CharterITC"/>
              </a:rPr>
              <a:t> in the stable. They’re standing next to Abba, their horse.</a:t>
            </a:r>
          </a:p>
          <a:p>
            <a:r>
              <a:rPr lang="en-US" sz="1600" dirty="0">
                <a:latin typeface="CharterITC"/>
              </a:rPr>
              <a:t>Abba’s brown and white head is in the middle of the photo.</a:t>
            </a:r>
          </a:p>
          <a:p>
            <a:r>
              <a:rPr lang="en-US" sz="1600" b="1" dirty="0">
                <a:latin typeface="CharterITC-Bold"/>
              </a:rPr>
              <a:t>• Right now </a:t>
            </a:r>
            <a:r>
              <a:rPr lang="en-US" sz="1600" dirty="0" err="1">
                <a:latin typeface="CharterITC"/>
              </a:rPr>
              <a:t>Milana</a:t>
            </a:r>
            <a:r>
              <a:rPr lang="en-US" sz="1600" dirty="0">
                <a:latin typeface="CharterITC"/>
              </a:rPr>
              <a:t> is feeding the horse with some grass. The uncle</a:t>
            </a:r>
          </a:p>
          <a:p>
            <a:r>
              <a:rPr lang="en-US" sz="1600" dirty="0">
                <a:latin typeface="CharterITC"/>
              </a:rPr>
              <a:t>and aunt are petting Abba. </a:t>
            </a:r>
            <a:r>
              <a:rPr lang="en-US" sz="1600" b="1" dirty="0">
                <a:latin typeface="CharterITC-Bold"/>
              </a:rPr>
              <a:t>It seems </a:t>
            </a:r>
            <a:r>
              <a:rPr lang="en-US" sz="1600" dirty="0">
                <a:latin typeface="CharterITC"/>
              </a:rPr>
              <a:t>that Abba likes the treat and</a:t>
            </a:r>
          </a:p>
          <a:p>
            <a:r>
              <a:rPr lang="en-US" sz="1600" dirty="0">
                <a:latin typeface="CharterITC"/>
              </a:rPr>
              <a:t>feels happy.</a:t>
            </a:r>
          </a:p>
          <a:p>
            <a:r>
              <a:rPr lang="en-US" sz="1600" b="1" dirty="0">
                <a:latin typeface="CharterITC-Bold"/>
              </a:rPr>
              <a:t>• I keep this photo in my album because </a:t>
            </a:r>
            <a:r>
              <a:rPr lang="en-US" sz="1600" dirty="0">
                <a:latin typeface="CharterITC"/>
              </a:rPr>
              <a:t>I like to visit my relatives</a:t>
            </a:r>
          </a:p>
          <a:p>
            <a:r>
              <a:rPr lang="en-US" sz="1600" dirty="0">
                <a:latin typeface="CharterITC"/>
              </a:rPr>
              <a:t>in the countryside. </a:t>
            </a:r>
            <a:r>
              <a:rPr lang="en-US" sz="1600" b="1" dirty="0">
                <a:latin typeface="CharterITC-Bold"/>
              </a:rPr>
              <a:t>Also</a:t>
            </a:r>
            <a:r>
              <a:rPr lang="en-US" sz="1600" dirty="0">
                <a:latin typeface="CharterITC"/>
              </a:rPr>
              <a:t>, I adore horses. </a:t>
            </a:r>
            <a:r>
              <a:rPr lang="en-US" sz="1600" b="1" dirty="0">
                <a:latin typeface="CharterITC-Bold"/>
              </a:rPr>
              <a:t>I think</a:t>
            </a:r>
            <a:r>
              <a:rPr lang="en-US" sz="1600" dirty="0">
                <a:latin typeface="CharterITC"/>
              </a:rPr>
              <a:t>, they are clever and</a:t>
            </a:r>
          </a:p>
          <a:p>
            <a:r>
              <a:rPr lang="en-US" sz="1600" dirty="0">
                <a:latin typeface="CharterITC"/>
              </a:rPr>
              <a:t>friendly animals and it is great to keep a horse.</a:t>
            </a:r>
          </a:p>
          <a:p>
            <a:r>
              <a:rPr lang="en-US" sz="1600" b="1" dirty="0">
                <a:latin typeface="CharterITC-Bold"/>
              </a:rPr>
              <a:t>• In fact</a:t>
            </a:r>
            <a:r>
              <a:rPr lang="en-US" sz="1600" dirty="0">
                <a:latin typeface="CharterITC"/>
              </a:rPr>
              <a:t>, I decided to show this photo to you </a:t>
            </a:r>
            <a:r>
              <a:rPr lang="en-US" sz="1600" b="1" dirty="0">
                <a:latin typeface="CharterITC-Bold"/>
              </a:rPr>
              <a:t>as </a:t>
            </a:r>
            <a:r>
              <a:rPr lang="en-US" sz="1600" dirty="0">
                <a:latin typeface="CharterITC"/>
              </a:rPr>
              <a:t>I’d like to share this</a:t>
            </a:r>
          </a:p>
          <a:p>
            <a:r>
              <a:rPr lang="en-US" sz="1600" dirty="0">
                <a:latin typeface="CharterITC"/>
              </a:rPr>
              <a:t>experience with you and to show you a piece of our rural life.</a:t>
            </a:r>
          </a:p>
          <a:p>
            <a:r>
              <a:rPr lang="en-US" sz="1600" b="1" dirty="0">
                <a:latin typeface="CharterITC-Bold"/>
              </a:rPr>
              <a:t>All in all, </a:t>
            </a:r>
            <a:r>
              <a:rPr lang="en-US" sz="1600" dirty="0">
                <a:latin typeface="CharterITC"/>
              </a:rPr>
              <a:t>I hope you’ll like the photo.</a:t>
            </a:r>
            <a:endParaRPr lang="ru-RU" sz="1600" dirty="0"/>
          </a:p>
        </p:txBody>
      </p:sp>
      <p:pic>
        <p:nvPicPr>
          <p:cNvPr id="3" name="Рисунок 2"/>
          <p:cNvPicPr>
            <a:picLocks noChangeAspect="1"/>
          </p:cNvPicPr>
          <p:nvPr/>
        </p:nvPicPr>
        <p:blipFill>
          <a:blip r:embed="rId2"/>
          <a:stretch>
            <a:fillRect/>
          </a:stretch>
        </p:blipFill>
        <p:spPr>
          <a:xfrm>
            <a:off x="4860032" y="260648"/>
            <a:ext cx="3197340" cy="2141400"/>
          </a:xfrm>
          <a:prstGeom prst="rect">
            <a:avLst/>
          </a:prstGeom>
        </p:spPr>
      </p:pic>
    </p:spTree>
    <p:extLst>
      <p:ext uri="{BB962C8B-B14F-4D97-AF65-F5344CB8AC3E}">
        <p14:creationId xmlns:p14="http://schemas.microsoft.com/office/powerpoint/2010/main" val="2739459436"/>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Заголовок 1"/>
          <p:cNvSpPr>
            <a:spLocks noGrp="1"/>
          </p:cNvSpPr>
          <p:nvPr>
            <p:ph type="title"/>
          </p:nvPr>
        </p:nvSpPr>
        <p:spPr>
          <a:xfrm>
            <a:off x="467544" y="188640"/>
            <a:ext cx="8229600" cy="633413"/>
          </a:xfrm>
        </p:spPr>
        <p:txBody>
          <a:bodyPr/>
          <a:lstStyle/>
          <a:p>
            <a:pPr eaLnBrk="1" hangingPunct="1"/>
            <a:r>
              <a:rPr lang="ru-RU" sz="2800" dirty="0" smtClean="0">
                <a:solidFill>
                  <a:srgbClr val="000000"/>
                </a:solidFill>
              </a:rPr>
              <a:t>Материалы </a:t>
            </a:r>
            <a:r>
              <a:rPr lang="en-US" sz="2800" dirty="0" smtClean="0">
                <a:solidFill>
                  <a:srgbClr val="000000"/>
                </a:solidFill>
                <a:hlinkClick r:id="rId3"/>
              </a:rPr>
              <a:t>www.new.fipi.ru</a:t>
            </a:r>
            <a:r>
              <a:rPr lang="ru-RU" sz="2800" dirty="0" smtClean="0">
                <a:solidFill>
                  <a:srgbClr val="000000"/>
                </a:solidFill>
              </a:rPr>
              <a:t> </a:t>
            </a:r>
            <a:endParaRPr lang="ru-RU" dirty="0" smtClean="0"/>
          </a:p>
        </p:txBody>
      </p:sp>
      <p:sp>
        <p:nvSpPr>
          <p:cNvPr id="3" name="Объект 2"/>
          <p:cNvSpPr>
            <a:spLocks noGrp="1"/>
          </p:cNvSpPr>
          <p:nvPr>
            <p:ph idx="1"/>
          </p:nvPr>
        </p:nvSpPr>
        <p:spPr>
          <a:xfrm>
            <a:off x="395288" y="803275"/>
            <a:ext cx="8229600" cy="5865813"/>
          </a:xfrm>
        </p:spPr>
        <p:txBody>
          <a:bodyPr rtlCol="0">
            <a:normAutofit fontScale="62500" lnSpcReduction="20000"/>
          </a:bodyPr>
          <a:lstStyle/>
          <a:p>
            <a:pPr marL="0" indent="0" eaLnBrk="1" fontAlgn="auto" hangingPunct="1">
              <a:spcAft>
                <a:spcPts val="0"/>
              </a:spcAft>
              <a:buFont typeface="Arial" pitchFamily="34" charset="0"/>
              <a:buNone/>
              <a:defRPr/>
            </a:pPr>
            <a:r>
              <a:rPr lang="ru-RU" sz="4000" b="1" dirty="0">
                <a:solidFill>
                  <a:srgbClr val="D75107"/>
                </a:solidFill>
                <a:ea typeface="+mj-ea"/>
                <a:cs typeface="+mj-cs"/>
              </a:rPr>
              <a:t>Что оценивается</a:t>
            </a:r>
            <a:r>
              <a:rPr lang="en-US" sz="4000" b="1" dirty="0">
                <a:solidFill>
                  <a:srgbClr val="D75107"/>
                </a:solidFill>
                <a:ea typeface="+mj-ea"/>
                <a:cs typeface="+mj-cs"/>
              </a:rPr>
              <a:t> </a:t>
            </a:r>
            <a:r>
              <a:rPr lang="ru-RU" sz="4000" b="1" dirty="0">
                <a:solidFill>
                  <a:srgbClr val="D75107"/>
                </a:solidFill>
                <a:ea typeface="+mj-ea"/>
                <a:cs typeface="+mj-cs"/>
              </a:rPr>
              <a:t>в Задании </a:t>
            </a:r>
            <a:r>
              <a:rPr lang="en-US" sz="4000" b="1" dirty="0" smtClean="0">
                <a:solidFill>
                  <a:srgbClr val="D75107"/>
                </a:solidFill>
                <a:ea typeface="+mj-ea"/>
                <a:cs typeface="+mj-cs"/>
              </a:rPr>
              <a:t>3</a:t>
            </a:r>
            <a:r>
              <a:rPr lang="ru-RU" sz="4000" b="1" dirty="0" smtClean="0">
                <a:solidFill>
                  <a:srgbClr val="D75107"/>
                </a:solidFill>
                <a:ea typeface="+mj-ea"/>
                <a:cs typeface="+mj-cs"/>
              </a:rPr>
              <a:t>:</a:t>
            </a:r>
          </a:p>
          <a:p>
            <a:pPr eaLnBrk="1" hangingPunct="1">
              <a:lnSpc>
                <a:spcPct val="80000"/>
              </a:lnSpc>
              <a:defRPr/>
            </a:pPr>
            <a:r>
              <a:rPr lang="ru-RU" sz="2300" b="1" dirty="0">
                <a:solidFill>
                  <a:srgbClr val="3333FF"/>
                </a:solidFill>
              </a:rPr>
              <a:t>Решение коммуникативной задачи </a:t>
            </a:r>
            <a:r>
              <a:rPr lang="ru-RU" sz="2300" b="1" dirty="0">
                <a:solidFill>
                  <a:srgbClr val="000000"/>
                </a:solidFill>
              </a:rPr>
              <a:t>– даны ответы на все вопросы – </a:t>
            </a:r>
            <a:r>
              <a:rPr lang="ru-RU" sz="2300" b="1" u="sng" dirty="0">
                <a:solidFill>
                  <a:srgbClr val="FF0000"/>
                </a:solidFill>
              </a:rPr>
              <a:t>3 балла </a:t>
            </a:r>
            <a:r>
              <a:rPr lang="ru-RU" sz="2300" b="1" u="sng" dirty="0" err="1">
                <a:solidFill>
                  <a:srgbClr val="FF0000"/>
                </a:solidFill>
              </a:rPr>
              <a:t>max</a:t>
            </a:r>
            <a:r>
              <a:rPr lang="ru-RU" sz="2300" b="1" u="sng" dirty="0">
                <a:solidFill>
                  <a:srgbClr val="FF0000"/>
                </a:solidFill>
              </a:rPr>
              <a:t> </a:t>
            </a:r>
          </a:p>
          <a:p>
            <a:pPr eaLnBrk="1" hangingPunct="1">
              <a:lnSpc>
                <a:spcPct val="80000"/>
              </a:lnSpc>
              <a:buFont typeface="Arial" pitchFamily="34" charset="0"/>
              <a:buNone/>
              <a:defRPr/>
            </a:pPr>
            <a:r>
              <a:rPr lang="ru-RU" sz="2300" b="1" i="1" dirty="0">
                <a:solidFill>
                  <a:srgbClr val="000000"/>
                </a:solidFill>
              </a:rPr>
              <a:t>     12-15 фраз; 9-11 фраз; 6-8 фраз; 5 и менее </a:t>
            </a:r>
            <a:r>
              <a:rPr lang="ru-RU" sz="2300" b="1" i="1" dirty="0" smtClean="0">
                <a:solidFill>
                  <a:srgbClr val="000000"/>
                </a:solidFill>
              </a:rPr>
              <a:t>фраз</a:t>
            </a:r>
          </a:p>
          <a:p>
            <a:pPr eaLnBrk="1" hangingPunct="1">
              <a:lnSpc>
                <a:spcPct val="80000"/>
              </a:lnSpc>
              <a:buFont typeface="Arial" pitchFamily="34" charset="0"/>
              <a:buNone/>
              <a:defRPr/>
            </a:pPr>
            <a:endParaRPr lang="ru-RU" sz="2300" b="1" i="1" dirty="0">
              <a:solidFill>
                <a:srgbClr val="000000"/>
              </a:solidFill>
            </a:endParaRPr>
          </a:p>
          <a:p>
            <a:pPr lvl="1" eaLnBrk="1" hangingPunct="1">
              <a:lnSpc>
                <a:spcPct val="80000"/>
              </a:lnSpc>
              <a:defRPr/>
            </a:pPr>
            <a:r>
              <a:rPr lang="ru-RU" sz="2900" b="1" i="1" dirty="0" smtClean="0">
                <a:solidFill>
                  <a:srgbClr val="000000"/>
                </a:solidFill>
              </a:rPr>
              <a:t>Где</a:t>
            </a:r>
            <a:r>
              <a:rPr lang="en-US" sz="2900" b="1" i="1" dirty="0" smtClean="0">
                <a:solidFill>
                  <a:srgbClr val="000000"/>
                </a:solidFill>
              </a:rPr>
              <a:t> </a:t>
            </a:r>
            <a:r>
              <a:rPr lang="ru-RU" sz="2900" b="1" i="1" dirty="0" smtClean="0">
                <a:solidFill>
                  <a:srgbClr val="000000"/>
                </a:solidFill>
              </a:rPr>
              <a:t>и когда  </a:t>
            </a:r>
            <a:r>
              <a:rPr lang="ru-RU" sz="2900" b="1" i="1" dirty="0">
                <a:solidFill>
                  <a:srgbClr val="000000"/>
                </a:solidFill>
              </a:rPr>
              <a:t>было снято фото</a:t>
            </a:r>
          </a:p>
          <a:p>
            <a:pPr lvl="1" eaLnBrk="1" hangingPunct="1">
              <a:lnSpc>
                <a:spcPct val="80000"/>
              </a:lnSpc>
              <a:defRPr/>
            </a:pPr>
            <a:r>
              <a:rPr lang="ru-RU" sz="2900" b="1" i="1" dirty="0">
                <a:solidFill>
                  <a:srgbClr val="000000"/>
                </a:solidFill>
              </a:rPr>
              <a:t>Кто/что изображено на фото</a:t>
            </a:r>
          </a:p>
          <a:p>
            <a:pPr lvl="1" eaLnBrk="1" hangingPunct="1">
              <a:lnSpc>
                <a:spcPct val="80000"/>
              </a:lnSpc>
              <a:defRPr/>
            </a:pPr>
            <a:r>
              <a:rPr lang="ru-RU" sz="2900" b="1" i="1" dirty="0">
                <a:solidFill>
                  <a:srgbClr val="000000"/>
                </a:solidFill>
              </a:rPr>
              <a:t>Что происходит на фото</a:t>
            </a:r>
          </a:p>
          <a:p>
            <a:pPr lvl="1" eaLnBrk="1" hangingPunct="1">
              <a:lnSpc>
                <a:spcPct val="80000"/>
              </a:lnSpc>
              <a:defRPr/>
            </a:pPr>
            <a:r>
              <a:rPr lang="ru-RU" sz="2900" b="1" i="1" dirty="0">
                <a:solidFill>
                  <a:srgbClr val="000000"/>
                </a:solidFill>
              </a:rPr>
              <a:t>Причина, по которой </a:t>
            </a:r>
            <a:r>
              <a:rPr lang="ru-RU" sz="2900" b="1" i="1" dirty="0" smtClean="0">
                <a:solidFill>
                  <a:srgbClr val="000000"/>
                </a:solidFill>
              </a:rPr>
              <a:t> ты хранишь фото в альбоме</a:t>
            </a:r>
            <a:endParaRPr lang="ru-RU" sz="2900" b="1" i="1" dirty="0">
              <a:solidFill>
                <a:srgbClr val="000000"/>
              </a:solidFill>
            </a:endParaRPr>
          </a:p>
          <a:p>
            <a:pPr lvl="1" eaLnBrk="1" hangingPunct="1">
              <a:lnSpc>
                <a:spcPct val="80000"/>
              </a:lnSpc>
              <a:defRPr/>
            </a:pPr>
            <a:r>
              <a:rPr lang="ru-RU" sz="2900" b="1" i="1" dirty="0">
                <a:solidFill>
                  <a:srgbClr val="000000"/>
                </a:solidFill>
              </a:rPr>
              <a:t>Почему </a:t>
            </a:r>
            <a:r>
              <a:rPr lang="ru-RU" sz="2900" b="1" i="1" dirty="0" smtClean="0">
                <a:solidFill>
                  <a:srgbClr val="000000"/>
                </a:solidFill>
              </a:rPr>
              <a:t>ты решил </a:t>
            </a:r>
            <a:r>
              <a:rPr lang="ru-RU" sz="2900" b="1" i="1" dirty="0">
                <a:solidFill>
                  <a:srgbClr val="000000"/>
                </a:solidFill>
              </a:rPr>
              <a:t>показать фото своему </a:t>
            </a:r>
            <a:endParaRPr lang="ru-RU" sz="2900" b="1" i="1" dirty="0" smtClean="0">
              <a:solidFill>
                <a:srgbClr val="000000"/>
              </a:solidFill>
            </a:endParaRPr>
          </a:p>
          <a:p>
            <a:pPr lvl="1" eaLnBrk="1" hangingPunct="1">
              <a:lnSpc>
                <a:spcPct val="80000"/>
              </a:lnSpc>
              <a:buNone/>
              <a:defRPr/>
            </a:pPr>
            <a:endParaRPr lang="ru-RU" sz="2900" b="1" i="1" dirty="0" smtClean="0">
              <a:solidFill>
                <a:srgbClr val="000000"/>
              </a:solidFill>
            </a:endParaRPr>
          </a:p>
          <a:p>
            <a:pPr marL="342900" lvl="1" indent="-342900" algn="just" eaLnBrk="1" hangingPunct="1">
              <a:lnSpc>
                <a:spcPct val="170000"/>
              </a:lnSpc>
              <a:buFont typeface="Arial" charset="0"/>
              <a:buChar char="•"/>
              <a:defRPr/>
            </a:pPr>
            <a:r>
              <a:rPr lang="ru-RU" sz="2900" b="1" dirty="0" smtClean="0">
                <a:solidFill>
                  <a:srgbClr val="3333FF"/>
                </a:solidFill>
              </a:rPr>
              <a:t>Организация </a:t>
            </a:r>
            <a:r>
              <a:rPr lang="ru-RU" sz="2900" b="1" dirty="0">
                <a:solidFill>
                  <a:srgbClr val="3333FF"/>
                </a:solidFill>
              </a:rPr>
              <a:t>высказывания </a:t>
            </a:r>
            <a:r>
              <a:rPr lang="ru-RU" sz="2900" b="1" dirty="0">
                <a:solidFill>
                  <a:srgbClr val="000000"/>
                </a:solidFill>
              </a:rPr>
              <a:t>– </a:t>
            </a:r>
            <a:r>
              <a:rPr lang="ru-RU" sz="2900" b="1" dirty="0" smtClean="0">
                <a:solidFill>
                  <a:srgbClr val="000000"/>
                </a:solidFill>
              </a:rPr>
              <a:t>наличие </a:t>
            </a:r>
            <a:r>
              <a:rPr lang="ru-RU" sz="2900" b="1" u="sng" dirty="0" smtClean="0">
                <a:solidFill>
                  <a:srgbClr val="000000"/>
                </a:solidFill>
              </a:rPr>
              <a:t>вступительной и заключительной фразы</a:t>
            </a:r>
            <a:r>
              <a:rPr lang="ru-RU" sz="2900" b="1" dirty="0" smtClean="0">
                <a:solidFill>
                  <a:srgbClr val="000000"/>
                </a:solidFill>
              </a:rPr>
              <a:t>, </a:t>
            </a:r>
            <a:r>
              <a:rPr lang="ru-RU" sz="2900" b="1" dirty="0">
                <a:solidFill>
                  <a:srgbClr val="000000"/>
                </a:solidFill>
              </a:rPr>
              <a:t>завершенность высказывания, правильное использование </a:t>
            </a:r>
            <a:r>
              <a:rPr lang="ru-RU" sz="2900" b="1" dirty="0" smtClean="0">
                <a:solidFill>
                  <a:srgbClr val="000000"/>
                </a:solidFill>
              </a:rPr>
              <a:t>средств </a:t>
            </a:r>
            <a:r>
              <a:rPr lang="ru-RU" sz="2900" b="1" u="sng" dirty="0" smtClean="0">
                <a:solidFill>
                  <a:srgbClr val="000000"/>
                </a:solidFill>
              </a:rPr>
              <a:t>логической </a:t>
            </a:r>
            <a:r>
              <a:rPr lang="ru-RU" sz="2900" b="1" u="sng" dirty="0">
                <a:solidFill>
                  <a:srgbClr val="000000"/>
                </a:solidFill>
              </a:rPr>
              <a:t>связи </a:t>
            </a:r>
            <a:r>
              <a:rPr lang="ru-RU" sz="2900" b="1" dirty="0" smtClean="0">
                <a:solidFill>
                  <a:srgbClr val="000000"/>
                </a:solidFill>
              </a:rPr>
              <a:t> </a:t>
            </a:r>
            <a:r>
              <a:rPr lang="ru-RU" sz="2900" b="1" dirty="0" smtClean="0">
                <a:solidFill>
                  <a:srgbClr val="FF0000"/>
                </a:solidFill>
              </a:rPr>
              <a:t>– 2 балла </a:t>
            </a:r>
            <a:r>
              <a:rPr lang="ru-RU" sz="2900" b="1" dirty="0" err="1" smtClean="0">
                <a:solidFill>
                  <a:srgbClr val="FF0000"/>
                </a:solidFill>
              </a:rPr>
              <a:t>max</a:t>
            </a:r>
            <a:endParaRPr lang="ru-RU" sz="2900" b="1" dirty="0" smtClean="0">
              <a:solidFill>
                <a:srgbClr val="FF0000"/>
              </a:solidFill>
            </a:endParaRPr>
          </a:p>
          <a:p>
            <a:pPr marL="0" indent="0" algn="just" eaLnBrk="1" hangingPunct="1">
              <a:lnSpc>
                <a:spcPct val="120000"/>
              </a:lnSpc>
              <a:buFont typeface="Arial" pitchFamily="34" charset="0"/>
              <a:buNone/>
              <a:defRPr/>
            </a:pPr>
            <a:endParaRPr lang="ru-RU" sz="2900" b="1" dirty="0">
              <a:solidFill>
                <a:srgbClr val="000000"/>
              </a:solidFill>
            </a:endParaRPr>
          </a:p>
          <a:p>
            <a:pPr algn="just" eaLnBrk="1" hangingPunct="1">
              <a:lnSpc>
                <a:spcPct val="120000"/>
              </a:lnSpc>
              <a:defRPr/>
            </a:pPr>
            <a:r>
              <a:rPr lang="ru-RU" sz="2900" b="1" dirty="0">
                <a:solidFill>
                  <a:srgbClr val="3333FF"/>
                </a:solidFill>
              </a:rPr>
              <a:t>Языковое </a:t>
            </a:r>
            <a:r>
              <a:rPr lang="ru-RU" sz="2900" b="1" dirty="0" smtClean="0">
                <a:solidFill>
                  <a:srgbClr val="3333FF"/>
                </a:solidFill>
              </a:rPr>
              <a:t>оформление </a:t>
            </a:r>
            <a:r>
              <a:rPr lang="ru-RU" sz="2900" b="1" dirty="0" smtClean="0">
                <a:solidFill>
                  <a:srgbClr val="000000"/>
                </a:solidFill>
              </a:rPr>
              <a:t>– </a:t>
            </a:r>
            <a:r>
              <a:rPr lang="ru-RU" sz="2900" b="1" dirty="0">
                <a:solidFill>
                  <a:srgbClr val="000000"/>
                </a:solidFill>
              </a:rPr>
              <a:t>допускается не более </a:t>
            </a:r>
            <a:r>
              <a:rPr lang="ru-RU" sz="2900" b="1" u="sng" dirty="0">
                <a:solidFill>
                  <a:srgbClr val="000000"/>
                </a:solidFill>
              </a:rPr>
              <a:t>ДВУХ</a:t>
            </a:r>
            <a:r>
              <a:rPr lang="ru-RU" sz="2900" b="1" dirty="0">
                <a:solidFill>
                  <a:srgbClr val="000000"/>
                </a:solidFill>
              </a:rPr>
              <a:t> негрубых лексико-грамматических И/ИЛИ не более </a:t>
            </a:r>
            <a:r>
              <a:rPr lang="ru-RU" sz="2900" b="1" u="sng" dirty="0">
                <a:solidFill>
                  <a:srgbClr val="000000"/>
                </a:solidFill>
              </a:rPr>
              <a:t>ДВУХ</a:t>
            </a:r>
            <a:r>
              <a:rPr lang="ru-RU" sz="2900" b="1" dirty="0">
                <a:solidFill>
                  <a:srgbClr val="000000"/>
                </a:solidFill>
              </a:rPr>
              <a:t> негрубых фонетических ошибок </a:t>
            </a:r>
            <a:r>
              <a:rPr lang="ru-RU" sz="2900" b="1" dirty="0" smtClean="0">
                <a:solidFill>
                  <a:srgbClr val="000000"/>
                </a:solidFill>
              </a:rPr>
              <a:t>– </a:t>
            </a:r>
            <a:r>
              <a:rPr lang="ru-RU" sz="2900" b="1" dirty="0" smtClean="0">
                <a:solidFill>
                  <a:srgbClr val="FF0000"/>
                </a:solidFill>
              </a:rPr>
              <a:t>2 балла </a:t>
            </a:r>
            <a:r>
              <a:rPr lang="ru-RU" sz="2900" b="1" dirty="0" err="1" smtClean="0">
                <a:solidFill>
                  <a:srgbClr val="FF0000"/>
                </a:solidFill>
              </a:rPr>
              <a:t>max</a:t>
            </a:r>
            <a:r>
              <a:rPr lang="ru-RU" sz="2900" b="1" dirty="0" smtClean="0">
                <a:solidFill>
                  <a:srgbClr val="FF0000"/>
                </a:solidFill>
              </a:rPr>
              <a:t> </a:t>
            </a:r>
            <a:endParaRPr lang="ru-RU" sz="2900" b="1" dirty="0">
              <a:solidFill>
                <a:srgbClr val="000000"/>
              </a:solidFill>
            </a:endParaRPr>
          </a:p>
          <a:p>
            <a:pPr marL="0" indent="0" eaLnBrk="1" fontAlgn="auto" hangingPunct="1">
              <a:spcAft>
                <a:spcPts val="0"/>
              </a:spcAft>
              <a:buFont typeface="Arial" pitchFamily="34" charset="0"/>
              <a:buNone/>
              <a:defRPr/>
            </a:pPr>
            <a:r>
              <a:rPr lang="ru-RU" sz="4000" b="1" dirty="0">
                <a:solidFill>
                  <a:srgbClr val="D75107"/>
                </a:solidFill>
                <a:latin typeface="Century Gothic"/>
                <a:ea typeface="+mj-ea"/>
                <a:cs typeface="+mj-cs"/>
              </a:rPr>
              <a:t/>
            </a:r>
            <a:br>
              <a:rPr lang="ru-RU" sz="4000" b="1" dirty="0">
                <a:solidFill>
                  <a:srgbClr val="D75107"/>
                </a:solidFill>
                <a:latin typeface="Century Gothic"/>
                <a:ea typeface="+mj-ea"/>
                <a:cs typeface="+mj-cs"/>
              </a:rPr>
            </a:br>
            <a:endParaRPr lang="ru-RU" sz="4600" u="sng" dirty="0"/>
          </a:p>
        </p:txBody>
      </p:sp>
      <p:pic>
        <p:nvPicPr>
          <p:cNvPr id="32771" name="Picture 2"/>
          <p:cNvPicPr>
            <a:picLocks noChangeAspect="1" noChangeArrowheads="1"/>
          </p:cNvPicPr>
          <p:nvPr/>
        </p:nvPicPr>
        <p:blipFill>
          <a:blip r:embed="rId4" cstate="screen"/>
          <a:srcRect/>
          <a:stretch>
            <a:fillRect/>
          </a:stretch>
        </p:blipFill>
        <p:spPr bwMode="auto">
          <a:xfrm>
            <a:off x="7812088" y="4763"/>
            <a:ext cx="950912" cy="798512"/>
          </a:xfrm>
          <a:prstGeom prst="rect">
            <a:avLst/>
          </a:prstGeom>
          <a:noFill/>
          <a:ln w="9525">
            <a:noFill/>
            <a:miter lim="800000"/>
            <a:headEnd/>
            <a:tailEnd/>
          </a:ln>
        </p:spPr>
      </p:pic>
    </p:spTree>
    <p:extLst>
      <p:ext uri="{BB962C8B-B14F-4D97-AF65-F5344CB8AC3E}">
        <p14:creationId xmlns:p14="http://schemas.microsoft.com/office/powerpoint/2010/main" val="4218608188"/>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Заголовок 1"/>
          <p:cNvSpPr>
            <a:spLocks noGrp="1"/>
          </p:cNvSpPr>
          <p:nvPr>
            <p:ph type="title"/>
          </p:nvPr>
        </p:nvSpPr>
        <p:spPr>
          <a:xfrm>
            <a:off x="467544" y="0"/>
            <a:ext cx="8229600" cy="1143000"/>
          </a:xfrm>
        </p:spPr>
        <p:txBody>
          <a:bodyPr/>
          <a:lstStyle/>
          <a:p>
            <a:pPr eaLnBrk="1" hangingPunct="1"/>
            <a:r>
              <a:rPr lang="ru-RU" sz="2800" b="1" dirty="0" smtClean="0">
                <a:solidFill>
                  <a:srgbClr val="FF0000"/>
                </a:solidFill>
              </a:rPr>
              <a:t>Технология выполнения задания на экзамене</a:t>
            </a:r>
            <a:br>
              <a:rPr lang="ru-RU" sz="2800" b="1" dirty="0" smtClean="0">
                <a:solidFill>
                  <a:srgbClr val="FF0000"/>
                </a:solidFill>
              </a:rPr>
            </a:br>
            <a:r>
              <a:rPr lang="ru-RU" sz="2800" b="1" dirty="0" smtClean="0">
                <a:solidFill>
                  <a:srgbClr val="FF0000"/>
                </a:solidFill>
              </a:rPr>
              <a:t>(Задание 3)</a:t>
            </a:r>
            <a:endParaRPr lang="ru-RU" sz="4000" b="1" dirty="0" smtClean="0"/>
          </a:p>
        </p:txBody>
      </p:sp>
      <p:sp>
        <p:nvSpPr>
          <p:cNvPr id="3" name="Объект 2"/>
          <p:cNvSpPr>
            <a:spLocks noGrp="1"/>
          </p:cNvSpPr>
          <p:nvPr>
            <p:ph idx="1"/>
          </p:nvPr>
        </p:nvSpPr>
        <p:spPr>
          <a:xfrm>
            <a:off x="251520" y="1052736"/>
            <a:ext cx="8517632" cy="4641850"/>
          </a:xfrm>
        </p:spPr>
        <p:txBody>
          <a:bodyPr rtlCol="0">
            <a:normAutofit/>
          </a:bodyPr>
          <a:lstStyle/>
          <a:p>
            <a:pPr marL="0" indent="0" eaLnBrk="1" hangingPunct="1">
              <a:lnSpc>
                <a:spcPct val="80000"/>
              </a:lnSpc>
              <a:defRPr/>
            </a:pPr>
            <a:r>
              <a:rPr lang="ru-RU" sz="1600" b="1" dirty="0">
                <a:solidFill>
                  <a:srgbClr val="FF0000"/>
                </a:solidFill>
                <a:latin typeface="Century Gothic"/>
              </a:rPr>
              <a:t>В данном задании необходимо описать ТОЛЬКО ОДНУ картинку </a:t>
            </a:r>
            <a:r>
              <a:rPr lang="ru-RU" sz="1600" b="1" dirty="0">
                <a:solidFill>
                  <a:srgbClr val="000000"/>
                </a:solidFill>
                <a:latin typeface="Century Gothic"/>
              </a:rPr>
              <a:t>на ваш выбор.</a:t>
            </a:r>
          </a:p>
          <a:p>
            <a:pPr marL="0" indent="0" eaLnBrk="1" hangingPunct="1">
              <a:lnSpc>
                <a:spcPct val="80000"/>
              </a:lnSpc>
              <a:defRPr/>
            </a:pPr>
            <a:r>
              <a:rPr lang="ru-RU" sz="1600" b="1" dirty="0">
                <a:solidFill>
                  <a:srgbClr val="000000"/>
                </a:solidFill>
                <a:latin typeface="Century Gothic"/>
              </a:rPr>
              <a:t>Начинайте своё высказывание с представления темы (вступления). </a:t>
            </a:r>
            <a:r>
              <a:rPr lang="ru-RU" sz="1600" b="1" dirty="0">
                <a:solidFill>
                  <a:srgbClr val="FF0000"/>
                </a:solidFill>
                <a:latin typeface="Century Gothic"/>
              </a:rPr>
              <a:t>Тема указана в формулировке задания</a:t>
            </a:r>
            <a:r>
              <a:rPr lang="ru-RU" sz="1600" b="1" dirty="0" smtClean="0">
                <a:solidFill>
                  <a:srgbClr val="FF0000"/>
                </a:solidFill>
                <a:latin typeface="Century Gothic"/>
              </a:rPr>
              <a:t>. </a:t>
            </a:r>
            <a:r>
              <a:rPr lang="ru-RU" sz="1600" b="1" dirty="0" smtClean="0">
                <a:latin typeface="Century Gothic"/>
              </a:rPr>
              <a:t>Фраза </a:t>
            </a:r>
            <a:r>
              <a:rPr lang="ru-RU" sz="1600" b="1" u="sng" dirty="0" smtClean="0"/>
              <a:t>«</a:t>
            </a:r>
            <a:r>
              <a:rPr lang="ru-RU" sz="1600" b="1" u="sng" dirty="0" err="1" smtClean="0"/>
              <a:t>I’ve</a:t>
            </a:r>
            <a:r>
              <a:rPr lang="ru-RU" sz="1600" b="1" u="sng" dirty="0" smtClean="0"/>
              <a:t> </a:t>
            </a:r>
            <a:r>
              <a:rPr lang="ru-RU" sz="1600" b="1" u="sng" dirty="0" err="1" smtClean="0"/>
              <a:t>chosen</a:t>
            </a:r>
            <a:r>
              <a:rPr lang="ru-RU" sz="1600" b="1" u="sng" dirty="0" smtClean="0"/>
              <a:t> </a:t>
            </a:r>
            <a:r>
              <a:rPr lang="ru-RU" sz="1600" b="1" u="sng" dirty="0" err="1" smtClean="0"/>
              <a:t>photo</a:t>
            </a:r>
            <a:r>
              <a:rPr lang="ru-RU" sz="1600" b="1" u="sng" dirty="0" smtClean="0"/>
              <a:t> </a:t>
            </a:r>
            <a:r>
              <a:rPr lang="ru-RU" sz="1600" b="1" u="sng" dirty="0" err="1" smtClean="0"/>
              <a:t>number</a:t>
            </a:r>
            <a:r>
              <a:rPr lang="ru-RU" sz="1600" b="1" u="sng" dirty="0" smtClean="0"/>
              <a:t>…»</a:t>
            </a:r>
            <a:r>
              <a:rPr lang="ru-RU" sz="1600" b="1" dirty="0" smtClean="0"/>
              <a:t> не является вступлением.</a:t>
            </a:r>
            <a:endParaRPr lang="ru-RU" sz="1600" b="1" dirty="0">
              <a:latin typeface="Century Gothic"/>
            </a:endParaRPr>
          </a:p>
          <a:p>
            <a:pPr marL="0" indent="0" eaLnBrk="1" hangingPunct="1">
              <a:lnSpc>
                <a:spcPct val="80000"/>
              </a:lnSpc>
              <a:defRPr/>
            </a:pPr>
            <a:r>
              <a:rPr lang="ru-RU" sz="1600" b="1" dirty="0" smtClean="0">
                <a:solidFill>
                  <a:srgbClr val="000000"/>
                </a:solidFill>
                <a:latin typeface="Century Gothic"/>
              </a:rPr>
              <a:t>Стройте </a:t>
            </a:r>
            <a:r>
              <a:rPr lang="ru-RU" sz="1600" b="1" dirty="0">
                <a:solidFill>
                  <a:srgbClr val="000000"/>
                </a:solidFill>
                <a:latin typeface="Century Gothic"/>
              </a:rPr>
              <a:t>высказывание в соответствии с предложенным планом, для того чтобы обеспечить логичность высказывания</a:t>
            </a:r>
            <a:r>
              <a:rPr lang="ru-RU" sz="1600" b="1" dirty="0" smtClean="0">
                <a:solidFill>
                  <a:srgbClr val="000000"/>
                </a:solidFill>
                <a:latin typeface="Century Gothic"/>
              </a:rPr>
              <a:t>.</a:t>
            </a:r>
          </a:p>
          <a:p>
            <a:pPr marL="0" indent="0" eaLnBrk="1" hangingPunct="1">
              <a:lnSpc>
                <a:spcPct val="80000"/>
              </a:lnSpc>
              <a:defRPr/>
            </a:pPr>
            <a:r>
              <a:rPr lang="ru-RU" sz="1600" b="1" dirty="0" smtClean="0">
                <a:solidFill>
                  <a:srgbClr val="000000"/>
                </a:solidFill>
                <a:latin typeface="Century Gothic"/>
              </a:rPr>
              <a:t>Используйте </a:t>
            </a:r>
            <a:r>
              <a:rPr lang="ru-RU" sz="1600" b="1" dirty="0">
                <a:solidFill>
                  <a:srgbClr val="000000"/>
                </a:solidFill>
                <a:latin typeface="Century Gothic"/>
              </a:rPr>
              <a:t>средства логической связи. </a:t>
            </a:r>
            <a:endParaRPr lang="ru-RU" sz="1600" b="1" dirty="0" smtClean="0">
              <a:solidFill>
                <a:srgbClr val="000000"/>
              </a:solidFill>
              <a:latin typeface="Century Gothic"/>
            </a:endParaRPr>
          </a:p>
          <a:p>
            <a:pPr marL="0" indent="0" eaLnBrk="1" hangingPunct="1">
              <a:lnSpc>
                <a:spcPct val="80000"/>
              </a:lnSpc>
              <a:defRPr/>
            </a:pPr>
            <a:r>
              <a:rPr lang="ru-RU" sz="1600" b="1" dirty="0" smtClean="0">
                <a:solidFill>
                  <a:srgbClr val="000000"/>
                </a:solidFill>
                <a:latin typeface="Century Gothic"/>
              </a:rPr>
              <a:t>Предлагайте </a:t>
            </a:r>
            <a:r>
              <a:rPr lang="ru-RU" sz="1600" b="1" dirty="0">
                <a:solidFill>
                  <a:srgbClr val="000000"/>
                </a:solidFill>
                <a:latin typeface="Century Gothic"/>
              </a:rPr>
              <a:t>развёрнутую аргументацию, когда это необходимо</a:t>
            </a:r>
            <a:r>
              <a:rPr lang="ru-RU" sz="1600" b="1" dirty="0" smtClean="0">
                <a:solidFill>
                  <a:srgbClr val="000000"/>
                </a:solidFill>
                <a:latin typeface="Century Gothic"/>
              </a:rPr>
              <a:t>.</a:t>
            </a:r>
          </a:p>
          <a:p>
            <a:pPr marL="0" indent="0" eaLnBrk="1" hangingPunct="1">
              <a:lnSpc>
                <a:spcPct val="80000"/>
              </a:lnSpc>
              <a:defRPr/>
            </a:pPr>
            <a:r>
              <a:rPr lang="ru-RU" sz="1600" b="1" dirty="0" smtClean="0">
                <a:solidFill>
                  <a:srgbClr val="000000"/>
                </a:solidFill>
                <a:latin typeface="Century Gothic"/>
              </a:rPr>
              <a:t>Не </a:t>
            </a:r>
            <a:r>
              <a:rPr lang="ru-RU" sz="1600" b="1" dirty="0">
                <a:solidFill>
                  <a:srgbClr val="000000"/>
                </a:solidFill>
                <a:latin typeface="Century Gothic"/>
              </a:rPr>
              <a:t>давайте избыточную информацию, подробно комментируя каждый пункт плана, так как вам может не хватить времени</a:t>
            </a:r>
            <a:r>
              <a:rPr lang="ru-RU" sz="1600" b="1" dirty="0" smtClean="0">
                <a:solidFill>
                  <a:srgbClr val="000000"/>
                </a:solidFill>
                <a:latin typeface="Century Gothic"/>
              </a:rPr>
              <a:t>.</a:t>
            </a:r>
          </a:p>
          <a:p>
            <a:pPr marL="0" indent="0" eaLnBrk="1" hangingPunct="1">
              <a:lnSpc>
                <a:spcPct val="80000"/>
              </a:lnSpc>
              <a:defRPr/>
            </a:pPr>
            <a:r>
              <a:rPr lang="ru-RU" sz="1600" b="1" dirty="0" smtClean="0">
                <a:solidFill>
                  <a:srgbClr val="000000"/>
                </a:solidFill>
                <a:latin typeface="Century Gothic"/>
              </a:rPr>
              <a:t>При </a:t>
            </a:r>
            <a:r>
              <a:rPr lang="ru-RU" sz="1600" b="1" dirty="0">
                <a:solidFill>
                  <a:srgbClr val="000000"/>
                </a:solidFill>
                <a:latin typeface="Century Gothic"/>
              </a:rPr>
              <a:t>описании фотографии старайтесь не использовать слишком сложные грамматические конструкции</a:t>
            </a:r>
            <a:r>
              <a:rPr lang="ru-RU" sz="1600" b="1" dirty="0" smtClean="0">
                <a:solidFill>
                  <a:srgbClr val="000000"/>
                </a:solidFill>
                <a:latin typeface="Century Gothic"/>
              </a:rPr>
              <a:t>.</a:t>
            </a:r>
          </a:p>
          <a:p>
            <a:pPr marL="0" indent="0" eaLnBrk="1" hangingPunct="1">
              <a:lnSpc>
                <a:spcPct val="80000"/>
              </a:lnSpc>
              <a:defRPr/>
            </a:pPr>
            <a:r>
              <a:rPr lang="ru-RU" sz="1600" b="1" dirty="0" smtClean="0">
                <a:solidFill>
                  <a:srgbClr val="000000"/>
                </a:solidFill>
                <a:latin typeface="Century Gothic"/>
              </a:rPr>
              <a:t>Используйте </a:t>
            </a:r>
            <a:r>
              <a:rPr lang="ru-RU" sz="1600" b="1" dirty="0">
                <a:solidFill>
                  <a:srgbClr val="000000"/>
                </a:solidFill>
                <a:latin typeface="Century Gothic"/>
              </a:rPr>
              <a:t>больше </a:t>
            </a:r>
            <a:r>
              <a:rPr lang="ru-RU" sz="1600" b="1" dirty="0" smtClean="0">
                <a:solidFill>
                  <a:srgbClr val="000000"/>
                </a:solidFill>
                <a:latin typeface="Century Gothic"/>
              </a:rPr>
              <a:t>прилагательных.</a:t>
            </a:r>
          </a:p>
          <a:p>
            <a:pPr marL="0" indent="0" eaLnBrk="1" hangingPunct="1">
              <a:lnSpc>
                <a:spcPct val="80000"/>
              </a:lnSpc>
              <a:defRPr/>
            </a:pPr>
            <a:r>
              <a:rPr lang="ru-RU" sz="1600" b="1" dirty="0" smtClean="0">
                <a:solidFill>
                  <a:srgbClr val="000000"/>
                </a:solidFill>
                <a:latin typeface="Century Gothic"/>
              </a:rPr>
              <a:t>Используйте правильные грамматические структуры в каждой опции.</a:t>
            </a:r>
            <a:endParaRPr lang="ru-RU" sz="1600" b="1" dirty="0">
              <a:solidFill>
                <a:srgbClr val="000000"/>
              </a:solidFill>
              <a:latin typeface="Century Gothic"/>
            </a:endParaRPr>
          </a:p>
        </p:txBody>
      </p:sp>
      <p:sp>
        <p:nvSpPr>
          <p:cNvPr id="4" name="Прямоугольник 3"/>
          <p:cNvSpPr/>
          <p:nvPr/>
        </p:nvSpPr>
        <p:spPr>
          <a:xfrm>
            <a:off x="3563888" y="4509120"/>
            <a:ext cx="5364088" cy="2160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just" defTabSz="914400" rtl="0" eaLnBrk="1" fontAlgn="base" latinLnBrk="0" hangingPunct="1">
              <a:lnSpc>
                <a:spcPct val="100000"/>
              </a:lnSpc>
              <a:spcBef>
                <a:spcPct val="0"/>
              </a:spcBef>
              <a:spcAft>
                <a:spcPct val="0"/>
              </a:spcAft>
              <a:buClrTx/>
              <a:buSzTx/>
              <a:buFont typeface="+mj-lt"/>
              <a:buAutoNum type="arabicPeriod"/>
              <a:tabLst/>
              <a:defRPr/>
            </a:pPr>
            <a:r>
              <a:rPr kumimoji="0" lang="en-US" sz="1800" b="1" i="0" u="none" strike="noStrike" kern="1200" cap="none" spc="0" normalizeH="0" baseline="0" noProof="0" dirty="0" smtClean="0">
                <a:ln>
                  <a:noFill/>
                </a:ln>
                <a:solidFill>
                  <a:prstClr val="white"/>
                </a:solidFill>
                <a:effectLst/>
                <a:uLnTx/>
                <a:uFillTx/>
                <a:latin typeface="Arial Black" pitchFamily="34" charset="0"/>
                <a:ea typeface="+mn-ea"/>
                <a:cs typeface="+mn-cs"/>
              </a:rPr>
              <a:t>when and where the photo was taken </a:t>
            </a:r>
          </a:p>
          <a:p>
            <a:pPr marL="342900" marR="0" lvl="0" indent="-342900" algn="just" defTabSz="914400" rtl="0" eaLnBrk="1" fontAlgn="base" latinLnBrk="0" hangingPunct="1">
              <a:lnSpc>
                <a:spcPct val="100000"/>
              </a:lnSpc>
              <a:spcBef>
                <a:spcPct val="0"/>
              </a:spcBef>
              <a:spcAft>
                <a:spcPct val="0"/>
              </a:spcAft>
              <a:buClrTx/>
              <a:buSzTx/>
              <a:buFont typeface="+mj-lt"/>
              <a:buAutoNum type="arabicPeriod"/>
              <a:tabLst/>
              <a:defRPr/>
            </a:pPr>
            <a:r>
              <a:rPr kumimoji="0" lang="en-US" sz="1800" b="1" i="0" u="none" strike="noStrike" kern="1200" cap="none" spc="0" normalizeH="0" baseline="0" noProof="0" dirty="0" smtClean="0">
                <a:ln>
                  <a:noFill/>
                </a:ln>
                <a:solidFill>
                  <a:prstClr val="white"/>
                </a:solidFill>
                <a:effectLst/>
                <a:uLnTx/>
                <a:uFillTx/>
                <a:latin typeface="Arial Black" pitchFamily="34" charset="0"/>
                <a:ea typeface="+mn-ea"/>
                <a:cs typeface="+mn-cs"/>
              </a:rPr>
              <a:t>what/who is in the photo </a:t>
            </a:r>
          </a:p>
          <a:p>
            <a:pPr marL="342900" marR="0" lvl="0" indent="-342900" algn="just" defTabSz="914400" rtl="0" eaLnBrk="1" fontAlgn="base" latinLnBrk="0" hangingPunct="1">
              <a:lnSpc>
                <a:spcPct val="100000"/>
              </a:lnSpc>
              <a:spcBef>
                <a:spcPct val="0"/>
              </a:spcBef>
              <a:spcAft>
                <a:spcPct val="0"/>
              </a:spcAft>
              <a:buClrTx/>
              <a:buSzTx/>
              <a:buFont typeface="+mj-lt"/>
              <a:buAutoNum type="arabicPeriod"/>
              <a:tabLst/>
              <a:defRPr/>
            </a:pPr>
            <a:r>
              <a:rPr kumimoji="0" lang="en-US" sz="1800" b="1" i="0" u="none" strike="noStrike" kern="1200" cap="none" spc="0" normalizeH="0" baseline="0" noProof="0" dirty="0" smtClean="0">
                <a:ln>
                  <a:noFill/>
                </a:ln>
                <a:solidFill>
                  <a:prstClr val="white"/>
                </a:solidFill>
                <a:effectLst/>
                <a:uLnTx/>
                <a:uFillTx/>
                <a:latin typeface="Arial Black" pitchFamily="34" charset="0"/>
                <a:ea typeface="+mn-ea"/>
                <a:cs typeface="+mn-cs"/>
              </a:rPr>
              <a:t>what is happening </a:t>
            </a:r>
          </a:p>
          <a:p>
            <a:pPr marL="342900" marR="0" lvl="0" indent="-342900" algn="just" defTabSz="914400" rtl="0" eaLnBrk="1" fontAlgn="base" latinLnBrk="0" hangingPunct="1">
              <a:lnSpc>
                <a:spcPct val="100000"/>
              </a:lnSpc>
              <a:spcBef>
                <a:spcPct val="0"/>
              </a:spcBef>
              <a:spcAft>
                <a:spcPct val="0"/>
              </a:spcAft>
              <a:buClrTx/>
              <a:buSzTx/>
              <a:buFont typeface="+mj-lt"/>
              <a:buAutoNum type="arabicPeriod"/>
              <a:tabLst/>
              <a:defRPr/>
            </a:pPr>
            <a:r>
              <a:rPr kumimoji="0" lang="en-US" sz="1800" b="1" i="0" u="none" strike="noStrike" kern="1200" cap="none" spc="0" normalizeH="0" baseline="0" noProof="0" dirty="0" smtClean="0">
                <a:ln>
                  <a:noFill/>
                </a:ln>
                <a:solidFill>
                  <a:prstClr val="white"/>
                </a:solidFill>
                <a:effectLst/>
                <a:uLnTx/>
                <a:uFillTx/>
                <a:latin typeface="Arial Black" pitchFamily="34" charset="0"/>
                <a:ea typeface="+mn-ea"/>
                <a:cs typeface="+mn-cs"/>
              </a:rPr>
              <a:t>why you keep the photo in your album</a:t>
            </a:r>
          </a:p>
          <a:p>
            <a:pPr marL="342900" marR="0" lvl="0" indent="-342900" algn="just" defTabSz="914400" rtl="0" eaLnBrk="1" fontAlgn="base" latinLnBrk="0" hangingPunct="1">
              <a:lnSpc>
                <a:spcPct val="100000"/>
              </a:lnSpc>
              <a:spcBef>
                <a:spcPct val="0"/>
              </a:spcBef>
              <a:spcAft>
                <a:spcPct val="0"/>
              </a:spcAft>
              <a:buClrTx/>
              <a:buSzTx/>
              <a:buFont typeface="+mj-lt"/>
              <a:buAutoNum type="arabicPeriod"/>
              <a:tabLst/>
              <a:defRPr/>
            </a:pPr>
            <a:r>
              <a:rPr kumimoji="0" lang="en-US" sz="1800" b="1" i="0" u="none" strike="noStrike" kern="1200" cap="none" spc="0" normalizeH="0" baseline="0" noProof="0" dirty="0" smtClean="0">
                <a:ln>
                  <a:noFill/>
                </a:ln>
                <a:solidFill>
                  <a:prstClr val="white"/>
                </a:solidFill>
                <a:effectLst/>
                <a:uLnTx/>
                <a:uFillTx/>
                <a:latin typeface="Arial Black" pitchFamily="34" charset="0"/>
                <a:ea typeface="+mn-ea"/>
                <a:cs typeface="+mn-cs"/>
              </a:rPr>
              <a:t>why you decided to show the picture to your friend </a:t>
            </a:r>
            <a:endParaRPr kumimoji="0" lang="en-US" sz="1800" b="1" i="0" u="none" strike="noStrike" kern="1200" cap="none" spc="0" normalizeH="0" baseline="0" noProof="0" dirty="0">
              <a:ln>
                <a:noFill/>
              </a:ln>
              <a:solidFill>
                <a:prstClr val="white"/>
              </a:solidFill>
              <a:effectLst/>
              <a:uLnTx/>
              <a:uFillTx/>
              <a:latin typeface="Arial Black" pitchFamily="34" charset="0"/>
              <a:ea typeface="+mn-ea"/>
              <a:cs typeface="+mn-cs"/>
            </a:endParaRPr>
          </a:p>
        </p:txBody>
      </p:sp>
      <p:pic>
        <p:nvPicPr>
          <p:cNvPr id="6" name="Picture 4" descr="http://www.sanatoriy-istra.ru/i/a/8/a86b451eff7ed530e2ad564406a9de06.jpg"/>
          <p:cNvPicPr>
            <a:picLocks noChangeAspect="1" noChangeArrowheads="1"/>
          </p:cNvPicPr>
          <p:nvPr/>
        </p:nvPicPr>
        <p:blipFill>
          <a:blip r:embed="rId3" cstate="screen"/>
          <a:srcRect/>
          <a:stretch>
            <a:fillRect/>
          </a:stretch>
        </p:blipFill>
        <p:spPr bwMode="auto">
          <a:xfrm>
            <a:off x="539552" y="4581128"/>
            <a:ext cx="2555776" cy="1955669"/>
          </a:xfrm>
          <a:prstGeom prst="rect">
            <a:avLst/>
          </a:prstGeom>
          <a:noFill/>
        </p:spPr>
      </p:pic>
    </p:spTree>
    <p:extLst>
      <p:ext uri="{BB962C8B-B14F-4D97-AF65-F5344CB8AC3E}">
        <p14:creationId xmlns:p14="http://schemas.microsoft.com/office/powerpoint/2010/main" val="1931290452"/>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Заголовок 1"/>
          <p:cNvSpPr>
            <a:spLocks noGrp="1"/>
          </p:cNvSpPr>
          <p:nvPr>
            <p:ph type="title"/>
          </p:nvPr>
        </p:nvSpPr>
        <p:spPr/>
        <p:txBody>
          <a:bodyPr/>
          <a:lstStyle/>
          <a:p>
            <a:pPr eaLnBrk="1" hangingPunct="1"/>
            <a:r>
              <a:rPr lang="ru-RU" sz="3200" b="1" dirty="0" smtClean="0">
                <a:solidFill>
                  <a:srgbClr val="FF0000"/>
                </a:solidFill>
              </a:rPr>
              <a:t>Технологии подготовки учащихся к экзамену (Задание 3)</a:t>
            </a:r>
            <a:endParaRPr lang="ru-RU" b="1" dirty="0" smtClean="0"/>
          </a:p>
        </p:txBody>
      </p:sp>
      <p:sp>
        <p:nvSpPr>
          <p:cNvPr id="3" name="Объект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sz="3000" b="1" dirty="0">
                <a:solidFill>
                  <a:prstClr val="black"/>
                </a:solidFill>
                <a:latin typeface="Century Gothic"/>
              </a:rPr>
              <a:t>Gap-fill exercises</a:t>
            </a:r>
          </a:p>
          <a:p>
            <a:pPr lvl="1" eaLnBrk="1" fontAlgn="auto" hangingPunct="1">
              <a:spcAft>
                <a:spcPts val="0"/>
              </a:spcAft>
              <a:buFont typeface="Arial" pitchFamily="34" charset="0"/>
              <a:buChar char="–"/>
              <a:defRPr/>
            </a:pPr>
            <a:r>
              <a:rPr lang="en-US" sz="2600" b="1" dirty="0">
                <a:solidFill>
                  <a:prstClr val="black"/>
                </a:solidFill>
                <a:latin typeface="Century Gothic"/>
              </a:rPr>
              <a:t>Linking phrases</a:t>
            </a:r>
          </a:p>
          <a:p>
            <a:pPr lvl="1" eaLnBrk="1" fontAlgn="auto" hangingPunct="1">
              <a:spcAft>
                <a:spcPts val="0"/>
              </a:spcAft>
              <a:buFont typeface="Arial" pitchFamily="34" charset="0"/>
              <a:buChar char="–"/>
              <a:defRPr/>
            </a:pPr>
            <a:r>
              <a:rPr lang="en-US" sz="2600" b="1" dirty="0">
                <a:solidFill>
                  <a:prstClr val="black"/>
                </a:solidFill>
                <a:latin typeface="Century Gothic"/>
              </a:rPr>
              <a:t>Adjectives</a:t>
            </a:r>
          </a:p>
          <a:p>
            <a:pPr lvl="1" eaLnBrk="1" fontAlgn="auto" hangingPunct="1">
              <a:spcAft>
                <a:spcPts val="0"/>
              </a:spcAft>
              <a:buFont typeface="Arial" pitchFamily="34" charset="0"/>
              <a:buChar char="–"/>
              <a:defRPr/>
            </a:pPr>
            <a:r>
              <a:rPr lang="en-US" sz="2600" b="1" dirty="0">
                <a:solidFill>
                  <a:prstClr val="black"/>
                </a:solidFill>
                <a:latin typeface="Century Gothic"/>
              </a:rPr>
              <a:t>Key words</a:t>
            </a:r>
          </a:p>
          <a:p>
            <a:pPr lvl="1" eaLnBrk="1" fontAlgn="auto" hangingPunct="1">
              <a:spcAft>
                <a:spcPts val="0"/>
              </a:spcAft>
              <a:buFont typeface="Arial" pitchFamily="34" charset="0"/>
              <a:buChar char="–"/>
              <a:defRPr/>
            </a:pPr>
            <a:r>
              <a:rPr lang="en-US" sz="2600" b="1" dirty="0">
                <a:solidFill>
                  <a:prstClr val="black"/>
                </a:solidFill>
                <a:latin typeface="Century Gothic"/>
              </a:rPr>
              <a:t>Relative clauses</a:t>
            </a:r>
          </a:p>
          <a:p>
            <a:pPr eaLnBrk="1" fontAlgn="auto" hangingPunct="1">
              <a:spcAft>
                <a:spcPts val="0"/>
              </a:spcAft>
              <a:buFont typeface="Arial" pitchFamily="34" charset="0"/>
              <a:buChar char="•"/>
              <a:defRPr/>
            </a:pPr>
            <a:r>
              <a:rPr lang="en-US" sz="3000" b="1" dirty="0">
                <a:solidFill>
                  <a:prstClr val="black"/>
                </a:solidFill>
                <a:latin typeface="Century Gothic"/>
              </a:rPr>
              <a:t>Expanding the sentence</a:t>
            </a:r>
          </a:p>
          <a:p>
            <a:pPr eaLnBrk="1" fontAlgn="auto" hangingPunct="1">
              <a:spcAft>
                <a:spcPts val="0"/>
              </a:spcAft>
              <a:buFont typeface="Arial" pitchFamily="34" charset="0"/>
              <a:buChar char="•"/>
              <a:defRPr/>
            </a:pPr>
            <a:r>
              <a:rPr lang="en-US" sz="3000" b="1" dirty="0">
                <a:solidFill>
                  <a:prstClr val="black"/>
                </a:solidFill>
                <a:latin typeface="Century Gothic"/>
              </a:rPr>
              <a:t>Expanding the basic description</a:t>
            </a:r>
          </a:p>
          <a:p>
            <a:pPr eaLnBrk="1" fontAlgn="auto" hangingPunct="1">
              <a:spcAft>
                <a:spcPts val="0"/>
              </a:spcAft>
              <a:buFont typeface="Arial" pitchFamily="34" charset="0"/>
              <a:buChar char="•"/>
              <a:defRPr/>
            </a:pPr>
            <a:r>
              <a:rPr lang="en-US" sz="3000" b="1" dirty="0">
                <a:solidFill>
                  <a:prstClr val="black"/>
                </a:solidFill>
                <a:latin typeface="Century Gothic"/>
              </a:rPr>
              <a:t>“Snowball” game</a:t>
            </a:r>
          </a:p>
          <a:p>
            <a:pPr eaLnBrk="1" fontAlgn="auto" hangingPunct="1">
              <a:spcAft>
                <a:spcPts val="0"/>
              </a:spcAft>
              <a:buFont typeface="Arial" pitchFamily="34" charset="0"/>
              <a:buChar char="•"/>
              <a:defRPr/>
            </a:pPr>
            <a:r>
              <a:rPr lang="en-US" sz="3000" b="1" dirty="0">
                <a:solidFill>
                  <a:prstClr val="black"/>
                </a:solidFill>
                <a:latin typeface="Century Gothic"/>
              </a:rPr>
              <a:t>Drawing activity</a:t>
            </a:r>
            <a:endParaRPr lang="ru-RU" sz="3000" b="1" dirty="0">
              <a:solidFill>
                <a:prstClr val="black"/>
              </a:solidFill>
              <a:latin typeface="Century Gothic"/>
            </a:endParaRPr>
          </a:p>
          <a:p>
            <a:pPr eaLnBrk="1" fontAlgn="auto" hangingPunct="1">
              <a:spcAft>
                <a:spcPts val="0"/>
              </a:spcAft>
              <a:buFont typeface="Arial" pitchFamily="34" charset="0"/>
              <a:buChar char="•"/>
              <a:defRPr/>
            </a:pPr>
            <a:endParaRPr lang="ru-RU" dirty="0"/>
          </a:p>
        </p:txBody>
      </p:sp>
    </p:spTree>
    <p:extLst>
      <p:ext uri="{BB962C8B-B14F-4D97-AF65-F5344CB8AC3E}">
        <p14:creationId xmlns:p14="http://schemas.microsoft.com/office/powerpoint/2010/main" val="3428608253"/>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922337"/>
          </a:xfrm>
        </p:spPr>
        <p:txBody>
          <a:bodyPr rtlCol="0">
            <a:normAutofit fontScale="90000"/>
          </a:bodyPr>
          <a:lstStyle/>
          <a:p>
            <a:pPr eaLnBrk="1" fontAlgn="auto" hangingPunct="1">
              <a:spcAft>
                <a:spcPts val="0"/>
              </a:spcAft>
              <a:defRPr/>
            </a:pPr>
            <a:r>
              <a:rPr lang="ru-RU" sz="3200" b="1" dirty="0">
                <a:solidFill>
                  <a:srgbClr val="FF0000"/>
                </a:solidFill>
              </a:rPr>
              <a:t>Технологии подготовки учащихся к экзамену (Задание </a:t>
            </a:r>
            <a:r>
              <a:rPr lang="ru-RU" sz="3200" b="1" dirty="0" smtClean="0">
                <a:solidFill>
                  <a:srgbClr val="FF0000"/>
                </a:solidFill>
              </a:rPr>
              <a:t>3)</a:t>
            </a:r>
            <a:endParaRPr lang="ru-RU" b="1" dirty="0"/>
          </a:p>
        </p:txBody>
      </p:sp>
      <p:pic>
        <p:nvPicPr>
          <p:cNvPr id="4" name="Picture 2"/>
          <p:cNvPicPr>
            <a:picLocks noChangeAspect="1" noChangeArrowheads="1"/>
          </p:cNvPicPr>
          <p:nvPr/>
        </p:nvPicPr>
        <p:blipFill>
          <a:blip r:embed="rId3" cstate="screen"/>
          <a:srcRect/>
          <a:stretch>
            <a:fillRect/>
          </a:stretch>
        </p:blipFill>
        <p:spPr bwMode="auto">
          <a:xfrm>
            <a:off x="3635896" y="1124744"/>
            <a:ext cx="5062537" cy="5616575"/>
          </a:xfrm>
          <a:prstGeom prst="rect">
            <a:avLst/>
          </a:prstGeom>
          <a:noFill/>
          <a:ln w="9525">
            <a:solidFill>
              <a:srgbClr val="000000"/>
            </a:solidFill>
            <a:miter lim="800000"/>
            <a:headEnd/>
            <a:tailEnd/>
          </a:ln>
        </p:spPr>
      </p:pic>
      <p:sp>
        <p:nvSpPr>
          <p:cNvPr id="5" name="Прямоугольник 4"/>
          <p:cNvSpPr/>
          <p:nvPr/>
        </p:nvSpPr>
        <p:spPr>
          <a:xfrm>
            <a:off x="251520" y="2204864"/>
            <a:ext cx="2952328"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2000" b="1" i="0" u="none" strike="noStrike" kern="1200" cap="none" spc="0" normalizeH="0" baseline="0" noProof="0" dirty="0" smtClean="0">
                <a:ln>
                  <a:noFill/>
                </a:ln>
                <a:solidFill>
                  <a:srgbClr val="FF0000"/>
                </a:solidFill>
                <a:effectLst/>
                <a:uLnTx/>
                <a:uFillTx/>
                <a:latin typeface="Calibri"/>
                <a:ea typeface="+mn-ea"/>
                <a:cs typeface="+mn-cs"/>
              </a:rPr>
              <a:t>Отработайте использование слов-связок, характерных для описания картинок</a:t>
            </a:r>
            <a:endParaRPr kumimoji="0" lang="ru-RU" sz="20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4051792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1268760"/>
            <a:ext cx="8229600" cy="4857403"/>
          </a:xfrm>
        </p:spPr>
        <p:txBody>
          <a:bodyPr/>
          <a:lstStyle/>
          <a:p>
            <a:r>
              <a:rPr lang="ru-RU" dirty="0">
                <a:latin typeface="Lato"/>
              </a:rPr>
              <a:t>Традиционные технологии. </a:t>
            </a:r>
            <a:endParaRPr lang="en-US" dirty="0" smtClean="0">
              <a:latin typeface="Lato"/>
            </a:endParaRPr>
          </a:p>
          <a:p>
            <a:r>
              <a:rPr lang="ru-RU" dirty="0">
                <a:latin typeface="Lato"/>
              </a:rPr>
              <a:t>Игровые технологии. </a:t>
            </a:r>
            <a:endParaRPr lang="en-US" dirty="0" smtClean="0">
              <a:latin typeface="Lato"/>
            </a:endParaRPr>
          </a:p>
          <a:p>
            <a:r>
              <a:rPr lang="ru-RU" dirty="0">
                <a:latin typeface="Lato"/>
              </a:rPr>
              <a:t>Метод проектов. </a:t>
            </a:r>
            <a:endParaRPr lang="en-US" dirty="0" smtClean="0">
              <a:latin typeface="Lato"/>
            </a:endParaRPr>
          </a:p>
          <a:p>
            <a:r>
              <a:rPr lang="ru-RU" dirty="0">
                <a:latin typeface="Lato"/>
              </a:rPr>
              <a:t>Метод обучения в сотрудничестве. </a:t>
            </a:r>
            <a:endParaRPr lang="en-US" dirty="0" smtClean="0">
              <a:latin typeface="Lato"/>
            </a:endParaRPr>
          </a:p>
          <a:p>
            <a:r>
              <a:rPr lang="ru-RU" dirty="0">
                <a:latin typeface="Lato"/>
              </a:rPr>
              <a:t>Дифференцированный метод обучения. </a:t>
            </a:r>
            <a:endParaRPr lang="en-US" dirty="0" smtClean="0">
              <a:latin typeface="Lato"/>
            </a:endParaRPr>
          </a:p>
          <a:p>
            <a:r>
              <a:rPr lang="ru-RU" dirty="0">
                <a:latin typeface="Lato"/>
              </a:rPr>
              <a:t>Тестовые технологии. </a:t>
            </a:r>
            <a:endParaRPr lang="en-US" dirty="0" smtClean="0">
              <a:latin typeface="Lato"/>
            </a:endParaRPr>
          </a:p>
          <a:p>
            <a:r>
              <a:rPr lang="ru-RU" dirty="0">
                <a:latin typeface="Lato"/>
              </a:rPr>
              <a:t>Информационные технологии. </a:t>
            </a:r>
            <a:endParaRPr lang="ru-RU" dirty="0"/>
          </a:p>
        </p:txBody>
      </p:sp>
    </p:spTree>
    <p:extLst>
      <p:ext uri="{BB962C8B-B14F-4D97-AF65-F5344CB8AC3E}">
        <p14:creationId xmlns:p14="http://schemas.microsoft.com/office/powerpoint/2010/main" val="2360574118"/>
      </p:ext>
    </p:extLst>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7875"/>
          </a:xfrm>
        </p:spPr>
        <p:txBody>
          <a:bodyPr rtlCol="0">
            <a:normAutofit fontScale="90000"/>
          </a:bodyPr>
          <a:lstStyle/>
          <a:p>
            <a:pPr eaLnBrk="1" fontAlgn="auto" hangingPunct="1">
              <a:spcAft>
                <a:spcPts val="0"/>
              </a:spcAft>
              <a:defRPr/>
            </a:pPr>
            <a:r>
              <a:rPr lang="ru-RU" sz="3200" b="1" dirty="0">
                <a:solidFill>
                  <a:srgbClr val="FF0000"/>
                </a:solidFill>
              </a:rPr>
              <a:t>Технологии подготовки учащихся к экзамену (Задание 3)</a:t>
            </a:r>
            <a:endParaRPr lang="ru-RU" b="1" dirty="0"/>
          </a:p>
        </p:txBody>
      </p:sp>
      <p:pic>
        <p:nvPicPr>
          <p:cNvPr id="4" name="Picture 3"/>
          <p:cNvPicPr>
            <a:picLocks noChangeAspect="1" noChangeArrowheads="1"/>
          </p:cNvPicPr>
          <p:nvPr/>
        </p:nvPicPr>
        <p:blipFill>
          <a:blip r:embed="rId3" cstate="screen"/>
          <a:srcRect/>
          <a:stretch>
            <a:fillRect/>
          </a:stretch>
        </p:blipFill>
        <p:spPr bwMode="auto">
          <a:xfrm>
            <a:off x="1115616" y="1268760"/>
            <a:ext cx="7051675" cy="5211762"/>
          </a:xfrm>
          <a:prstGeom prst="rect">
            <a:avLst/>
          </a:prstGeom>
          <a:noFill/>
          <a:ln w="9525">
            <a:solidFill>
              <a:srgbClr val="000000"/>
            </a:solidFill>
            <a:miter lim="800000"/>
            <a:headEnd/>
            <a:tailEnd/>
          </a:ln>
        </p:spPr>
      </p:pic>
    </p:spTree>
    <p:extLst>
      <p:ext uri="{BB962C8B-B14F-4D97-AF65-F5344CB8AC3E}">
        <p14:creationId xmlns:p14="http://schemas.microsoft.com/office/powerpoint/2010/main" val="17114240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p:nvPr>
        </p:nvSpPr>
        <p:spPr/>
        <p:txBody>
          <a:bodyPr/>
          <a:lstStyle/>
          <a:p>
            <a:pPr eaLnBrk="1" hangingPunct="1"/>
            <a:r>
              <a:rPr lang="ru-RU" sz="3200" b="1" dirty="0" smtClean="0">
                <a:solidFill>
                  <a:srgbClr val="FF0000"/>
                </a:solidFill>
              </a:rPr>
              <a:t>Технологии подготовки учащихся к экзамену (Задание 3)</a:t>
            </a:r>
            <a:endParaRPr lang="ru-RU" b="1" dirty="0" smtClean="0"/>
          </a:p>
        </p:txBody>
      </p:sp>
      <p:pic>
        <p:nvPicPr>
          <p:cNvPr id="36867" name="Picture 2"/>
          <p:cNvPicPr>
            <a:picLocks noChangeAspect="1" noChangeArrowheads="1"/>
          </p:cNvPicPr>
          <p:nvPr/>
        </p:nvPicPr>
        <p:blipFill>
          <a:blip r:embed="rId3" cstate="screen"/>
          <a:srcRect/>
          <a:stretch>
            <a:fillRect/>
          </a:stretch>
        </p:blipFill>
        <p:spPr bwMode="auto">
          <a:xfrm>
            <a:off x="1331640" y="1412776"/>
            <a:ext cx="6734175" cy="5051425"/>
          </a:xfrm>
          <a:prstGeom prst="rect">
            <a:avLst/>
          </a:prstGeom>
          <a:noFill/>
          <a:ln w="9525">
            <a:solidFill>
              <a:srgbClr val="000000"/>
            </a:solidFill>
            <a:miter lim="800000"/>
            <a:headEnd/>
            <a:tailEnd/>
          </a:ln>
        </p:spPr>
      </p:pic>
    </p:spTree>
    <p:extLst>
      <p:ext uri="{BB962C8B-B14F-4D97-AF65-F5344CB8AC3E}">
        <p14:creationId xmlns:p14="http://schemas.microsoft.com/office/powerpoint/2010/main" val="3365824773"/>
      </p:ext>
    </p:extLst>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Заголовок 1"/>
          <p:cNvSpPr>
            <a:spLocks noGrp="1"/>
          </p:cNvSpPr>
          <p:nvPr>
            <p:ph type="title"/>
          </p:nvPr>
        </p:nvSpPr>
        <p:spPr>
          <a:xfrm>
            <a:off x="0" y="0"/>
            <a:ext cx="8229600" cy="1143000"/>
          </a:xfrm>
        </p:spPr>
        <p:txBody>
          <a:bodyPr/>
          <a:lstStyle/>
          <a:p>
            <a:pPr eaLnBrk="1" hangingPunct="1"/>
            <a:r>
              <a:rPr lang="ru-RU" sz="4000" b="1" dirty="0" smtClean="0">
                <a:solidFill>
                  <a:srgbClr val="D75107"/>
                </a:solidFill>
                <a:latin typeface="Century Gothic" pitchFamily="34" charset="0"/>
              </a:rPr>
              <a:t>Задание 4:</a:t>
            </a:r>
            <a:br>
              <a:rPr lang="ru-RU" sz="4000" b="1" dirty="0" smtClean="0">
                <a:solidFill>
                  <a:srgbClr val="D75107"/>
                </a:solidFill>
                <a:latin typeface="Century Gothic" pitchFamily="34" charset="0"/>
              </a:rPr>
            </a:br>
            <a:r>
              <a:rPr lang="en-US" sz="2800" b="1" dirty="0" smtClean="0">
                <a:solidFill>
                  <a:srgbClr val="D75107"/>
                </a:solidFill>
                <a:latin typeface="Century Gothic" pitchFamily="34" charset="0"/>
              </a:rPr>
              <a:t>Compare and contrast the two photographs </a:t>
            </a:r>
            <a:endParaRPr lang="ru-RU" dirty="0" smtClean="0"/>
          </a:p>
        </p:txBody>
      </p:sp>
      <p:sp>
        <p:nvSpPr>
          <p:cNvPr id="39938" name="Объект 2"/>
          <p:cNvSpPr>
            <a:spLocks noGrp="1"/>
          </p:cNvSpPr>
          <p:nvPr>
            <p:ph idx="1"/>
          </p:nvPr>
        </p:nvSpPr>
        <p:spPr>
          <a:xfrm>
            <a:off x="179512" y="1124744"/>
            <a:ext cx="8533456" cy="5329238"/>
          </a:xfrm>
        </p:spPr>
        <p:txBody>
          <a:bodyPr/>
          <a:lstStyle/>
          <a:p>
            <a:pPr marL="0" indent="0" eaLnBrk="1" hangingPunct="1">
              <a:spcBef>
                <a:spcPct val="0"/>
              </a:spcBef>
              <a:buFont typeface="Arial" charset="0"/>
              <a:buNone/>
            </a:pPr>
            <a:r>
              <a:rPr lang="en-US" sz="1600" b="1" dirty="0" smtClean="0">
                <a:solidFill>
                  <a:srgbClr val="000000"/>
                </a:solidFill>
                <a:latin typeface="Century Gothic" pitchFamily="34" charset="0"/>
              </a:rPr>
              <a:t>Study the two photographs. In </a:t>
            </a:r>
            <a:r>
              <a:rPr lang="en-US" sz="1600" b="1" dirty="0" smtClean="0">
                <a:solidFill>
                  <a:srgbClr val="D75107"/>
                </a:solidFill>
                <a:latin typeface="Century Gothic" pitchFamily="34" charset="0"/>
              </a:rPr>
              <a:t>1.5 minutes </a:t>
            </a:r>
            <a:r>
              <a:rPr lang="en-US" sz="1600" b="1" dirty="0" smtClean="0">
                <a:solidFill>
                  <a:srgbClr val="000000"/>
                </a:solidFill>
                <a:latin typeface="Century Gothic" pitchFamily="34" charset="0"/>
              </a:rPr>
              <a:t>be ready to compare and contrast the photographs.</a:t>
            </a:r>
            <a:endParaRPr lang="ru-RU" sz="1600" b="1" dirty="0" smtClean="0">
              <a:solidFill>
                <a:srgbClr val="000000"/>
              </a:solidFill>
              <a:latin typeface="Century Gothic" pitchFamily="34" charset="0"/>
            </a:endParaRPr>
          </a:p>
          <a:p>
            <a:pPr marL="0" indent="0" eaLnBrk="1" hangingPunct="1">
              <a:spcBef>
                <a:spcPct val="0"/>
              </a:spcBef>
              <a:buFont typeface="Arial" charset="0"/>
              <a:buNone/>
            </a:pPr>
            <a:endParaRPr lang="ru-RU" sz="1600" b="1" dirty="0" smtClean="0">
              <a:solidFill>
                <a:srgbClr val="000000"/>
              </a:solidFill>
              <a:latin typeface="Century Gothic" pitchFamily="34" charset="0"/>
            </a:endParaRPr>
          </a:p>
          <a:p>
            <a:pPr marL="0" indent="0" eaLnBrk="1" hangingPunct="1">
              <a:spcBef>
                <a:spcPct val="0"/>
              </a:spcBef>
              <a:buFont typeface="Arial" charset="0"/>
              <a:buNone/>
            </a:pPr>
            <a:endParaRPr lang="ru-RU" sz="1600" b="1" dirty="0" smtClean="0">
              <a:solidFill>
                <a:srgbClr val="000000"/>
              </a:solidFill>
              <a:latin typeface="Century Gothic" pitchFamily="34" charset="0"/>
            </a:endParaRPr>
          </a:p>
          <a:p>
            <a:pPr marL="0" indent="0" eaLnBrk="1" hangingPunct="1">
              <a:spcBef>
                <a:spcPct val="0"/>
              </a:spcBef>
              <a:buFont typeface="Arial" charset="0"/>
              <a:buNone/>
            </a:pPr>
            <a:endParaRPr lang="ru-RU" sz="1600" b="1" dirty="0" smtClean="0">
              <a:solidFill>
                <a:srgbClr val="000000"/>
              </a:solidFill>
              <a:latin typeface="Century Gothic" pitchFamily="34" charset="0"/>
            </a:endParaRPr>
          </a:p>
          <a:p>
            <a:pPr marL="0" indent="0" eaLnBrk="1" hangingPunct="1">
              <a:spcBef>
                <a:spcPct val="0"/>
              </a:spcBef>
              <a:buFont typeface="Arial" charset="0"/>
              <a:buNone/>
            </a:pPr>
            <a:endParaRPr lang="ru-RU" sz="1600" b="1" dirty="0" smtClean="0">
              <a:solidFill>
                <a:srgbClr val="000000"/>
              </a:solidFill>
              <a:latin typeface="Century Gothic" pitchFamily="34" charset="0"/>
            </a:endParaRPr>
          </a:p>
          <a:p>
            <a:pPr marL="0" indent="0" eaLnBrk="1" hangingPunct="1">
              <a:spcBef>
                <a:spcPct val="0"/>
              </a:spcBef>
              <a:buNone/>
            </a:pPr>
            <a:endParaRPr lang="ru-RU" sz="1400" b="1" dirty="0" smtClean="0">
              <a:solidFill>
                <a:srgbClr val="000000"/>
              </a:solidFill>
              <a:latin typeface="Century Gothic" pitchFamily="34" charset="0"/>
            </a:endParaRPr>
          </a:p>
          <a:p>
            <a:pPr marL="0" indent="0" eaLnBrk="1" hangingPunct="1">
              <a:spcBef>
                <a:spcPct val="0"/>
              </a:spcBef>
              <a:buFont typeface="Arial" charset="0"/>
              <a:buNone/>
            </a:pPr>
            <a:endParaRPr lang="ru-RU" sz="1600" b="1" dirty="0" smtClean="0">
              <a:solidFill>
                <a:srgbClr val="000000"/>
              </a:solidFill>
              <a:latin typeface="Century Gothic" pitchFamily="34" charset="0"/>
            </a:endParaRPr>
          </a:p>
          <a:p>
            <a:pPr marL="0" indent="0" eaLnBrk="1" hangingPunct="1">
              <a:spcBef>
                <a:spcPct val="0"/>
              </a:spcBef>
              <a:buFont typeface="Arial" charset="0"/>
              <a:buNone/>
            </a:pPr>
            <a:endParaRPr lang="ru-RU" sz="1600" b="1" dirty="0" smtClean="0">
              <a:solidFill>
                <a:srgbClr val="000000"/>
              </a:solidFill>
              <a:latin typeface="Century Gothic" pitchFamily="34" charset="0"/>
            </a:endParaRPr>
          </a:p>
          <a:p>
            <a:pPr marL="0" indent="0" eaLnBrk="1" hangingPunct="1">
              <a:spcBef>
                <a:spcPct val="0"/>
              </a:spcBef>
              <a:buFont typeface="Arial" charset="0"/>
              <a:buNone/>
            </a:pPr>
            <a:endParaRPr lang="ru-RU" sz="1600" b="1" dirty="0" smtClean="0">
              <a:solidFill>
                <a:srgbClr val="000000"/>
              </a:solidFill>
              <a:latin typeface="Century Gothic" pitchFamily="34" charset="0"/>
            </a:endParaRPr>
          </a:p>
          <a:p>
            <a:pPr marL="0" indent="0" eaLnBrk="1" hangingPunct="1">
              <a:spcBef>
                <a:spcPct val="0"/>
              </a:spcBef>
              <a:buFont typeface="Arial" charset="0"/>
              <a:buNone/>
            </a:pPr>
            <a:endParaRPr lang="en-US" sz="1600" b="1" dirty="0" smtClean="0">
              <a:solidFill>
                <a:srgbClr val="000000"/>
              </a:solidFill>
              <a:latin typeface="Century Gothic" pitchFamily="34" charset="0"/>
            </a:endParaRPr>
          </a:p>
          <a:p>
            <a:pPr marL="0" indent="0" eaLnBrk="1" hangingPunct="1">
              <a:spcBef>
                <a:spcPct val="0"/>
              </a:spcBef>
              <a:buFont typeface="Arial" charset="0"/>
              <a:buNone/>
            </a:pPr>
            <a:endParaRPr lang="en-US" sz="1600" b="1" dirty="0" smtClean="0">
              <a:solidFill>
                <a:srgbClr val="000000"/>
              </a:solidFill>
              <a:latin typeface="Century Gothic" pitchFamily="34" charset="0"/>
            </a:endParaRPr>
          </a:p>
          <a:p>
            <a:pPr marL="0" indent="0" eaLnBrk="1" hangingPunct="1">
              <a:spcBef>
                <a:spcPct val="0"/>
              </a:spcBef>
              <a:buFont typeface="Arial" charset="0"/>
              <a:buNone/>
            </a:pPr>
            <a:r>
              <a:rPr lang="en-US" sz="1600" b="1" dirty="0" smtClean="0">
                <a:solidFill>
                  <a:srgbClr val="000000"/>
                </a:solidFill>
                <a:latin typeface="Century Gothic" pitchFamily="34" charset="0"/>
              </a:rPr>
              <a:t>1)give a brief description of the photos (action, location)</a:t>
            </a:r>
          </a:p>
          <a:p>
            <a:pPr marL="0" indent="0" eaLnBrk="1" hangingPunct="1">
              <a:spcBef>
                <a:spcPct val="0"/>
              </a:spcBef>
              <a:buFont typeface="Arial" charset="0"/>
              <a:buNone/>
            </a:pPr>
            <a:r>
              <a:rPr lang="en-US" sz="1600" b="1" dirty="0" smtClean="0">
                <a:solidFill>
                  <a:srgbClr val="000000"/>
                </a:solidFill>
                <a:latin typeface="Century Gothic" pitchFamily="34" charset="0"/>
              </a:rPr>
              <a:t>2)say what the pictures have in common</a:t>
            </a:r>
          </a:p>
          <a:p>
            <a:pPr marL="0" indent="0" eaLnBrk="1" hangingPunct="1">
              <a:spcBef>
                <a:spcPct val="0"/>
              </a:spcBef>
              <a:buFont typeface="Arial" charset="0"/>
              <a:buNone/>
            </a:pPr>
            <a:r>
              <a:rPr lang="en-US" sz="1600" b="1" dirty="0" smtClean="0">
                <a:solidFill>
                  <a:srgbClr val="000000"/>
                </a:solidFill>
                <a:latin typeface="Century Gothic" pitchFamily="34" charset="0"/>
              </a:rPr>
              <a:t>3)say in what way the pictures are different</a:t>
            </a:r>
          </a:p>
          <a:p>
            <a:pPr marL="0" indent="0" eaLnBrk="1" hangingPunct="1">
              <a:spcBef>
                <a:spcPct val="0"/>
              </a:spcBef>
              <a:buFontTx/>
              <a:buAutoNum type="arabicParenR" startAt="4"/>
            </a:pPr>
            <a:r>
              <a:rPr lang="ru-RU" sz="1600" b="1" dirty="0" smtClean="0">
                <a:solidFill>
                  <a:srgbClr val="000000"/>
                </a:solidFill>
                <a:latin typeface="Century Gothic" pitchFamily="34" charset="0"/>
              </a:rPr>
              <a:t> </a:t>
            </a:r>
            <a:r>
              <a:rPr lang="en-US" sz="1600" b="1" dirty="0" smtClean="0">
                <a:solidFill>
                  <a:srgbClr val="000000"/>
                </a:solidFill>
                <a:latin typeface="Century Gothic" pitchFamily="34" charset="0"/>
              </a:rPr>
              <a:t>say which </a:t>
            </a:r>
            <a:r>
              <a:rPr lang="en-US" sz="1600" b="1" u="sng" dirty="0" smtClean="0">
                <a:solidFill>
                  <a:srgbClr val="FF0000"/>
                </a:solidFill>
                <a:uFill>
                  <a:solidFill>
                    <a:schemeClr val="tx2">
                      <a:lumMod val="75000"/>
                    </a:schemeClr>
                  </a:solidFill>
                </a:uFill>
                <a:latin typeface="Century Gothic" pitchFamily="34" charset="0"/>
              </a:rPr>
              <a:t>way of spending free </a:t>
            </a:r>
            <a:r>
              <a:rPr lang="en-US" sz="1600" b="1" dirty="0" smtClean="0">
                <a:solidFill>
                  <a:srgbClr val="000000"/>
                </a:solidFill>
                <a:latin typeface="Century Gothic" pitchFamily="34" charset="0"/>
              </a:rPr>
              <a:t>time you find more exciting </a:t>
            </a:r>
            <a:endParaRPr lang="ru-RU" sz="1600" b="1" dirty="0" smtClean="0">
              <a:solidFill>
                <a:srgbClr val="000000"/>
              </a:solidFill>
              <a:latin typeface="Century Gothic" pitchFamily="34" charset="0"/>
            </a:endParaRPr>
          </a:p>
          <a:p>
            <a:pPr marL="0" indent="0" eaLnBrk="1" hangingPunct="1">
              <a:spcBef>
                <a:spcPct val="0"/>
              </a:spcBef>
              <a:buFontTx/>
              <a:buAutoNum type="arabicParenR" startAt="4"/>
            </a:pPr>
            <a:r>
              <a:rPr lang="en-US" sz="1600" b="1" dirty="0" smtClean="0">
                <a:solidFill>
                  <a:srgbClr val="000000"/>
                </a:solidFill>
                <a:latin typeface="Century Gothic" pitchFamily="34" charset="0"/>
              </a:rPr>
              <a:t>explain why</a:t>
            </a:r>
          </a:p>
          <a:p>
            <a:pPr marL="0" indent="0" eaLnBrk="1" hangingPunct="1">
              <a:spcBef>
                <a:spcPct val="0"/>
              </a:spcBef>
              <a:buFont typeface="Arial" charset="0"/>
              <a:buNone/>
            </a:pPr>
            <a:endParaRPr lang="en-US" sz="1600" b="1" dirty="0" smtClean="0">
              <a:solidFill>
                <a:srgbClr val="000000"/>
              </a:solidFill>
              <a:latin typeface="Century Gothic" pitchFamily="34" charset="0"/>
            </a:endParaRPr>
          </a:p>
          <a:p>
            <a:pPr marL="0" indent="0" eaLnBrk="1" hangingPunct="1">
              <a:spcBef>
                <a:spcPct val="0"/>
              </a:spcBef>
              <a:buFont typeface="Arial" charset="0"/>
              <a:buNone/>
            </a:pPr>
            <a:r>
              <a:rPr lang="en-US" sz="1600" b="1" dirty="0" smtClean="0">
                <a:solidFill>
                  <a:srgbClr val="000000"/>
                </a:solidFill>
                <a:latin typeface="Century Gothic" pitchFamily="34" charset="0"/>
              </a:rPr>
              <a:t>You will speak for not more than </a:t>
            </a:r>
            <a:r>
              <a:rPr lang="en-US" sz="1600" b="1" dirty="0" smtClean="0">
                <a:solidFill>
                  <a:srgbClr val="D75107"/>
                </a:solidFill>
                <a:latin typeface="Century Gothic" pitchFamily="34" charset="0"/>
              </a:rPr>
              <a:t>2 minutes (12-15 sentences)</a:t>
            </a:r>
            <a:r>
              <a:rPr lang="en-US" sz="1600" b="1" dirty="0" smtClean="0">
                <a:solidFill>
                  <a:srgbClr val="000000"/>
                </a:solidFill>
                <a:latin typeface="Century Gothic" pitchFamily="34" charset="0"/>
              </a:rPr>
              <a:t>. You have to talk continuously.</a:t>
            </a:r>
            <a:endParaRPr lang="ru-RU" sz="1600" b="1" dirty="0" smtClean="0">
              <a:solidFill>
                <a:srgbClr val="000000"/>
              </a:solidFill>
              <a:latin typeface="Century Gothic" pitchFamily="34" charset="0"/>
            </a:endParaRPr>
          </a:p>
          <a:p>
            <a:pPr marL="0" indent="0" algn="just" eaLnBrk="1" hangingPunct="1">
              <a:buFont typeface="Arial" charset="0"/>
              <a:buNone/>
            </a:pPr>
            <a:r>
              <a:rPr lang="ru-RU" sz="3300" b="1" dirty="0" smtClean="0">
                <a:solidFill>
                  <a:srgbClr val="D75107"/>
                </a:solidFill>
                <a:latin typeface="Century Gothic" pitchFamily="34" charset="0"/>
              </a:rPr>
              <a:t>7 баллов </a:t>
            </a:r>
            <a:r>
              <a:rPr lang="en-US" sz="3300" b="1" dirty="0" smtClean="0">
                <a:solidFill>
                  <a:srgbClr val="D75107"/>
                </a:solidFill>
                <a:latin typeface="Century Gothic" pitchFamily="34" charset="0"/>
              </a:rPr>
              <a:t>max</a:t>
            </a:r>
            <a:endParaRPr lang="en-US" sz="3300" b="1" i="1" dirty="0" smtClean="0">
              <a:solidFill>
                <a:srgbClr val="D75107"/>
              </a:solidFill>
              <a:latin typeface="Century Gothic" pitchFamily="34" charset="0"/>
            </a:endParaRPr>
          </a:p>
        </p:txBody>
      </p:sp>
      <p:pic>
        <p:nvPicPr>
          <p:cNvPr id="12290" name="Picture 2" descr="http://www.bestonlinebusinesstravel.com/wp-content/uploads/2013/10/used8.jpg"/>
          <p:cNvPicPr>
            <a:picLocks noChangeAspect="1" noChangeArrowheads="1"/>
          </p:cNvPicPr>
          <p:nvPr/>
        </p:nvPicPr>
        <p:blipFill>
          <a:blip r:embed="rId3" cstate="screen"/>
          <a:srcRect/>
          <a:stretch>
            <a:fillRect/>
          </a:stretch>
        </p:blipFill>
        <p:spPr bwMode="auto">
          <a:xfrm>
            <a:off x="1691680" y="1556792"/>
            <a:ext cx="3707904" cy="2471936"/>
          </a:xfrm>
          <a:prstGeom prst="rect">
            <a:avLst/>
          </a:prstGeom>
          <a:noFill/>
        </p:spPr>
      </p:pic>
      <p:pic>
        <p:nvPicPr>
          <p:cNvPr id="12292" name="Picture 4" descr="http://static.fkids.ru/blogs/2012/01/78_5745339.jpg"/>
          <p:cNvPicPr>
            <a:picLocks noChangeAspect="1" noChangeArrowheads="1"/>
          </p:cNvPicPr>
          <p:nvPr/>
        </p:nvPicPr>
        <p:blipFill>
          <a:blip r:embed="rId4" cstate="screen"/>
          <a:srcRect/>
          <a:stretch>
            <a:fillRect/>
          </a:stretch>
        </p:blipFill>
        <p:spPr bwMode="auto">
          <a:xfrm>
            <a:off x="5471593" y="1556792"/>
            <a:ext cx="3672407" cy="2448272"/>
          </a:xfrm>
          <a:prstGeom prst="rect">
            <a:avLst/>
          </a:prstGeom>
          <a:noFill/>
        </p:spPr>
      </p:pic>
    </p:spTree>
    <p:extLst>
      <p:ext uri="{BB962C8B-B14F-4D97-AF65-F5344CB8AC3E}">
        <p14:creationId xmlns:p14="http://schemas.microsoft.com/office/powerpoint/2010/main" val="1952388798"/>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808070" y="0"/>
            <a:ext cx="2389270" cy="1600200"/>
          </a:xfrm>
          <a:prstGeom prst="rect">
            <a:avLst/>
          </a:prstGeom>
        </p:spPr>
      </p:pic>
      <p:pic>
        <p:nvPicPr>
          <p:cNvPr id="5" name="Рисунок 4"/>
          <p:cNvPicPr>
            <a:picLocks noChangeAspect="1"/>
          </p:cNvPicPr>
          <p:nvPr/>
        </p:nvPicPr>
        <p:blipFill>
          <a:blip r:embed="rId3"/>
          <a:stretch>
            <a:fillRect/>
          </a:stretch>
        </p:blipFill>
        <p:spPr>
          <a:xfrm>
            <a:off x="3654540" y="27878"/>
            <a:ext cx="2213604" cy="1482548"/>
          </a:xfrm>
          <a:prstGeom prst="rect">
            <a:avLst/>
          </a:prstGeom>
        </p:spPr>
      </p:pic>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1600200"/>
            <a:ext cx="6131024" cy="5141168"/>
          </a:xfrm>
        </p:spPr>
        <p:txBody>
          <a:bodyPr/>
          <a:lstStyle/>
          <a:p>
            <a:pPr marL="0" indent="0">
              <a:buNone/>
            </a:pPr>
            <a:r>
              <a:rPr lang="en-US" sz="1200" dirty="0" smtClean="0">
                <a:latin typeface="CharterITC"/>
              </a:rPr>
              <a:t>I’m </a:t>
            </a:r>
            <a:r>
              <a:rPr lang="en-US" sz="1200" dirty="0">
                <a:latin typeface="CharterITC"/>
              </a:rPr>
              <a:t>going to compare and contrast two photos with children studying.</a:t>
            </a:r>
          </a:p>
          <a:p>
            <a:pPr marL="0" indent="0">
              <a:buNone/>
            </a:pPr>
            <a:r>
              <a:rPr lang="en-US" sz="1200" b="1" dirty="0">
                <a:latin typeface="CharterITC-Bold"/>
              </a:rPr>
              <a:t>• The first picture shows </a:t>
            </a:r>
            <a:r>
              <a:rPr lang="en-US" sz="1200" dirty="0">
                <a:latin typeface="CharterITC"/>
              </a:rPr>
              <a:t>four children using a laptop at school.</a:t>
            </a:r>
          </a:p>
          <a:p>
            <a:pPr marL="0" indent="0">
              <a:buNone/>
            </a:pPr>
            <a:r>
              <a:rPr lang="en-US" sz="1200" dirty="0">
                <a:latin typeface="CharterITC"/>
              </a:rPr>
              <a:t>• We can see that they are glued to the screen. </a:t>
            </a:r>
            <a:r>
              <a:rPr lang="en-US" sz="1200" b="1" dirty="0">
                <a:latin typeface="CharterITC-Bold"/>
              </a:rPr>
              <a:t>In the second picture</a:t>
            </a:r>
          </a:p>
          <a:p>
            <a:pPr marL="0" indent="0">
              <a:buNone/>
            </a:pPr>
            <a:r>
              <a:rPr lang="en-US" sz="1200" b="1" dirty="0">
                <a:latin typeface="CharterITC-Bold"/>
              </a:rPr>
              <a:t>we can see </a:t>
            </a:r>
            <a:r>
              <a:rPr lang="en-US" sz="1200" dirty="0">
                <a:latin typeface="CharterITC"/>
              </a:rPr>
              <a:t>a boy at the desk. </a:t>
            </a:r>
            <a:r>
              <a:rPr lang="en-US" sz="1200" b="1" dirty="0">
                <a:latin typeface="CharterITC-Bold"/>
              </a:rPr>
              <a:t>Perhaps</a:t>
            </a:r>
            <a:r>
              <a:rPr lang="en-US" sz="1200" dirty="0">
                <a:latin typeface="CharterITC"/>
              </a:rPr>
              <a:t>, he is doing his homework</a:t>
            </a:r>
          </a:p>
          <a:p>
            <a:pPr marL="0" indent="0">
              <a:buNone/>
            </a:pPr>
            <a:r>
              <a:rPr lang="en-US" sz="1200" dirty="0">
                <a:latin typeface="CharterITC"/>
              </a:rPr>
              <a:t>as he looks concentrated.</a:t>
            </a:r>
          </a:p>
          <a:p>
            <a:pPr marL="0" indent="0">
              <a:buNone/>
            </a:pPr>
            <a:r>
              <a:rPr lang="en-US" sz="1200" b="1" dirty="0">
                <a:latin typeface="CharterITC-Bold"/>
              </a:rPr>
              <a:t>• Both pictures have several common things. First of all</a:t>
            </a:r>
            <a:r>
              <a:rPr lang="en-US" sz="1200" dirty="0">
                <a:latin typeface="CharterITC"/>
              </a:rPr>
              <a:t>, they</a:t>
            </a:r>
          </a:p>
          <a:p>
            <a:pPr marL="0" indent="0">
              <a:buNone/>
            </a:pPr>
            <a:r>
              <a:rPr lang="en-US" sz="1200" dirty="0">
                <a:latin typeface="CharterITC"/>
              </a:rPr>
              <a:t>show children who are studying. </a:t>
            </a:r>
            <a:r>
              <a:rPr lang="en-US" sz="1200" b="1" dirty="0">
                <a:latin typeface="CharterITC-Bold"/>
              </a:rPr>
              <a:t>Secondly</a:t>
            </a:r>
            <a:r>
              <a:rPr lang="en-US" sz="1200" dirty="0">
                <a:latin typeface="CharterITC"/>
              </a:rPr>
              <a:t>, in both photos the</a:t>
            </a:r>
          </a:p>
          <a:p>
            <a:pPr marL="0" indent="0">
              <a:buNone/>
            </a:pPr>
            <a:r>
              <a:rPr lang="en-US" sz="1200" dirty="0">
                <a:latin typeface="CharterITC"/>
              </a:rPr>
              <a:t>children are definitely involved in their activities.</a:t>
            </a:r>
          </a:p>
          <a:p>
            <a:pPr marL="0" indent="0">
              <a:buNone/>
            </a:pPr>
            <a:r>
              <a:rPr lang="en-US" sz="1200" b="1" dirty="0">
                <a:latin typeface="CharterITC-Bold"/>
              </a:rPr>
              <a:t>• However, there are also some differences between these</a:t>
            </a:r>
          </a:p>
          <a:p>
            <a:pPr marL="0" indent="0">
              <a:buNone/>
            </a:pPr>
            <a:r>
              <a:rPr lang="en-US" sz="1200" b="1" dirty="0">
                <a:latin typeface="CharterITC-Bold"/>
              </a:rPr>
              <a:t>pictures. The main difference is </a:t>
            </a:r>
            <a:r>
              <a:rPr lang="en-US" sz="1200" dirty="0">
                <a:latin typeface="CharterITC"/>
              </a:rPr>
              <a:t>that </a:t>
            </a:r>
            <a:r>
              <a:rPr lang="en-US" sz="1200" b="1" dirty="0">
                <a:latin typeface="CharterITC-Bold"/>
              </a:rPr>
              <a:t>in the first picture </a:t>
            </a:r>
            <a:r>
              <a:rPr lang="en-US" sz="1200" dirty="0">
                <a:latin typeface="CharterITC"/>
              </a:rPr>
              <a:t>the</a:t>
            </a:r>
          </a:p>
          <a:p>
            <a:pPr marL="0" indent="0">
              <a:buNone/>
            </a:pPr>
            <a:r>
              <a:rPr lang="en-US" sz="1200" dirty="0">
                <a:latin typeface="CharterITC"/>
              </a:rPr>
              <a:t>children are getting information with the help of computer</a:t>
            </a:r>
          </a:p>
          <a:p>
            <a:pPr marL="0" indent="0">
              <a:buNone/>
            </a:pPr>
            <a:r>
              <a:rPr lang="en-US" sz="1200" dirty="0">
                <a:latin typeface="CharterITC"/>
              </a:rPr>
              <a:t>technologies in a relaxing, pleasant way. </a:t>
            </a:r>
            <a:r>
              <a:rPr lang="en-US" sz="1200" b="1" dirty="0">
                <a:latin typeface="CharterITC-Bold"/>
              </a:rPr>
              <a:t>In contrast, </a:t>
            </a:r>
            <a:r>
              <a:rPr lang="en-US" sz="1200" dirty="0">
                <a:latin typeface="CharterITC"/>
              </a:rPr>
              <a:t>the boy </a:t>
            </a:r>
            <a:r>
              <a:rPr lang="en-US" sz="1200" b="1" dirty="0">
                <a:latin typeface="CharterITC-Bold"/>
              </a:rPr>
              <a:t>in the</a:t>
            </a:r>
          </a:p>
          <a:p>
            <a:pPr marL="0" indent="0">
              <a:buNone/>
            </a:pPr>
            <a:r>
              <a:rPr lang="en-US" sz="1200" b="1" dirty="0">
                <a:latin typeface="CharterITC-Bold"/>
              </a:rPr>
              <a:t>second photo </a:t>
            </a:r>
            <a:r>
              <a:rPr lang="en-US" sz="1200" dirty="0">
                <a:latin typeface="CharterITC"/>
              </a:rPr>
              <a:t>is studying in a traditional way. He is using a paper</a:t>
            </a:r>
          </a:p>
          <a:p>
            <a:pPr marL="0" indent="0">
              <a:buNone/>
            </a:pPr>
            <a:r>
              <a:rPr lang="en-US" sz="1200" dirty="0">
                <a:latin typeface="CharterITC"/>
              </a:rPr>
              <a:t>textbook. </a:t>
            </a:r>
            <a:r>
              <a:rPr lang="en-US" sz="1200" b="1" dirty="0">
                <a:latin typeface="CharterITC-Bold"/>
              </a:rPr>
              <a:t>One more difference is tha</a:t>
            </a:r>
            <a:r>
              <a:rPr lang="en-US" sz="1200" dirty="0">
                <a:latin typeface="CharterITC"/>
              </a:rPr>
              <a:t>t the children are getting</a:t>
            </a:r>
          </a:p>
          <a:p>
            <a:pPr marL="0" indent="0">
              <a:buNone/>
            </a:pPr>
            <a:r>
              <a:rPr lang="en-US" sz="1200" dirty="0">
                <a:latin typeface="CharterITC"/>
              </a:rPr>
              <a:t>knowledge together in a group. </a:t>
            </a:r>
            <a:r>
              <a:rPr lang="en-US" sz="1200" b="1" dirty="0">
                <a:latin typeface="CharterITC-Bold"/>
              </a:rPr>
              <a:t>Unlike </a:t>
            </a:r>
            <a:r>
              <a:rPr lang="en-US" sz="1200" dirty="0">
                <a:latin typeface="CharterITC"/>
              </a:rPr>
              <a:t>them, the boy is studying</a:t>
            </a:r>
          </a:p>
          <a:p>
            <a:pPr marL="0" indent="0">
              <a:buNone/>
            </a:pPr>
            <a:r>
              <a:rPr lang="en-US" sz="1200" dirty="0">
                <a:latin typeface="CharterITC"/>
              </a:rPr>
              <a:t>individually.</a:t>
            </a:r>
          </a:p>
          <a:p>
            <a:pPr marL="0" indent="0">
              <a:buNone/>
            </a:pPr>
            <a:r>
              <a:rPr lang="en-US" sz="1200" b="1" dirty="0">
                <a:latin typeface="CharterITC-Bold"/>
              </a:rPr>
              <a:t>• As for me, I would prefer </a:t>
            </a:r>
            <a:r>
              <a:rPr lang="en-US" sz="1200" dirty="0">
                <a:latin typeface="CharterITC"/>
              </a:rPr>
              <a:t>studying in a group.</a:t>
            </a:r>
          </a:p>
          <a:p>
            <a:pPr marL="0" indent="0">
              <a:buNone/>
            </a:pPr>
            <a:r>
              <a:rPr lang="en-US" sz="1200" b="1" dirty="0">
                <a:latin typeface="CharterITC-Bold"/>
              </a:rPr>
              <a:t>• The point is that </a:t>
            </a:r>
            <a:r>
              <a:rPr lang="en-US" sz="1200" dirty="0">
                <a:latin typeface="CharterITC"/>
              </a:rPr>
              <a:t>it’s easier to understand some difficult material</a:t>
            </a:r>
          </a:p>
          <a:p>
            <a:pPr marL="0" indent="0">
              <a:buNone/>
            </a:pPr>
            <a:r>
              <a:rPr lang="en-US" sz="1200" dirty="0">
                <a:latin typeface="CharterITC"/>
              </a:rPr>
              <a:t>together. </a:t>
            </a:r>
            <a:r>
              <a:rPr lang="en-US" sz="1200" b="1" dirty="0">
                <a:latin typeface="CharterITC-Bold"/>
              </a:rPr>
              <a:t>Besides</a:t>
            </a:r>
            <a:r>
              <a:rPr lang="en-US" sz="1200" dirty="0">
                <a:latin typeface="CharterITC"/>
              </a:rPr>
              <a:t>, using laptops is beneficial for finding necessary</a:t>
            </a:r>
          </a:p>
          <a:p>
            <a:pPr marL="0" indent="0">
              <a:buNone/>
            </a:pPr>
            <a:r>
              <a:rPr lang="en-US" sz="1200" dirty="0">
                <a:latin typeface="CharterITC"/>
              </a:rPr>
              <a:t>information more quickly.</a:t>
            </a:r>
          </a:p>
          <a:p>
            <a:pPr marL="0" indent="0">
              <a:buNone/>
            </a:pPr>
            <a:r>
              <a:rPr lang="en-US" sz="1200" b="1" dirty="0">
                <a:latin typeface="CharterITC-Bold"/>
              </a:rPr>
              <a:t>All in all, </a:t>
            </a:r>
            <a:r>
              <a:rPr lang="en-US" sz="1200" dirty="0">
                <a:latin typeface="CharterITC"/>
              </a:rPr>
              <a:t>the choice of studying depends on individual preferences</a:t>
            </a:r>
            <a:endParaRPr lang="ru-RU" sz="1200" dirty="0"/>
          </a:p>
        </p:txBody>
      </p:sp>
    </p:spTree>
    <p:extLst>
      <p:ext uri="{BB962C8B-B14F-4D97-AF65-F5344CB8AC3E}">
        <p14:creationId xmlns:p14="http://schemas.microsoft.com/office/powerpoint/2010/main" val="3384778341"/>
      </p:ext>
    </p:extLst>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Заголовок 1"/>
          <p:cNvSpPr>
            <a:spLocks noGrp="1"/>
          </p:cNvSpPr>
          <p:nvPr>
            <p:ph type="title"/>
          </p:nvPr>
        </p:nvSpPr>
        <p:spPr>
          <a:xfrm>
            <a:off x="457200" y="274638"/>
            <a:ext cx="8229600" cy="633412"/>
          </a:xfrm>
        </p:spPr>
        <p:txBody>
          <a:bodyPr/>
          <a:lstStyle/>
          <a:p>
            <a:pPr eaLnBrk="1" hangingPunct="1"/>
            <a:r>
              <a:rPr lang="ru-RU" sz="2800" smtClean="0">
                <a:solidFill>
                  <a:srgbClr val="000000"/>
                </a:solidFill>
              </a:rPr>
              <a:t>Материалы </a:t>
            </a:r>
            <a:r>
              <a:rPr lang="en-US" sz="2800" smtClean="0">
                <a:solidFill>
                  <a:srgbClr val="000000"/>
                </a:solidFill>
                <a:hlinkClick r:id="rId3"/>
              </a:rPr>
              <a:t>www.new.fipi.ru</a:t>
            </a:r>
            <a:endParaRPr lang="ru-RU" smtClean="0"/>
          </a:p>
        </p:txBody>
      </p:sp>
      <p:sp>
        <p:nvSpPr>
          <p:cNvPr id="3" name="Объект 2"/>
          <p:cNvSpPr>
            <a:spLocks noGrp="1"/>
          </p:cNvSpPr>
          <p:nvPr>
            <p:ph idx="1"/>
          </p:nvPr>
        </p:nvSpPr>
        <p:spPr>
          <a:xfrm>
            <a:off x="457200" y="981075"/>
            <a:ext cx="8229600" cy="5688013"/>
          </a:xfrm>
        </p:spPr>
        <p:txBody>
          <a:bodyPr rtlCol="0">
            <a:normAutofit/>
          </a:bodyPr>
          <a:lstStyle/>
          <a:p>
            <a:pPr eaLnBrk="1" hangingPunct="1">
              <a:lnSpc>
                <a:spcPct val="80000"/>
              </a:lnSpc>
              <a:defRPr/>
            </a:pPr>
            <a:r>
              <a:rPr lang="ru-RU" sz="3600" b="1" dirty="0">
                <a:solidFill>
                  <a:srgbClr val="D75107"/>
                </a:solidFill>
                <a:latin typeface="Century Gothic"/>
                <a:ea typeface="+mj-ea"/>
                <a:cs typeface="+mj-cs"/>
              </a:rPr>
              <a:t>Что оценивается</a:t>
            </a:r>
            <a:r>
              <a:rPr lang="en-US" sz="3600" b="1" dirty="0">
                <a:solidFill>
                  <a:srgbClr val="D75107"/>
                </a:solidFill>
                <a:latin typeface="Century Gothic"/>
                <a:ea typeface="+mj-ea"/>
                <a:cs typeface="+mj-cs"/>
              </a:rPr>
              <a:t> </a:t>
            </a:r>
            <a:r>
              <a:rPr lang="ru-RU" sz="3600" b="1" dirty="0">
                <a:solidFill>
                  <a:srgbClr val="D75107"/>
                </a:solidFill>
                <a:latin typeface="Century Gothic"/>
                <a:ea typeface="+mj-ea"/>
                <a:cs typeface="+mj-cs"/>
              </a:rPr>
              <a:t>в Задании 4</a:t>
            </a:r>
            <a:br>
              <a:rPr lang="ru-RU" sz="3600" b="1" dirty="0">
                <a:solidFill>
                  <a:srgbClr val="D75107"/>
                </a:solidFill>
                <a:latin typeface="Century Gothic"/>
                <a:ea typeface="+mj-ea"/>
                <a:cs typeface="+mj-cs"/>
              </a:rPr>
            </a:br>
            <a:r>
              <a:rPr lang="ru-RU" sz="2000" b="1" dirty="0" smtClean="0">
                <a:solidFill>
                  <a:srgbClr val="000000"/>
                </a:solidFill>
                <a:latin typeface="Century Gothic"/>
              </a:rPr>
              <a:t>Решение </a:t>
            </a:r>
            <a:r>
              <a:rPr lang="ru-RU" sz="2000" b="1" dirty="0">
                <a:solidFill>
                  <a:srgbClr val="000000"/>
                </a:solidFill>
                <a:latin typeface="Century Gothic"/>
              </a:rPr>
              <a:t>коммуникативной задачи – даны ответы на все вопросы – 3 балла </a:t>
            </a:r>
            <a:r>
              <a:rPr lang="ru-RU" sz="2000" b="1" dirty="0" err="1">
                <a:solidFill>
                  <a:srgbClr val="000000"/>
                </a:solidFill>
                <a:latin typeface="Century Gothic"/>
              </a:rPr>
              <a:t>max</a:t>
            </a:r>
            <a:r>
              <a:rPr lang="ru-RU" sz="2000" b="1" dirty="0">
                <a:solidFill>
                  <a:srgbClr val="000000"/>
                </a:solidFill>
                <a:latin typeface="Century Gothic"/>
              </a:rPr>
              <a:t> </a:t>
            </a:r>
          </a:p>
          <a:p>
            <a:pPr eaLnBrk="1" hangingPunct="1">
              <a:lnSpc>
                <a:spcPct val="80000"/>
              </a:lnSpc>
              <a:buFont typeface="Arial" pitchFamily="34" charset="0"/>
              <a:buNone/>
              <a:defRPr/>
            </a:pPr>
            <a:r>
              <a:rPr lang="ru-RU" sz="2000" b="1" i="1" dirty="0">
                <a:solidFill>
                  <a:srgbClr val="000000"/>
                </a:solidFill>
                <a:latin typeface="Century Gothic"/>
              </a:rPr>
              <a:t>     12-15 фраз; 9-11 фраз; 6-8 фраз; 5 и менее фраз</a:t>
            </a:r>
          </a:p>
          <a:p>
            <a:pPr lvl="1" eaLnBrk="1" hangingPunct="1">
              <a:lnSpc>
                <a:spcPct val="80000"/>
              </a:lnSpc>
              <a:defRPr/>
            </a:pPr>
            <a:r>
              <a:rPr lang="ru-RU" sz="2000" b="1" i="1" dirty="0">
                <a:solidFill>
                  <a:srgbClr val="3333FF"/>
                </a:solidFill>
                <a:latin typeface="Century Gothic"/>
              </a:rPr>
              <a:t>Краткое описание фотографий (что происходит на фото и где) </a:t>
            </a:r>
          </a:p>
          <a:p>
            <a:pPr lvl="1" eaLnBrk="1" hangingPunct="1">
              <a:lnSpc>
                <a:spcPct val="80000"/>
              </a:lnSpc>
              <a:defRPr/>
            </a:pPr>
            <a:r>
              <a:rPr lang="ru-RU" sz="2000" b="1" i="1" dirty="0">
                <a:solidFill>
                  <a:srgbClr val="3333FF"/>
                </a:solidFill>
                <a:latin typeface="Century Gothic"/>
              </a:rPr>
              <a:t>Ответ на вопрос о сходстве фотографий</a:t>
            </a:r>
          </a:p>
          <a:p>
            <a:pPr lvl="1" eaLnBrk="1" hangingPunct="1">
              <a:lnSpc>
                <a:spcPct val="80000"/>
              </a:lnSpc>
              <a:defRPr/>
            </a:pPr>
            <a:r>
              <a:rPr lang="ru-RU" sz="2000" b="1" i="1" dirty="0">
                <a:solidFill>
                  <a:srgbClr val="3333FF"/>
                </a:solidFill>
                <a:latin typeface="Century Gothic"/>
              </a:rPr>
              <a:t>Ответ на вопрос о различиях</a:t>
            </a:r>
          </a:p>
          <a:p>
            <a:pPr lvl="1" eaLnBrk="1" hangingPunct="1">
              <a:lnSpc>
                <a:spcPct val="80000"/>
              </a:lnSpc>
              <a:defRPr/>
            </a:pPr>
            <a:r>
              <a:rPr lang="ru-RU" sz="2000" b="1" i="1" dirty="0">
                <a:solidFill>
                  <a:srgbClr val="3333FF"/>
                </a:solidFill>
                <a:latin typeface="Century Gothic"/>
              </a:rPr>
              <a:t>Ответ на вопрос о предпочтениях экзаменуемого </a:t>
            </a:r>
          </a:p>
          <a:p>
            <a:pPr lvl="1" eaLnBrk="1" hangingPunct="1">
              <a:lnSpc>
                <a:spcPct val="80000"/>
              </a:lnSpc>
              <a:defRPr/>
            </a:pPr>
            <a:r>
              <a:rPr lang="ru-RU" sz="2000" b="1" i="1" dirty="0">
                <a:solidFill>
                  <a:srgbClr val="3333FF"/>
                </a:solidFill>
                <a:latin typeface="Century Gothic"/>
              </a:rPr>
              <a:t>Обоснование своих предпочтений</a:t>
            </a:r>
          </a:p>
          <a:p>
            <a:pPr eaLnBrk="1" hangingPunct="1">
              <a:lnSpc>
                <a:spcPct val="80000"/>
              </a:lnSpc>
              <a:buFont typeface="Arial" pitchFamily="34" charset="0"/>
              <a:buNone/>
              <a:defRPr/>
            </a:pPr>
            <a:r>
              <a:rPr lang="ru-RU" sz="2000" b="1" i="1" dirty="0">
                <a:solidFill>
                  <a:srgbClr val="000000"/>
                </a:solidFill>
                <a:latin typeface="Century Gothic"/>
              </a:rPr>
              <a:t>	</a:t>
            </a:r>
          </a:p>
          <a:p>
            <a:pPr eaLnBrk="1" hangingPunct="1">
              <a:lnSpc>
                <a:spcPct val="80000"/>
              </a:lnSpc>
              <a:defRPr/>
            </a:pPr>
            <a:r>
              <a:rPr lang="ru-RU" sz="2000" b="1" dirty="0">
                <a:solidFill>
                  <a:srgbClr val="000000"/>
                </a:solidFill>
                <a:latin typeface="Century Gothic"/>
              </a:rPr>
              <a:t>Организация высказывания – наличие </a:t>
            </a:r>
            <a:r>
              <a:rPr lang="ru-RU" sz="2000" b="1" dirty="0">
                <a:solidFill>
                  <a:srgbClr val="3333FF"/>
                </a:solidFill>
                <a:latin typeface="Century Gothic"/>
              </a:rPr>
              <a:t>вступительной и заключительной фразы</a:t>
            </a:r>
            <a:r>
              <a:rPr lang="ru-RU" sz="2000" b="1" dirty="0">
                <a:solidFill>
                  <a:srgbClr val="000000"/>
                </a:solidFill>
                <a:latin typeface="Century Gothic"/>
              </a:rPr>
              <a:t>, завершенность высказывания, правильное использование </a:t>
            </a:r>
            <a:r>
              <a:rPr lang="ru-RU" sz="2000" b="1" dirty="0">
                <a:solidFill>
                  <a:srgbClr val="3333FF"/>
                </a:solidFill>
                <a:latin typeface="Century Gothic"/>
              </a:rPr>
              <a:t>средств логической связи </a:t>
            </a:r>
            <a:r>
              <a:rPr lang="ru-RU" sz="2000" b="1" dirty="0">
                <a:solidFill>
                  <a:srgbClr val="000000"/>
                </a:solidFill>
                <a:latin typeface="Century Gothic"/>
              </a:rPr>
              <a:t>– 2 балла </a:t>
            </a:r>
            <a:r>
              <a:rPr lang="ru-RU" sz="2000" b="1" dirty="0" err="1">
                <a:solidFill>
                  <a:srgbClr val="000000"/>
                </a:solidFill>
                <a:latin typeface="Century Gothic"/>
              </a:rPr>
              <a:t>max</a:t>
            </a:r>
            <a:endParaRPr lang="ru-RU" sz="2000" b="1" dirty="0">
              <a:solidFill>
                <a:srgbClr val="000000"/>
              </a:solidFill>
              <a:latin typeface="Century Gothic"/>
            </a:endParaRPr>
          </a:p>
          <a:p>
            <a:pPr eaLnBrk="1" hangingPunct="1">
              <a:lnSpc>
                <a:spcPct val="80000"/>
              </a:lnSpc>
              <a:defRPr/>
            </a:pPr>
            <a:r>
              <a:rPr lang="ru-RU" sz="2000" b="1" dirty="0">
                <a:solidFill>
                  <a:srgbClr val="000000"/>
                </a:solidFill>
                <a:latin typeface="Century Gothic"/>
              </a:rPr>
              <a:t>Языковое оформление – 2 балла </a:t>
            </a:r>
            <a:r>
              <a:rPr lang="ru-RU" sz="2000" b="1" dirty="0" err="1">
                <a:solidFill>
                  <a:srgbClr val="000000"/>
                </a:solidFill>
                <a:latin typeface="Century Gothic"/>
              </a:rPr>
              <a:t>max</a:t>
            </a:r>
            <a:r>
              <a:rPr lang="ru-RU" sz="2000" b="1" dirty="0">
                <a:solidFill>
                  <a:srgbClr val="000000"/>
                </a:solidFill>
                <a:latin typeface="Century Gothic"/>
              </a:rPr>
              <a:t> – допускается не более </a:t>
            </a:r>
            <a:r>
              <a:rPr lang="ru-RU" sz="2000" b="1" u="sng" dirty="0">
                <a:solidFill>
                  <a:srgbClr val="000000"/>
                </a:solidFill>
                <a:latin typeface="Century Gothic"/>
              </a:rPr>
              <a:t>ДВУХ</a:t>
            </a:r>
            <a:r>
              <a:rPr lang="ru-RU" sz="2000" b="1" dirty="0">
                <a:solidFill>
                  <a:srgbClr val="000000"/>
                </a:solidFill>
                <a:latin typeface="Century Gothic"/>
              </a:rPr>
              <a:t> негрубых лексико-грамматических И/ИЛИ не более </a:t>
            </a:r>
            <a:r>
              <a:rPr lang="ru-RU" sz="2000" b="1" u="sng" dirty="0">
                <a:solidFill>
                  <a:srgbClr val="000000"/>
                </a:solidFill>
                <a:latin typeface="Century Gothic"/>
              </a:rPr>
              <a:t>ДВУХ</a:t>
            </a:r>
            <a:r>
              <a:rPr lang="ru-RU" sz="2000" b="1" dirty="0">
                <a:solidFill>
                  <a:srgbClr val="000000"/>
                </a:solidFill>
                <a:latin typeface="Century Gothic"/>
              </a:rPr>
              <a:t> негрубых фонетических ошибок </a:t>
            </a:r>
          </a:p>
        </p:txBody>
      </p:sp>
      <p:pic>
        <p:nvPicPr>
          <p:cNvPr id="40963" name="Picture 2"/>
          <p:cNvPicPr>
            <a:picLocks noChangeAspect="1" noChangeArrowheads="1"/>
          </p:cNvPicPr>
          <p:nvPr/>
        </p:nvPicPr>
        <p:blipFill>
          <a:blip r:embed="rId4" cstate="screen"/>
          <a:srcRect/>
          <a:stretch>
            <a:fillRect/>
          </a:stretch>
        </p:blipFill>
        <p:spPr bwMode="auto">
          <a:xfrm>
            <a:off x="7667625" y="115888"/>
            <a:ext cx="950913" cy="798512"/>
          </a:xfrm>
          <a:prstGeom prst="rect">
            <a:avLst/>
          </a:prstGeom>
          <a:noFill/>
          <a:ln w="9525">
            <a:noFill/>
            <a:miter lim="800000"/>
            <a:headEnd/>
            <a:tailEnd/>
          </a:ln>
        </p:spPr>
      </p:pic>
    </p:spTree>
    <p:extLst>
      <p:ext uri="{BB962C8B-B14F-4D97-AF65-F5344CB8AC3E}">
        <p14:creationId xmlns:p14="http://schemas.microsoft.com/office/powerpoint/2010/main" val="4207054305"/>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Заголовок 1"/>
          <p:cNvSpPr>
            <a:spLocks noGrp="1"/>
          </p:cNvSpPr>
          <p:nvPr>
            <p:ph type="title"/>
          </p:nvPr>
        </p:nvSpPr>
        <p:spPr/>
        <p:txBody>
          <a:bodyPr/>
          <a:lstStyle/>
          <a:p>
            <a:pPr eaLnBrk="1" hangingPunct="1"/>
            <a:r>
              <a:rPr lang="ru-RU" sz="3200" b="1" dirty="0" smtClean="0">
                <a:solidFill>
                  <a:srgbClr val="FF0000"/>
                </a:solidFill>
              </a:rPr>
              <a:t>Технологии подготовки учащихся к экзамену (Задание 4)</a:t>
            </a:r>
            <a:endParaRPr lang="ru-RU" b="1" dirty="0" smtClean="0"/>
          </a:p>
        </p:txBody>
      </p:sp>
      <p:pic>
        <p:nvPicPr>
          <p:cNvPr id="43011" name="Picture 2"/>
          <p:cNvPicPr>
            <a:picLocks noChangeAspect="1" noChangeArrowheads="1"/>
          </p:cNvPicPr>
          <p:nvPr/>
        </p:nvPicPr>
        <p:blipFill>
          <a:blip r:embed="rId3" cstate="screen">
            <a:lum bright="10000" contrast="10000"/>
          </a:blip>
          <a:srcRect/>
          <a:stretch>
            <a:fillRect/>
          </a:stretch>
        </p:blipFill>
        <p:spPr bwMode="auto">
          <a:xfrm>
            <a:off x="3131840" y="1384300"/>
            <a:ext cx="5619750" cy="5473700"/>
          </a:xfrm>
          <a:prstGeom prst="rect">
            <a:avLst/>
          </a:prstGeom>
          <a:noFill/>
          <a:ln w="9525">
            <a:solidFill>
              <a:srgbClr val="000000"/>
            </a:solidFill>
            <a:miter lim="800000"/>
            <a:headEnd/>
            <a:tailEnd/>
          </a:ln>
        </p:spPr>
      </p:pic>
      <p:sp>
        <p:nvSpPr>
          <p:cNvPr id="5" name="Прямоугольник 4"/>
          <p:cNvSpPr/>
          <p:nvPr/>
        </p:nvSpPr>
        <p:spPr>
          <a:xfrm>
            <a:off x="179512" y="2132856"/>
            <a:ext cx="2736304"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2000" b="1" i="0" u="none" strike="noStrike" kern="1200" cap="none" spc="0" normalizeH="0" baseline="0" noProof="0" dirty="0" smtClean="0">
                <a:ln>
                  <a:noFill/>
                </a:ln>
                <a:solidFill>
                  <a:srgbClr val="FF0000"/>
                </a:solidFill>
                <a:effectLst/>
                <a:uLnTx/>
                <a:uFillTx/>
                <a:latin typeface="Calibri"/>
                <a:ea typeface="+mn-ea"/>
                <a:cs typeface="+mn-cs"/>
              </a:rPr>
              <a:t>Отработайте использование слов-связок, характерных для сравнения картинок</a:t>
            </a:r>
            <a:endParaRPr kumimoji="0" lang="ru-RU" sz="20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240306"/>
      </p:ext>
    </p:extLst>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Заголовок 1"/>
          <p:cNvSpPr>
            <a:spLocks noGrp="1"/>
          </p:cNvSpPr>
          <p:nvPr>
            <p:ph type="title"/>
          </p:nvPr>
        </p:nvSpPr>
        <p:spPr/>
        <p:txBody>
          <a:bodyPr/>
          <a:lstStyle/>
          <a:p>
            <a:pPr eaLnBrk="1" hangingPunct="1"/>
            <a:r>
              <a:rPr lang="ru-RU" sz="2600" smtClean="0">
                <a:solidFill>
                  <a:srgbClr val="FF0000"/>
                </a:solidFill>
              </a:rPr>
              <a:t>Технологии подготовки учащихся к экзамену (Задание 4)</a:t>
            </a:r>
            <a:endParaRPr lang="ru-RU" smtClean="0"/>
          </a:p>
        </p:txBody>
      </p:sp>
      <p:sp>
        <p:nvSpPr>
          <p:cNvPr id="48130" name="Объект 2"/>
          <p:cNvSpPr>
            <a:spLocks noGrp="1"/>
          </p:cNvSpPr>
          <p:nvPr>
            <p:ph idx="1"/>
          </p:nvPr>
        </p:nvSpPr>
        <p:spPr/>
        <p:txBody>
          <a:bodyPr/>
          <a:lstStyle/>
          <a:p>
            <a:pPr eaLnBrk="1" hangingPunct="1"/>
            <a:r>
              <a:rPr lang="en-US" b="1" dirty="0" smtClean="0">
                <a:solidFill>
                  <a:srgbClr val="000000"/>
                </a:solidFill>
                <a:latin typeface="Century Gothic" pitchFamily="34" charset="0"/>
              </a:rPr>
              <a:t>Expressing your opinion on a quotation</a:t>
            </a:r>
          </a:p>
          <a:p>
            <a:pPr eaLnBrk="1" hangingPunct="1"/>
            <a:r>
              <a:rPr lang="en-US" b="1" dirty="0" smtClean="0">
                <a:solidFill>
                  <a:srgbClr val="000000"/>
                </a:solidFill>
                <a:latin typeface="Century Gothic" pitchFamily="34" charset="0"/>
              </a:rPr>
              <a:t>1-minute talks</a:t>
            </a:r>
          </a:p>
          <a:p>
            <a:pPr lvl="1" eaLnBrk="1" hangingPunct="1"/>
            <a:r>
              <a:rPr lang="en-US" b="1" dirty="0" smtClean="0">
                <a:solidFill>
                  <a:srgbClr val="000000"/>
                </a:solidFill>
                <a:latin typeface="Century Gothic" pitchFamily="34" charset="0"/>
              </a:rPr>
              <a:t>On a topic</a:t>
            </a:r>
          </a:p>
          <a:p>
            <a:pPr lvl="1" eaLnBrk="1" hangingPunct="1"/>
            <a:r>
              <a:rPr lang="en-US" b="1" dirty="0" smtClean="0">
                <a:solidFill>
                  <a:srgbClr val="000000"/>
                </a:solidFill>
                <a:latin typeface="Century Gothic" pitchFamily="34" charset="0"/>
              </a:rPr>
              <a:t>Using given words </a:t>
            </a:r>
            <a:endParaRPr lang="ru-RU" b="1" dirty="0" smtClean="0">
              <a:solidFill>
                <a:srgbClr val="000000"/>
              </a:solidFill>
              <a:latin typeface="Century Gothic" pitchFamily="34" charset="0"/>
            </a:endParaRPr>
          </a:p>
          <a:p>
            <a:pPr eaLnBrk="1" hangingPunct="1"/>
            <a:r>
              <a:rPr lang="en-US" b="1" dirty="0" smtClean="0">
                <a:solidFill>
                  <a:srgbClr val="000000"/>
                </a:solidFill>
                <a:latin typeface="Century Gothic" pitchFamily="34" charset="0"/>
              </a:rPr>
              <a:t>Similarity-difference competition</a:t>
            </a:r>
            <a:endParaRPr lang="ru-RU" b="1" dirty="0" smtClean="0">
              <a:solidFill>
                <a:srgbClr val="000000"/>
              </a:solidFill>
              <a:latin typeface="Century Gothic" pitchFamily="34" charset="0"/>
            </a:endParaRPr>
          </a:p>
          <a:p>
            <a:pPr eaLnBrk="1" hangingPunct="1"/>
            <a:r>
              <a:rPr lang="en-US" b="1" dirty="0" smtClean="0">
                <a:solidFill>
                  <a:srgbClr val="000000"/>
                </a:solidFill>
                <a:latin typeface="Century Gothic" pitchFamily="34" charset="0"/>
              </a:rPr>
              <a:t>For &amp; against debate</a:t>
            </a:r>
          </a:p>
          <a:p>
            <a:pPr eaLnBrk="1" hangingPunct="1"/>
            <a:endParaRPr lang="en-US" dirty="0" smtClean="0">
              <a:solidFill>
                <a:srgbClr val="000000"/>
              </a:solidFill>
              <a:latin typeface="Century Gothic" pitchFamily="34" charset="0"/>
            </a:endParaRPr>
          </a:p>
          <a:p>
            <a:pPr eaLnBrk="1" hangingPunct="1"/>
            <a:endParaRPr lang="ru-RU" dirty="0" smtClean="0"/>
          </a:p>
        </p:txBody>
      </p:sp>
    </p:spTree>
    <p:extLst>
      <p:ext uri="{BB962C8B-B14F-4D97-AF65-F5344CB8AC3E}">
        <p14:creationId xmlns:p14="http://schemas.microsoft.com/office/powerpoint/2010/main" val="944032301"/>
      </p:ext>
    </p:extLst>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ТРЕНАЖЕР ЕГЭ</a:t>
            </a:r>
            <a:endParaRPr lang="ru-RU" dirty="0"/>
          </a:p>
        </p:txBody>
      </p:sp>
      <p:sp>
        <p:nvSpPr>
          <p:cNvPr id="3" name="Объект 2"/>
          <p:cNvSpPr>
            <a:spLocks noGrp="1"/>
          </p:cNvSpPr>
          <p:nvPr>
            <p:ph idx="1"/>
          </p:nvPr>
        </p:nvSpPr>
        <p:spPr/>
        <p:txBody>
          <a:bodyPr/>
          <a:lstStyle/>
          <a:p>
            <a:r>
              <a:rPr lang="en-US" dirty="0">
                <a:hlinkClick r:id="rId2"/>
              </a:rPr>
              <a:t>https://</a:t>
            </a:r>
            <a:r>
              <a:rPr lang="en-US" dirty="0" smtClean="0">
                <a:hlinkClick r:id="rId2"/>
              </a:rPr>
              <a:t>online-mpi.ru/LangEGE.php</a:t>
            </a:r>
            <a:endParaRPr lang="ru-RU" dirty="0" smtClean="0"/>
          </a:p>
          <a:p>
            <a:r>
              <a:rPr lang="ru-RU" dirty="0" smtClean="0"/>
              <a:t>40 ВАРИАНТОВ</a:t>
            </a:r>
          </a:p>
          <a:p>
            <a:r>
              <a:rPr lang="ru-RU" dirty="0" smtClean="0"/>
              <a:t>Специальная программа</a:t>
            </a:r>
          </a:p>
          <a:p>
            <a:r>
              <a:rPr lang="ru-RU" dirty="0" smtClean="0"/>
              <a:t>Запись ответов автоматическая</a:t>
            </a:r>
          </a:p>
          <a:p>
            <a:r>
              <a:rPr lang="ru-RU" dirty="0" smtClean="0"/>
              <a:t>Варианты ответов</a:t>
            </a:r>
          </a:p>
          <a:p>
            <a:endParaRPr lang="ru-RU" dirty="0"/>
          </a:p>
        </p:txBody>
      </p:sp>
    </p:spTree>
    <p:extLst>
      <p:ext uri="{BB962C8B-B14F-4D97-AF65-F5344CB8AC3E}">
        <p14:creationId xmlns:p14="http://schemas.microsoft.com/office/powerpoint/2010/main" val="26970910"/>
      </p:ext>
    </p:extLst>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796950"/>
          </a:xfrm>
        </p:spPr>
        <p:txBody>
          <a:bodyPr/>
          <a:lstStyle/>
          <a:p>
            <a:r>
              <a:rPr lang="ru-RU" b="1" dirty="0" smtClean="0">
                <a:solidFill>
                  <a:srgbClr val="FF0000"/>
                </a:solidFill>
              </a:rPr>
              <a:t>Мастерская педагогических инноваций </a:t>
            </a:r>
            <a:endParaRPr lang="ru-RU" b="1" dirty="0">
              <a:solidFill>
                <a:srgbClr val="FF0000"/>
              </a:solidFill>
            </a:endParaRPr>
          </a:p>
        </p:txBody>
      </p:sp>
      <p:sp>
        <p:nvSpPr>
          <p:cNvPr id="3" name="Объект 2"/>
          <p:cNvSpPr>
            <a:spLocks noGrp="1"/>
          </p:cNvSpPr>
          <p:nvPr>
            <p:ph idx="1"/>
          </p:nvPr>
        </p:nvSpPr>
        <p:spPr/>
        <p:txBody>
          <a:bodyPr/>
          <a:lstStyle/>
          <a:p>
            <a:pPr marL="0" indent="0">
              <a:buNone/>
            </a:pPr>
            <a:r>
              <a:rPr lang="en-US" sz="5400" dirty="0">
                <a:hlinkClick r:id="rId2"/>
              </a:rPr>
              <a:t>https://online-mpi.ru</a:t>
            </a:r>
            <a:r>
              <a:rPr lang="en-US" sz="5400" dirty="0" smtClean="0">
                <a:hlinkClick r:id="rId2"/>
              </a:rPr>
              <a:t>/</a:t>
            </a:r>
            <a:endParaRPr lang="en-US" sz="5400" dirty="0" smtClean="0"/>
          </a:p>
          <a:p>
            <a:pPr marL="0" indent="0">
              <a:buNone/>
            </a:pPr>
            <a:r>
              <a:rPr lang="en-US" dirty="0" smtClean="0"/>
              <a:t> </a:t>
            </a:r>
            <a:r>
              <a:rPr lang="ru-RU" sz="4000" b="1" dirty="0" smtClean="0">
                <a:solidFill>
                  <a:srgbClr val="FF0000"/>
                </a:solidFill>
              </a:rPr>
              <a:t>ОБРАЗОВАТЕЛЬНЫЕ ПРОДУКТЫ</a:t>
            </a:r>
          </a:p>
          <a:p>
            <a:pPr marL="0" indent="0">
              <a:buNone/>
            </a:pPr>
            <a:endParaRPr lang="ru-RU" sz="4000" b="1" dirty="0" smtClean="0">
              <a:solidFill>
                <a:srgbClr val="FF0000"/>
              </a:solidFill>
            </a:endParaRPr>
          </a:p>
          <a:p>
            <a:pPr marL="0" indent="0">
              <a:buNone/>
            </a:pPr>
            <a:r>
              <a:rPr lang="ru-RU" sz="4000" b="1" dirty="0" smtClean="0"/>
              <a:t>Регистрируйтесь и вы будете в центре событий сообщества)))</a:t>
            </a:r>
          </a:p>
          <a:p>
            <a:pPr marL="0" indent="0">
              <a:buNone/>
            </a:pPr>
            <a:endParaRPr lang="ru-RU" sz="4000" b="1" dirty="0" smtClean="0"/>
          </a:p>
        </p:txBody>
      </p:sp>
    </p:spTree>
    <p:extLst>
      <p:ext uri="{BB962C8B-B14F-4D97-AF65-F5344CB8AC3E}">
        <p14:creationId xmlns:p14="http://schemas.microsoft.com/office/powerpoint/2010/main" val="882213297"/>
      </p:ext>
    </p:extLst>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spcBef>
                <a:spcPct val="20000"/>
              </a:spcBef>
            </a:pPr>
            <a:r>
              <a:rPr lang="ru-RU" sz="4000" b="1" dirty="0">
                <a:solidFill>
                  <a:srgbClr val="FF0000"/>
                </a:solidFill>
                <a:ea typeface="+mn-ea"/>
                <a:cs typeface="+mn-cs"/>
              </a:rPr>
              <a:t>Профессиональное сообщество </a:t>
            </a:r>
            <a:br>
              <a:rPr lang="ru-RU" sz="4000" b="1" dirty="0">
                <a:solidFill>
                  <a:srgbClr val="FF0000"/>
                </a:solidFill>
                <a:ea typeface="+mn-ea"/>
                <a:cs typeface="+mn-cs"/>
              </a:rPr>
            </a:br>
            <a:endParaRPr lang="ru-RU" dirty="0"/>
          </a:p>
        </p:txBody>
      </p:sp>
      <p:sp>
        <p:nvSpPr>
          <p:cNvPr id="3" name="Объект 2"/>
          <p:cNvSpPr>
            <a:spLocks noGrp="1"/>
          </p:cNvSpPr>
          <p:nvPr>
            <p:ph idx="1"/>
          </p:nvPr>
        </p:nvSpPr>
        <p:spPr/>
        <p:txBody>
          <a:bodyPr/>
          <a:lstStyle/>
          <a:p>
            <a:pPr marL="0" lvl="0" indent="0">
              <a:buNone/>
            </a:pPr>
            <a:r>
              <a:rPr lang="ru-RU" sz="4000" b="1" dirty="0" smtClean="0"/>
              <a:t>Санкт-Петербургская </a:t>
            </a:r>
            <a:r>
              <a:rPr lang="ru-RU" sz="4400" b="1" dirty="0"/>
              <a:t>Мастерская педагогических инноваций </a:t>
            </a:r>
            <a:endParaRPr lang="ru-RU" sz="4000" b="1" dirty="0"/>
          </a:p>
          <a:p>
            <a:pPr marL="0" indent="0">
              <a:buNone/>
            </a:pPr>
            <a:r>
              <a:rPr lang="en-US" b="1" dirty="0" smtClean="0">
                <a:hlinkClick r:id="rId2"/>
              </a:rPr>
              <a:t>www.mustinnovate.com</a:t>
            </a:r>
            <a:r>
              <a:rPr lang="en-US" b="1" dirty="0" smtClean="0"/>
              <a:t> </a:t>
            </a:r>
          </a:p>
          <a:p>
            <a:pPr>
              <a:buFont typeface="Arial" panose="020B0604020202020204" pitchFamily="34" charset="0"/>
              <a:buChar char="•"/>
            </a:pPr>
            <a:r>
              <a:rPr lang="ru-RU" b="1" dirty="0" smtClean="0"/>
              <a:t>Конкурсы для учителей и учащихся</a:t>
            </a:r>
          </a:p>
          <a:p>
            <a:pPr>
              <a:buFont typeface="Arial" panose="020B0604020202020204" pitchFamily="34" charset="0"/>
              <a:buChar char="•"/>
            </a:pPr>
            <a:r>
              <a:rPr lang="ru-RU" b="1" dirty="0" err="1" smtClean="0"/>
              <a:t>Вебинары</a:t>
            </a:r>
            <a:endParaRPr lang="ru-RU" b="1" dirty="0" smtClean="0"/>
          </a:p>
          <a:p>
            <a:pPr>
              <a:buFont typeface="Arial" panose="020B0604020202020204" pitchFamily="34" charset="0"/>
              <a:buChar char="•"/>
            </a:pPr>
            <a:r>
              <a:rPr lang="ru-RU" b="1" dirty="0" err="1" smtClean="0"/>
              <a:t>Ежурнал</a:t>
            </a:r>
            <a:r>
              <a:rPr lang="ru-RU" b="1" dirty="0" smtClean="0"/>
              <a:t> «Педагогическая платформа»</a:t>
            </a:r>
          </a:p>
          <a:p>
            <a:pPr>
              <a:buFont typeface="Arial" panose="020B0604020202020204" pitchFamily="34" charset="0"/>
              <a:buChar char="•"/>
            </a:pPr>
            <a:r>
              <a:rPr lang="ru-RU" b="1" dirty="0" smtClean="0"/>
              <a:t>Образовательные продукты</a:t>
            </a:r>
          </a:p>
          <a:p>
            <a:pPr marL="0" indent="0">
              <a:buNone/>
            </a:pPr>
            <a:endParaRPr lang="ru-RU" b="1" dirty="0"/>
          </a:p>
        </p:txBody>
      </p:sp>
    </p:spTree>
    <p:extLst>
      <p:ext uri="{BB962C8B-B14F-4D97-AF65-F5344CB8AC3E}">
        <p14:creationId xmlns:p14="http://schemas.microsoft.com/office/powerpoint/2010/main" val="2460614014"/>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377814728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6612343"/>
      </p:ext>
    </p:extLst>
  </p:cSld>
  <p:clrMapOvr>
    <a:masterClrMapping/>
  </p:clrMapOvr>
  <p:transition spd="slow"/>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solidFill>
                <a:srgbClr val="C00000"/>
              </a:solidFill>
            </a:endParaRPr>
          </a:p>
        </p:txBody>
      </p:sp>
      <p:sp>
        <p:nvSpPr>
          <p:cNvPr id="3" name="Объект 2"/>
          <p:cNvSpPr>
            <a:spLocks noGrp="1"/>
          </p:cNvSpPr>
          <p:nvPr>
            <p:ph idx="1"/>
          </p:nvPr>
        </p:nvSpPr>
        <p:spPr/>
        <p:txBody>
          <a:bodyPr/>
          <a:lstStyle/>
          <a:p>
            <a:pPr marL="0" indent="0">
              <a:buNone/>
            </a:pPr>
            <a:r>
              <a:rPr lang="ru-RU" sz="4800" b="1" dirty="0" smtClean="0">
                <a:solidFill>
                  <a:srgbClr val="C00000"/>
                </a:solidFill>
              </a:rPr>
              <a:t>Выход электронного сборника </a:t>
            </a:r>
            <a:r>
              <a:rPr lang="ru-RU" sz="4800" dirty="0" smtClean="0"/>
              <a:t>(цепочка сборников 5-7-8-9) </a:t>
            </a:r>
            <a:r>
              <a:rPr lang="ru-RU" sz="4800" b="1" dirty="0" smtClean="0">
                <a:solidFill>
                  <a:srgbClr val="C00000"/>
                </a:solidFill>
              </a:rPr>
              <a:t>для 10-11 классов </a:t>
            </a:r>
          </a:p>
          <a:p>
            <a:pPr marL="0" indent="0">
              <a:buNone/>
            </a:pPr>
            <a:endParaRPr lang="ru-RU" dirty="0"/>
          </a:p>
          <a:p>
            <a:pPr marL="0" indent="0" algn="ctr">
              <a:buNone/>
            </a:pPr>
            <a:r>
              <a:rPr lang="ru-RU" sz="4800" b="1" dirty="0" smtClean="0">
                <a:solidFill>
                  <a:srgbClr val="C00000"/>
                </a:solidFill>
              </a:rPr>
              <a:t>ноябрь/декабрь 2018</a:t>
            </a:r>
            <a:endParaRPr lang="ru-RU" sz="4800" b="1" dirty="0">
              <a:solidFill>
                <a:srgbClr val="C00000"/>
              </a:solidFill>
            </a:endParaRPr>
          </a:p>
        </p:txBody>
      </p:sp>
    </p:spTree>
    <p:extLst>
      <p:ext uri="{BB962C8B-B14F-4D97-AF65-F5344CB8AC3E}">
        <p14:creationId xmlns:p14="http://schemas.microsoft.com/office/powerpoint/2010/main" val="3223874788"/>
      </p:ext>
    </p:extLst>
  </p:cSld>
  <p:clrMapOvr>
    <a:masterClrMapping/>
  </p:clrMapOvr>
  <p:transition spd="slow"/>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r>
              <a:rPr lang="ru-RU" sz="5400" dirty="0" smtClean="0"/>
              <a:t>Андрощук Наталья Ариевна</a:t>
            </a:r>
          </a:p>
          <a:p>
            <a:pPr marL="0" indent="0">
              <a:buNone/>
            </a:pPr>
            <a:r>
              <a:rPr lang="en-US" sz="5400" dirty="0" smtClean="0">
                <a:hlinkClick r:id="rId2"/>
              </a:rPr>
              <a:t>mustinnovate@gmail.com</a:t>
            </a:r>
            <a:r>
              <a:rPr lang="en-US" sz="5400" dirty="0" smtClean="0"/>
              <a:t> </a:t>
            </a:r>
          </a:p>
          <a:p>
            <a:pPr marL="0" indent="0">
              <a:buNone/>
            </a:pPr>
            <a:r>
              <a:rPr lang="ru-RU" sz="5400" dirty="0" smtClean="0"/>
              <a:t>руководителю</a:t>
            </a:r>
            <a:endParaRPr lang="ru-RU" sz="5400" dirty="0"/>
          </a:p>
        </p:txBody>
      </p:sp>
    </p:spTree>
    <p:extLst>
      <p:ext uri="{BB962C8B-B14F-4D97-AF65-F5344CB8AC3E}">
        <p14:creationId xmlns:p14="http://schemas.microsoft.com/office/powerpoint/2010/main" val="307692894"/>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buNone/>
            </a:pPr>
            <a:endParaRPr lang="ru-RU" dirty="0" smtClean="0"/>
          </a:p>
          <a:p>
            <a:pPr marL="0" indent="0">
              <a:buNone/>
            </a:pPr>
            <a:endParaRPr lang="ru-RU" dirty="0"/>
          </a:p>
          <a:p>
            <a:pPr marL="0" indent="0">
              <a:buNone/>
            </a:pPr>
            <a:endParaRPr lang="ru-RU" dirty="0" smtClean="0"/>
          </a:p>
          <a:p>
            <a:pPr marL="0" indent="0" algn="ctr">
              <a:buNone/>
            </a:pPr>
            <a:r>
              <a:rPr lang="ru-RU" sz="7200" b="1" dirty="0" smtClean="0">
                <a:solidFill>
                  <a:srgbClr val="00FF00"/>
                </a:solidFill>
                <a:effectLst>
                  <a:outerShdw blurRad="38100" dist="38100" dir="2700000" algn="tl">
                    <a:srgbClr val="000000">
                      <a:alpha val="43137"/>
                    </a:srgbClr>
                  </a:outerShdw>
                </a:effectLst>
                <a:latin typeface="Monotype Corsiva" pitchFamily="66" charset="0"/>
              </a:rPr>
              <a:t>Спасибо за внимание!</a:t>
            </a:r>
          </a:p>
          <a:p>
            <a:endParaRPr lang="ru-RU" dirty="0"/>
          </a:p>
        </p:txBody>
      </p:sp>
      <p:pic>
        <p:nvPicPr>
          <p:cNvPr id="27650" name="Picture 2" descr="http://cdn.garcya.us/wp-content/uploads/2011/12/garcya_us_different142.jpg"/>
          <p:cNvPicPr>
            <a:picLocks noChangeAspect="1" noChangeArrowheads="1"/>
          </p:cNvPicPr>
          <p:nvPr/>
        </p:nvPicPr>
        <p:blipFill>
          <a:blip r:embed="rId2" cstate="screen">
            <a:lum contrast="10000"/>
          </a:blip>
          <a:srcRect/>
          <a:stretch>
            <a:fillRect/>
          </a:stretch>
        </p:blipFill>
        <p:spPr bwMode="auto">
          <a:xfrm>
            <a:off x="1619672" y="692696"/>
            <a:ext cx="5835352" cy="3647095"/>
          </a:xfrm>
          <a:prstGeom prst="rect">
            <a:avLst/>
          </a:prstGeom>
          <a:ln>
            <a:noFill/>
          </a:ln>
          <a:effectLst>
            <a:softEdge rad="112500"/>
          </a:effectLst>
        </p:spPr>
      </p:pic>
    </p:spTree>
    <p:extLst>
      <p:ext uri="{BB962C8B-B14F-4D97-AF65-F5344CB8AC3E}">
        <p14:creationId xmlns:p14="http://schemas.microsoft.com/office/powerpoint/2010/main" val="3639858106"/>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3"/>
          <p:cNvSpPr>
            <a:spLocks noGrp="1"/>
          </p:cNvSpPr>
          <p:nvPr>
            <p:ph type="title"/>
          </p:nvPr>
        </p:nvSpPr>
        <p:spPr>
          <a:xfrm>
            <a:off x="395536" y="274638"/>
            <a:ext cx="8568952" cy="777875"/>
          </a:xfrm>
        </p:spPr>
        <p:txBody>
          <a:bodyPr/>
          <a:lstStyle/>
          <a:p>
            <a:pPr eaLnBrk="1" hangingPunct="1"/>
            <a:r>
              <a:rPr lang="ru-RU" sz="2400" b="1" dirty="0" smtClean="0"/>
              <a:t>Санкт-Петербургская Мастерская педагогических инноваций</a:t>
            </a:r>
            <a:br>
              <a:rPr lang="ru-RU" sz="2400" b="1" dirty="0" smtClean="0"/>
            </a:br>
            <a:endParaRPr lang="ru-RU" sz="2400" b="1" dirty="0" smtClean="0"/>
          </a:p>
        </p:txBody>
      </p:sp>
      <p:sp>
        <p:nvSpPr>
          <p:cNvPr id="14338" name="Объект 4"/>
          <p:cNvSpPr>
            <a:spLocks noGrp="1"/>
          </p:cNvSpPr>
          <p:nvPr>
            <p:ph idx="1"/>
          </p:nvPr>
        </p:nvSpPr>
        <p:spPr>
          <a:xfrm>
            <a:off x="457200" y="1125538"/>
            <a:ext cx="8229600" cy="5616575"/>
          </a:xfrm>
        </p:spPr>
        <p:txBody>
          <a:bodyPr/>
          <a:lstStyle/>
          <a:p>
            <a:pPr marL="0" indent="0" algn="ctr" eaLnBrk="1" hangingPunct="1">
              <a:buNone/>
            </a:pPr>
            <a:r>
              <a:rPr lang="ru-RU" sz="4400" b="1" dirty="0" smtClean="0">
                <a:solidFill>
                  <a:srgbClr val="3333FF"/>
                </a:solidFill>
                <a:latin typeface="+mj-lt"/>
              </a:rPr>
              <a:t>ОГЭ 2019</a:t>
            </a:r>
          </a:p>
          <a:p>
            <a:pPr marL="0" indent="0" algn="ctr" eaLnBrk="1" hangingPunct="1">
              <a:buNone/>
            </a:pPr>
            <a:r>
              <a:rPr lang="ru-RU" sz="4400" b="1" dirty="0" smtClean="0">
                <a:solidFill>
                  <a:srgbClr val="3333FF"/>
                </a:solidFill>
                <a:latin typeface="+mj-lt"/>
              </a:rPr>
              <a:t>Устная часть</a:t>
            </a:r>
            <a:endParaRPr lang="ru-RU" sz="4400" b="1" dirty="0" smtClean="0">
              <a:solidFill>
                <a:srgbClr val="0033CC"/>
              </a:solidFill>
            </a:endParaRPr>
          </a:p>
          <a:p>
            <a:pPr marL="0" indent="0" algn="ctr" eaLnBrk="1" hangingPunct="1">
              <a:buFont typeface="Arial" charset="0"/>
              <a:buNone/>
            </a:pPr>
            <a:endParaRPr lang="ru-RU" sz="2400" b="1" dirty="0" smtClean="0">
              <a:solidFill>
                <a:srgbClr val="0033CC"/>
              </a:solidFill>
            </a:endParaRPr>
          </a:p>
          <a:p>
            <a:pPr marL="0" indent="0" eaLnBrk="1" hangingPunct="1">
              <a:buFont typeface="Arial" charset="0"/>
              <a:buNone/>
            </a:pPr>
            <a:endParaRPr lang="ru-RU" sz="1800" b="1" dirty="0" smtClean="0"/>
          </a:p>
          <a:p>
            <a:pPr marL="0" indent="0" eaLnBrk="1" hangingPunct="1">
              <a:buFont typeface="Arial" charset="0"/>
              <a:buNone/>
            </a:pPr>
            <a:endParaRPr lang="ru-RU" b="1" dirty="0" smtClean="0"/>
          </a:p>
          <a:p>
            <a:pPr marL="0" indent="0" algn="ctr" eaLnBrk="1" hangingPunct="1">
              <a:buFont typeface="Arial" charset="0"/>
              <a:buNone/>
            </a:pPr>
            <a:endParaRPr lang="ru-RU" b="1" dirty="0" smtClean="0"/>
          </a:p>
        </p:txBody>
      </p:sp>
      <p:pic>
        <p:nvPicPr>
          <p:cNvPr id="4" name="Picture 8" descr="http://eduurfo.ru/upload/iblock/2e5/img_4019_07_09_2012_resize.jpg"/>
          <p:cNvPicPr>
            <a:picLocks noChangeAspect="1" noChangeArrowheads="1"/>
          </p:cNvPicPr>
          <p:nvPr/>
        </p:nvPicPr>
        <p:blipFill>
          <a:blip r:embed="rId3" cstate="screen">
            <a:lum bright="10000" contrast="10000"/>
          </a:blip>
          <a:srcRect/>
          <a:stretch>
            <a:fillRect/>
          </a:stretch>
        </p:blipFill>
        <p:spPr bwMode="auto">
          <a:xfrm>
            <a:off x="4423642" y="3356992"/>
            <a:ext cx="4042811" cy="2681732"/>
          </a:xfrm>
          <a:prstGeom prst="rect">
            <a:avLst/>
          </a:prstGeom>
          <a:noFill/>
        </p:spPr>
      </p:pic>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274638"/>
            <a:ext cx="8229600" cy="5851525"/>
          </a:xfrm>
        </p:spPr>
        <p:txBody>
          <a:bodyPr/>
          <a:lstStyle/>
          <a:p>
            <a:pPr lvl="0" algn="just"/>
            <a:r>
              <a:rPr lang="ru-RU" dirty="0">
                <a:solidFill>
                  <a:srgbClr val="000000"/>
                </a:solidFill>
                <a:latin typeface="PTSerif"/>
              </a:rPr>
              <a:t>По шкале CEFR, российский ОГЭ соответствует уровням А2 и В1 (в нём есть задания обоих уровней). Всего ученик может набрать 70 баллов. Если оценивать по пятибалльной шкале оценок, то пятёрка — это 59-70 баллов, четвёрка- 46-58 баллов, тройка — 29-45 баллов.</a:t>
            </a:r>
          </a:p>
          <a:p>
            <a:pPr lvl="0" algn="just"/>
            <a:r>
              <a:rPr lang="ru-RU" dirty="0">
                <a:solidFill>
                  <a:srgbClr val="000000"/>
                </a:solidFill>
                <a:latin typeface="PTSerif"/>
              </a:rPr>
              <a:t>Длится экзамен 135 минут: 2 часа (120 минут) — письменная часть и 15 минут — устная. </a:t>
            </a:r>
            <a:endParaRPr lang="ru-RU" dirty="0"/>
          </a:p>
        </p:txBody>
      </p:sp>
    </p:spTree>
    <p:extLst>
      <p:ext uri="{BB962C8B-B14F-4D97-AF65-F5344CB8AC3E}">
        <p14:creationId xmlns:p14="http://schemas.microsoft.com/office/powerpoint/2010/main" val="2224567669"/>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5616624" cy="1052736"/>
          </a:xfrm>
        </p:spPr>
        <p:txBody>
          <a:bodyPr/>
          <a:lstStyle/>
          <a:p>
            <a:pPr algn="l"/>
            <a:r>
              <a:rPr lang="ru-RU" sz="4000" b="1" dirty="0" smtClean="0">
                <a:solidFill>
                  <a:srgbClr val="FF0000"/>
                </a:solidFill>
              </a:rPr>
              <a:t>ФОРМАТ УСТНОЙ ЧАСТИ</a:t>
            </a:r>
            <a:br>
              <a:rPr lang="ru-RU" sz="4000" b="1" dirty="0" smtClean="0">
                <a:solidFill>
                  <a:srgbClr val="FF0000"/>
                </a:solidFill>
              </a:rPr>
            </a:br>
            <a:r>
              <a:rPr lang="en-US" sz="1800" b="1" dirty="0" smtClean="0">
                <a:solidFill>
                  <a:srgbClr val="0033CC"/>
                </a:solidFill>
              </a:rPr>
              <a:t>max. 15 </a:t>
            </a:r>
            <a:r>
              <a:rPr lang="ru-RU" sz="1800" b="1" dirty="0" smtClean="0">
                <a:solidFill>
                  <a:srgbClr val="0033CC"/>
                </a:solidFill>
              </a:rPr>
              <a:t>баллов</a:t>
            </a:r>
            <a:endParaRPr lang="ru-RU" sz="4000" b="1" dirty="0">
              <a:solidFill>
                <a:srgbClr val="0033CC"/>
              </a:solidFill>
            </a:endParaRPr>
          </a:p>
        </p:txBody>
      </p:sp>
      <p:sp>
        <p:nvSpPr>
          <p:cNvPr id="6" name="Прямоугольник 5"/>
          <p:cNvSpPr/>
          <p:nvPr/>
        </p:nvSpPr>
        <p:spPr>
          <a:xfrm>
            <a:off x="251520" y="1124744"/>
            <a:ext cx="8640960" cy="5309146"/>
          </a:xfrm>
          <a:prstGeom prst="rect">
            <a:avLst/>
          </a:prstGeom>
        </p:spPr>
        <p:txBody>
          <a:bodyPr wrap="square">
            <a:spAutoFit/>
          </a:bodyPr>
          <a:lstStyle/>
          <a:p>
            <a:pPr algn="ctr"/>
            <a:r>
              <a:rPr lang="ru-RU" b="1" dirty="0" smtClean="0">
                <a:solidFill>
                  <a:schemeClr val="accent6">
                    <a:lumMod val="75000"/>
                  </a:schemeClr>
                </a:solidFill>
              </a:rPr>
              <a:t>Устная часть КИМ ОГЭ по английскому языку включает в себя </a:t>
            </a:r>
            <a:r>
              <a:rPr lang="ru-RU" b="1" u="sng" dirty="0" smtClean="0">
                <a:solidFill>
                  <a:schemeClr val="accent6">
                    <a:lumMod val="75000"/>
                  </a:schemeClr>
                </a:solidFill>
                <a:uFill>
                  <a:solidFill>
                    <a:schemeClr val="accent1">
                      <a:lumMod val="75000"/>
                    </a:schemeClr>
                  </a:solidFill>
                </a:uFill>
              </a:rPr>
              <a:t>3 задания.</a:t>
            </a:r>
          </a:p>
          <a:p>
            <a:pPr algn="ctr"/>
            <a:endParaRPr lang="ru-RU" sz="1400" b="1" dirty="0" smtClean="0">
              <a:solidFill>
                <a:schemeClr val="accent6">
                  <a:lumMod val="75000"/>
                </a:schemeClr>
              </a:solidFill>
            </a:endParaRPr>
          </a:p>
          <a:p>
            <a:pPr algn="just">
              <a:buFont typeface="Wingdings" pitchFamily="2" charset="2"/>
              <a:buChar char="Ø"/>
            </a:pPr>
            <a:r>
              <a:rPr lang="ru-RU" sz="2000" dirty="0" smtClean="0">
                <a:solidFill>
                  <a:srgbClr val="FF0000"/>
                </a:solidFill>
              </a:rPr>
              <a:t>Задание 1 </a:t>
            </a:r>
            <a:r>
              <a:rPr lang="ru-RU" sz="2000" dirty="0" smtClean="0"/>
              <a:t>предусматривает </a:t>
            </a:r>
            <a:r>
              <a:rPr lang="ru-RU" sz="2000" b="1" dirty="0" smtClean="0">
                <a:solidFill>
                  <a:srgbClr val="FF0000"/>
                </a:solidFill>
              </a:rPr>
              <a:t>чтение вслух </a:t>
            </a:r>
            <a:r>
              <a:rPr lang="ru-RU" sz="2000" dirty="0" smtClean="0"/>
              <a:t>небольшого текста научно-популярного характера. Время на подготовку – 1,5 минуты. Время  на ответ – 2 минуты.</a:t>
            </a:r>
          </a:p>
          <a:p>
            <a:pPr algn="just">
              <a:buFont typeface="Wingdings" pitchFamily="2" charset="2"/>
              <a:buChar char="Ø"/>
            </a:pPr>
            <a:r>
              <a:rPr lang="ru-RU" sz="2000" dirty="0" smtClean="0">
                <a:solidFill>
                  <a:srgbClr val="FF0000"/>
                </a:solidFill>
              </a:rPr>
              <a:t>В задании 2 </a:t>
            </a:r>
            <a:r>
              <a:rPr lang="ru-RU" sz="2000" dirty="0" smtClean="0"/>
              <a:t>предлагается принять участие в условном диалоге-расспросе: </a:t>
            </a:r>
            <a:r>
              <a:rPr lang="ru-RU" sz="2000" b="1" dirty="0" smtClean="0">
                <a:solidFill>
                  <a:srgbClr val="FF0000"/>
                </a:solidFill>
              </a:rPr>
              <a:t>ответить на шесть услышанных в аудиозаписи вопросов </a:t>
            </a:r>
            <a:r>
              <a:rPr lang="ru-RU" sz="2000" dirty="0" smtClean="0"/>
              <a:t>телефонного опроса. Время ответа на каждый вопрос – 1 минута.</a:t>
            </a:r>
          </a:p>
          <a:p>
            <a:pPr algn="just">
              <a:buFont typeface="Wingdings" pitchFamily="2" charset="2"/>
              <a:buChar char="Ø"/>
            </a:pPr>
            <a:r>
              <a:rPr lang="ru-RU" sz="2000" dirty="0" smtClean="0">
                <a:solidFill>
                  <a:srgbClr val="FF0000"/>
                </a:solidFill>
              </a:rPr>
              <a:t>В задании 3 </a:t>
            </a:r>
            <a:r>
              <a:rPr lang="ru-RU" sz="2000" dirty="0" smtClean="0"/>
              <a:t>необходимо построить законченное </a:t>
            </a:r>
            <a:r>
              <a:rPr lang="ru-RU" sz="2000" b="1" dirty="0" smtClean="0">
                <a:solidFill>
                  <a:srgbClr val="FF0000"/>
                </a:solidFill>
              </a:rPr>
              <a:t>связное монологическое высказывание</a:t>
            </a:r>
            <a:r>
              <a:rPr lang="ru-RU" sz="2000" dirty="0" smtClean="0"/>
              <a:t> на определённую тему с опорой на план, представленный в виде косвенных вопросов. Время на подготовку – 1,5 минуты. Время на ответ – 2 минуты.</a:t>
            </a:r>
          </a:p>
          <a:p>
            <a:pPr algn="just"/>
            <a:endParaRPr lang="ru-RU" sz="1100" dirty="0" smtClean="0"/>
          </a:p>
          <a:p>
            <a:pPr algn="just"/>
            <a:r>
              <a:rPr lang="ru-RU" i="1" dirty="0" smtClean="0"/>
              <a:t>Общее время ответа одного участника ОГЭ (включая время на подготовку) – </a:t>
            </a:r>
            <a:r>
              <a:rPr lang="ru-RU" i="1" u="sng" dirty="0" smtClean="0"/>
              <a:t>15 минут. </a:t>
            </a:r>
          </a:p>
          <a:p>
            <a:pPr algn="just"/>
            <a:r>
              <a:rPr lang="ru-RU" i="1" dirty="0" smtClean="0"/>
              <a:t>Каждое последующее задание выдаётся после окончания выполнения предыдущего задания. </a:t>
            </a:r>
            <a:r>
              <a:rPr lang="ru-RU" b="1" i="1" u="sng" dirty="0" smtClean="0">
                <a:solidFill>
                  <a:schemeClr val="accent6">
                    <a:lumMod val="75000"/>
                  </a:schemeClr>
                </a:solidFill>
                <a:uFill>
                  <a:solidFill>
                    <a:schemeClr val="tx2">
                      <a:lumMod val="50000"/>
                    </a:schemeClr>
                  </a:solidFill>
                </a:uFill>
              </a:rPr>
              <a:t>Всё время ответа ведётся аудио- и видеозапись. </a:t>
            </a:r>
            <a:endParaRPr lang="ru-RU" b="1" i="1" u="sng" dirty="0">
              <a:solidFill>
                <a:schemeClr val="accent6">
                  <a:lumMod val="75000"/>
                </a:schemeClr>
              </a:solidFill>
              <a:uFill>
                <a:solidFill>
                  <a:schemeClr val="tx2">
                    <a:lumMod val="50000"/>
                  </a:schemeClr>
                </a:solidFill>
              </a:uFill>
            </a:endParaRP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980</TotalTime>
  <Words>3421</Words>
  <Application>Microsoft Office PowerPoint</Application>
  <PresentationFormat>Экран (4:3)</PresentationFormat>
  <Paragraphs>559</Paragraphs>
  <Slides>62</Slides>
  <Notes>27</Notes>
  <HiddenSlides>0</HiddenSlides>
  <MMClips>1</MMClips>
  <ScaleCrop>false</ScaleCrop>
  <HeadingPairs>
    <vt:vector size="4" baseType="variant">
      <vt:variant>
        <vt:lpstr>Тема</vt:lpstr>
      </vt:variant>
      <vt:variant>
        <vt:i4>1</vt:i4>
      </vt:variant>
      <vt:variant>
        <vt:lpstr>Заголовки слайдов</vt:lpstr>
      </vt:variant>
      <vt:variant>
        <vt:i4>62</vt:i4>
      </vt:variant>
    </vt:vector>
  </HeadingPairs>
  <TitlesOfParts>
    <vt:vector size="63" baseType="lpstr">
      <vt:lpstr>Тема Office</vt:lpstr>
      <vt:lpstr>Санкт-Петербургская Мастерская педагогических инноваций </vt:lpstr>
      <vt:lpstr>Сущность педагогической технологии составляют:</vt:lpstr>
      <vt:lpstr>8-9</vt:lpstr>
      <vt:lpstr>Презентация PowerPoint</vt:lpstr>
      <vt:lpstr>Презентация PowerPoint</vt:lpstr>
      <vt:lpstr>Презентация PowerPoint</vt:lpstr>
      <vt:lpstr>Санкт-Петербургская Мастерская педагогических инноваций </vt:lpstr>
      <vt:lpstr>Презентация PowerPoint</vt:lpstr>
      <vt:lpstr>ФОРМАТ УСТНОЙ ЧАСТИ max. 15 баллов</vt:lpstr>
      <vt:lpstr>  Task 1. You need to read the text aloud. You have 1.5 minutes to read the text silently, and then be ready to read it aloud. Remember that you will not have more than 2 minutes for reading aloud. </vt:lpstr>
      <vt:lpstr>Материалы www.new.fipi.ru </vt:lpstr>
      <vt:lpstr> Технологии подготовки учащихся к экзамену </vt:lpstr>
      <vt:lpstr>Презентация PowerPoint</vt:lpstr>
      <vt:lpstr>Task 2. Take part in a telephone survey. You have to answer six questions. Give full answers to the questions. Remember that you have 60 seconds to answer each question.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Стратегии подготовки к заданию 2</vt:lpstr>
      <vt:lpstr>Task 3. You are going to give a talk about foreign language. You will have to start in 1.5 minutes and speak for not more than 2 minutes.</vt:lpstr>
      <vt:lpstr>Презентация PowerPoint</vt:lpstr>
      <vt:lpstr>Презентация PowerPoint</vt:lpstr>
      <vt:lpstr>Материалы www.new.fipi.ru </vt:lpstr>
      <vt:lpstr>Стратегии подготовки к заданию 3</vt:lpstr>
      <vt:lpstr>http://www.fipi.ru/about/news/proekty-kim-ege-oge-i-gve-2019-g</vt:lpstr>
      <vt:lpstr>Издательство «Титул»  +7 (484) 399-10-09  umk@titul.ru</vt:lpstr>
      <vt:lpstr>Мастерская педагогических инноваций </vt:lpstr>
      <vt:lpstr>Электронные сборники с заданиями в формате ОГЭ</vt:lpstr>
      <vt:lpstr>5-7</vt:lpstr>
      <vt:lpstr>Презентация PowerPoint</vt:lpstr>
      <vt:lpstr>Презентация PowerPoint</vt:lpstr>
      <vt:lpstr>Сборник для 8-9 классов https://online-mpi.ru/SovKomNav8_9.php</vt:lpstr>
      <vt:lpstr>Презентация PowerPoint</vt:lpstr>
      <vt:lpstr>Материалы www.new.fipi.ru </vt:lpstr>
      <vt:lpstr> Технологии подготовки учащихся к экзамену </vt:lpstr>
      <vt:lpstr> Технология выполнения задания на экзамене </vt:lpstr>
      <vt:lpstr>Презентация PowerPoint</vt:lpstr>
      <vt:lpstr>Материалы www.new.fipi.ru </vt:lpstr>
      <vt:lpstr>Упражнения для успешного выполнения задания 2</vt:lpstr>
      <vt:lpstr>Different questions</vt:lpstr>
      <vt:lpstr>Технология выполнения задания 2 на экзамене </vt:lpstr>
      <vt:lpstr>    Imagine that these are photos from your photo album. Choose one photo to present to your friend. You will have to start speaking in 1,5 minutes and will speak for not more than 2 minutes (12-15 sentences). In your talk remember to speak about:    </vt:lpstr>
      <vt:lpstr>Презентация PowerPoint</vt:lpstr>
      <vt:lpstr>Материалы www.new.fipi.ru </vt:lpstr>
      <vt:lpstr>Технология выполнения задания на экзамене (Задание 3)</vt:lpstr>
      <vt:lpstr>Технологии подготовки учащихся к экзамену (Задание 3)</vt:lpstr>
      <vt:lpstr>Технологии подготовки учащихся к экзамену (Задание 3)</vt:lpstr>
      <vt:lpstr>Технологии подготовки учащихся к экзамену (Задание 3)</vt:lpstr>
      <vt:lpstr>Технологии подготовки учащихся к экзамену (Задание 3)</vt:lpstr>
      <vt:lpstr>Задание 4: Compare and contrast the two photographs </vt:lpstr>
      <vt:lpstr>Презентация PowerPoint</vt:lpstr>
      <vt:lpstr>Материалы www.new.fipi.ru</vt:lpstr>
      <vt:lpstr>Технологии подготовки учащихся к экзамену (Задание 4)</vt:lpstr>
      <vt:lpstr>Технологии подготовки учащихся к экзамену (Задание 4)</vt:lpstr>
      <vt:lpstr>ТРЕНАЖЕР ЕГЭ</vt:lpstr>
      <vt:lpstr>Мастерская педагогических инноваций </vt:lpstr>
      <vt:lpstr>Профессиональное сообщество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Санкт-Петербургская Мастерская педагогических инноваций</dc:title>
  <dc:creator>АНА</dc:creator>
  <cp:lastModifiedBy>admin</cp:lastModifiedBy>
  <cp:revision>169</cp:revision>
  <cp:lastPrinted>2015-02-04T06:18:36Z</cp:lastPrinted>
  <dcterms:created xsi:type="dcterms:W3CDTF">2015-01-28T07:47:01Z</dcterms:created>
  <dcterms:modified xsi:type="dcterms:W3CDTF">2018-10-25T13:15:39Z</dcterms:modified>
</cp:coreProperties>
</file>