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4"/>
  </p:notesMasterIdLst>
  <p:sldIdLst>
    <p:sldId id="262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45" r:id="rId38"/>
    <p:sldId id="346" r:id="rId39"/>
    <p:sldId id="347" r:id="rId40"/>
    <p:sldId id="348" r:id="rId41"/>
    <p:sldId id="349" r:id="rId42"/>
    <p:sldId id="350" r:id="rId43"/>
    <p:sldId id="351" r:id="rId44"/>
    <p:sldId id="352" r:id="rId45"/>
    <p:sldId id="272" r:id="rId46"/>
    <p:sldId id="306" r:id="rId47"/>
    <p:sldId id="261" r:id="rId48"/>
    <p:sldId id="258" r:id="rId49"/>
    <p:sldId id="300" r:id="rId50"/>
    <p:sldId id="269" r:id="rId51"/>
    <p:sldId id="308" r:id="rId52"/>
    <p:sldId id="273" r:id="rId53"/>
    <p:sldId id="291" r:id="rId54"/>
    <p:sldId id="292" r:id="rId55"/>
    <p:sldId id="293" r:id="rId56"/>
    <p:sldId id="294" r:id="rId57"/>
    <p:sldId id="274" r:id="rId58"/>
    <p:sldId id="301" r:id="rId59"/>
    <p:sldId id="295" r:id="rId60"/>
    <p:sldId id="278" r:id="rId61"/>
    <p:sldId id="279" r:id="rId62"/>
    <p:sldId id="299" r:id="rId63"/>
    <p:sldId id="296" r:id="rId64"/>
    <p:sldId id="305" r:id="rId65"/>
    <p:sldId id="276" r:id="rId66"/>
    <p:sldId id="277" r:id="rId67"/>
    <p:sldId id="290" r:id="rId68"/>
    <p:sldId id="302" r:id="rId69"/>
    <p:sldId id="303" r:id="rId70"/>
    <p:sldId id="285" r:id="rId71"/>
    <p:sldId id="297" r:id="rId72"/>
    <p:sldId id="298" r:id="rId73"/>
    <p:sldId id="280" r:id="rId74"/>
    <p:sldId id="309" r:id="rId75"/>
    <p:sldId id="266" r:id="rId76"/>
    <p:sldId id="268" r:id="rId77"/>
    <p:sldId id="286" r:id="rId78"/>
    <p:sldId id="287" r:id="rId79"/>
    <p:sldId id="289" r:id="rId80"/>
    <p:sldId id="265" r:id="rId81"/>
    <p:sldId id="288" r:id="rId82"/>
    <p:sldId id="271" r:id="rId83"/>
    <p:sldId id="284" r:id="rId84"/>
    <p:sldId id="282" r:id="rId85"/>
    <p:sldId id="283" r:id="rId86"/>
    <p:sldId id="259" r:id="rId87"/>
    <p:sldId id="267" r:id="rId88"/>
    <p:sldId id="263" r:id="rId89"/>
    <p:sldId id="304" r:id="rId90"/>
    <p:sldId id="260" r:id="rId91"/>
    <p:sldId id="353" r:id="rId92"/>
    <p:sldId id="257" r:id="rId9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B6F-B001-4B0A-8AFF-9EAB551DB5F3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3A77D-369A-4F3D-A329-012022B0C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1324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расширение общего лингвистического кругозора младшего школьника;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развитие познавательной, эмоциональной и волевой сфер младшего школьника; формирование мотивации к изучению иностранного языка;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1806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Фоновая</a:t>
            </a:r>
            <a:r>
              <a:rPr lang="ru-RU" baseline="0" dirty="0" smtClean="0"/>
              <a:t> лексика, реалии.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ащиеся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интересом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узнают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лексика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самым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естественным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образом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отражает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многочисленные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условия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материальной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социальной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жизни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словарной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картине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мира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обнаруживается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связь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лексики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условий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объективного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мира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особенно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появляющихся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новых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словах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ru-RU" dirty="0" smtClean="0">
                <a:effectLst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12DBD-7BBE-664B-9AAA-7FD99D409A6D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0628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Комплексный характер метода проектов</a:t>
            </a: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2D4A2C1-2F11-45F8-BB09-2685C589B1E4}" type="slidenum">
              <a:rPr lang="ru-RU" altLang="ru-RU"/>
              <a:pPr eaLnBrk="1" hangingPunct="1"/>
              <a:t>49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538010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0942D-6F16-4579-94F5-6702329FD396}" type="slidenum">
              <a:rPr lang="ru-RU" smtClean="0"/>
              <a:pPr>
                <a:defRPr/>
              </a:pPr>
              <a:t>62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891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.neteducom.com/books/16/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4.jpeg"/><Relationship Id="rId4" Type="http://schemas.openxmlformats.org/officeDocument/2006/relationships/hyperlink" Target="http://audio.neteducom.com/books/17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4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https://nctl.blog.gov.uk/wp-content/uploads/sites/141/2015/02/listicle4.png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2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nteroko.ru/pirls16/pirls16_res.html" TargetMode="Externa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.neteducom.com/books/16/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4.jpeg"/><Relationship Id="rId4" Type="http://schemas.openxmlformats.org/officeDocument/2006/relationships/hyperlink" Target="http://audio.neteducom.com/books/17/" TargetMode="Externa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0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eadingworksheets.com/e-reading-worksheets/school-project-ideas/" TargetMode="External"/><Relationship Id="rId7" Type="http://schemas.openxmlformats.org/officeDocument/2006/relationships/hyperlink" Target="http://cyberleninka.ru/article/n/proektnaya-deyatelnost-kak-sredstvo-formirovaniya-universalnyh-uchebnyh-deystviy-mladshih-shkolnikov" TargetMode="External"/><Relationship Id="rId2" Type="http://schemas.openxmlformats.org/officeDocument/2006/relationships/hyperlink" Target="http://www.topuniversities.com/blog/4-steps-successful-student-projec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yberleninka.ru/article/n/organizatsiya-gruppovoy-proektnoy-deyatelnosti-v-nachalnoy-shkole-cherez-tehnologiyu-raznovozrastnogo-obucheniya-s-ispolzovaniem-ikt-v" TargetMode="External"/><Relationship Id="rId5" Type="http://schemas.openxmlformats.org/officeDocument/2006/relationships/hyperlink" Target="http://cyberleninka.ru/article/n/nekotorye-rekomendatsii-po-formirovaniyu-u-uchaschihsya-navykov-proektnoy-deyatelnosti" TargetMode="External"/><Relationship Id="rId4" Type="http://schemas.openxmlformats.org/officeDocument/2006/relationships/hyperlink" Target="http://cyberleninka.ru/article/n/novye-podhody-k-proektnoy-i-issledovatelskoy-deyatelnosti-v-usloviyah-vnedreniya-fgo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370" y="1731962"/>
            <a:ext cx="8389257" cy="2723923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Работаем по ФГОС. Формируем межпредметные понятия на уроках английского языка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smtClean="0"/>
              <a:t>и </a:t>
            </a:r>
            <a:r>
              <a:rPr lang="ru-RU" sz="2800" b="1" dirty="0" smtClean="0"/>
              <a:t>во внеурочной деятельности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(</a:t>
            </a:r>
            <a:r>
              <a:rPr lang="ru-RU" sz="2800" dirty="0"/>
              <a:t>на примере курсов и пособий издательства “Титул</a:t>
            </a:r>
            <a:r>
              <a:rPr lang="ru-RU" sz="2800" dirty="0" smtClean="0"/>
              <a:t>”)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19670" y="5239450"/>
            <a:ext cx="5904656" cy="1248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Казеичева Алёна Евгеньевна,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заместитель руководителя Центра образовательных программ издательства «Титул»,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автор учебных пособий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Метапредметный портфель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Y:\Delo-New\ОГР\Казеичева (Бурова)\СОЦСЕТИ!!!\необходимые иллюстрации включая мои личные фотографии\TIT_Logo_kvadrat.png"/>
          <p:cNvPicPr>
            <a:picLocks noChangeAspect="1" noChangeArrowheads="1"/>
          </p:cNvPicPr>
          <p:nvPr/>
        </p:nvPicPr>
        <p:blipFill>
          <a:blip r:embed="rId2" cstate="print"/>
          <a:srcRect l="5726" t="21436" r="4298" b="22864"/>
          <a:stretch>
            <a:fillRect/>
          </a:stretch>
        </p:blipFill>
        <p:spPr bwMode="auto">
          <a:xfrm>
            <a:off x="3180838" y="324125"/>
            <a:ext cx="2782322" cy="17223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2558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19256" cy="51740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УУД, связанные с </a:t>
            </a:r>
            <a:r>
              <a:rPr lang="ru-RU" dirty="0" smtClean="0"/>
              <a:t>чтением </a:t>
            </a:r>
            <a:r>
              <a:rPr lang="ru-RU" i="1" dirty="0" smtClean="0"/>
              <a:t>(продолжение):</a:t>
            </a:r>
            <a:endParaRPr lang="ru-RU" i="1" dirty="0"/>
          </a:p>
          <a:p>
            <a:r>
              <a:rPr lang="ru-RU" dirty="0" smtClean="0"/>
              <a:t>определять основную тему и главную мысль текста;</a:t>
            </a:r>
          </a:p>
          <a:p>
            <a:r>
              <a:rPr lang="ru-RU" dirty="0"/>
              <a:t>в</a:t>
            </a:r>
            <a:r>
              <a:rPr lang="ru-RU" dirty="0" smtClean="0"/>
              <a:t>ыявлять закономерности событий и явлений, изложенных в тексте в явном и неявном виде;</a:t>
            </a:r>
          </a:p>
          <a:p>
            <a:r>
              <a:rPr lang="ru-RU" dirty="0"/>
              <a:t>с</a:t>
            </a:r>
            <a:r>
              <a:rPr lang="ru-RU" dirty="0" smtClean="0"/>
              <a:t>оставлять план освоения нового понятия на основе текста;</a:t>
            </a:r>
          </a:p>
          <a:p>
            <a:r>
              <a:rPr lang="ru-RU" dirty="0"/>
              <a:t>о</a:t>
            </a:r>
            <a:r>
              <a:rPr lang="ru-RU" dirty="0" smtClean="0"/>
              <a:t>рганизовать поиск информации для достижения поставленной цели;</a:t>
            </a:r>
          </a:p>
          <a:p>
            <a:r>
              <a:rPr lang="ru-RU" dirty="0"/>
              <a:t>ф</a:t>
            </a:r>
            <a:r>
              <a:rPr lang="ru-RU" dirty="0" smtClean="0"/>
              <a:t>ормулировать и обосновывать свою точку зрения на основе текста и собственного опыта.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7016" y="232182"/>
            <a:ext cx="8856984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УУД и читательская компетенция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0627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:\pubs_new\happy_english.ru\Webinar\Презентация 02.12.13\HEru3SB2_p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1060"/>
            <a:ext cx="4535607" cy="6236940"/>
          </a:xfrm>
          <a:prstGeom prst="rect">
            <a:avLst/>
          </a:prstGeom>
          <a:noFill/>
        </p:spPr>
      </p:pic>
      <p:pic>
        <p:nvPicPr>
          <p:cNvPr id="3" name="Picture 3" descr="V:\pubs_new\happy_english.ru\Webinar\Презентация 02.12.13\HEru3SB2_p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393" y="621060"/>
            <a:ext cx="4535607" cy="62369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04657" y="5181600"/>
            <a:ext cx="3831771" cy="14913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- </a:t>
            </a:r>
            <a:r>
              <a:rPr lang="ru-RU" dirty="0" smtClean="0"/>
              <a:t>поиск информации для достижения поставленной цели;</a:t>
            </a:r>
          </a:p>
          <a:p>
            <a:r>
              <a:rPr lang="en-US" dirty="0" smtClean="0"/>
              <a:t>- </a:t>
            </a:r>
            <a:r>
              <a:rPr lang="ru-RU" dirty="0" smtClean="0"/>
              <a:t>формулирование и обоснование своей точки зрения на основе текста и собственного опыта.</a:t>
            </a:r>
          </a:p>
        </p:txBody>
      </p:sp>
      <p:pic>
        <p:nvPicPr>
          <p:cNvPr id="6" name="Picture 2" descr="http://www.titul.ru/central/pickup.php?s=www_titul_ru&amp;i=xkfjcubdg1cagb8oyvdphijd1mvxkkh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5341" y="140906"/>
            <a:ext cx="1350270" cy="1328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7386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8205389" cy="5445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3707904" y="764704"/>
            <a:ext cx="1296144" cy="439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4499992" y="0"/>
            <a:ext cx="41044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Работа с условными обозначениями,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картой. Разработка и работа с инструкцией.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2569" y="152400"/>
            <a:ext cx="1202501" cy="1640161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7812360" y="836712"/>
            <a:ext cx="216024" cy="2952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736600"/>
            <a:ext cx="9036050" cy="6121400"/>
          </a:xfrm>
          <a:noFill/>
        </p:spPr>
      </p:pic>
      <p:sp>
        <p:nvSpPr>
          <p:cNvPr id="4" name="Прямоугольник 3"/>
          <p:cNvSpPr/>
          <p:nvPr/>
        </p:nvSpPr>
        <p:spPr>
          <a:xfrm>
            <a:off x="718457" y="5203372"/>
            <a:ext cx="3831771" cy="14913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dirty="0" smtClean="0"/>
              <a:t> работа с информацией, представленной в разных форматах;</a:t>
            </a:r>
          </a:p>
          <a:p>
            <a:pPr>
              <a:buFontTx/>
              <a:buChar char="-"/>
            </a:pPr>
            <a:r>
              <a:rPr lang="ru-RU" dirty="0" smtClean="0"/>
              <a:t> преобразование информации из одного вида в другой.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5225" y="0"/>
            <a:ext cx="1109356" cy="151311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Тексты в обучении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941739"/>
            <a:ext cx="7886700" cy="461871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1. Учитель – носитель информации. По ФГОС мы учим учиться. Учащийся должен осваивать текст самостоятельно (под руководством учителя).</a:t>
            </a:r>
          </a:p>
          <a:p>
            <a:pPr marL="0" indent="0">
              <a:buNone/>
            </a:pPr>
            <a:r>
              <a:rPr lang="ru-RU" dirty="0" smtClean="0"/>
              <a:t>2. При выборе текста следует руководствоваться не интеллектуальными способностями учащихся, а их индивидуальными особенностями восприятия и переработки информации (например, для </a:t>
            </a:r>
            <a:r>
              <a:rPr lang="ru-RU" dirty="0" err="1" smtClean="0"/>
              <a:t>аудиалов</a:t>
            </a:r>
            <a:r>
              <a:rPr lang="ru-RU" dirty="0" smtClean="0"/>
              <a:t> – использовать тексты песен; для </a:t>
            </a:r>
            <a:r>
              <a:rPr lang="ru-RU" dirty="0" err="1" smtClean="0"/>
              <a:t>визуалов</a:t>
            </a:r>
            <a:r>
              <a:rPr lang="ru-RU" dirty="0" smtClean="0"/>
              <a:t> – использовать тексты с иллюстрациями / графиками / таблицами / схемами и др.; для </a:t>
            </a:r>
            <a:r>
              <a:rPr lang="ru-RU" dirty="0" err="1" smtClean="0"/>
              <a:t>кинестетиков</a:t>
            </a:r>
            <a:r>
              <a:rPr lang="ru-RU" dirty="0" smtClean="0"/>
              <a:t> – использовать тексты с выходом в продукт, проектные работы с результатом работы в виде презентаций / плакатов / газет и др.)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03693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b="6472"/>
          <a:stretch/>
        </p:blipFill>
        <p:spPr>
          <a:xfrm>
            <a:off x="83475" y="404664"/>
            <a:ext cx="5112568" cy="6309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/>
          <a:srcRect r="13506" b="5981"/>
          <a:stretch/>
        </p:blipFill>
        <p:spPr>
          <a:xfrm>
            <a:off x="5196043" y="382603"/>
            <a:ext cx="3916374" cy="6331381"/>
          </a:xfrm>
          <a:prstGeom prst="rect">
            <a:avLst/>
          </a:prstGeom>
        </p:spPr>
      </p:pic>
      <p:pic>
        <p:nvPicPr>
          <p:cNvPr id="9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0"/>
            <a:ext cx="1187624" cy="1627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0109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/>
          <a:srcRect r="4153"/>
          <a:stretch/>
        </p:blipFill>
        <p:spPr>
          <a:xfrm>
            <a:off x="4989161" y="620688"/>
            <a:ext cx="4143263" cy="610428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751021"/>
            <a:ext cx="4401371" cy="6104282"/>
          </a:xfrm>
          <a:prstGeom prst="rect">
            <a:avLst/>
          </a:prstGeom>
        </p:spPr>
      </p:pic>
      <p:pic>
        <p:nvPicPr>
          <p:cNvPr id="4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7624" cy="1627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07689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250" y="1199222"/>
            <a:ext cx="4316742" cy="56587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344538"/>
            <a:ext cx="4137234" cy="5513462"/>
          </a:xfrm>
          <a:prstGeom prst="rect">
            <a:avLst/>
          </a:prstGeom>
        </p:spPr>
      </p:pic>
      <p:pic>
        <p:nvPicPr>
          <p:cNvPr id="4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0"/>
            <a:ext cx="1187624" cy="1627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18974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5" y="116632"/>
            <a:ext cx="1985402" cy="2088232"/>
          </a:xfrm>
          <a:prstGeom prst="rect">
            <a:avLst/>
          </a:prstGeom>
          <a:noFill/>
        </p:spPr>
      </p:pic>
      <p:pic>
        <p:nvPicPr>
          <p:cNvPr id="4" name="Picture 2" descr="V:\pubs_new\happy_english.ru\Webinar\2014\18.06\Heru4(2)_p8-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92477"/>
            <a:ext cx="8676456" cy="5965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653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507" y="0"/>
            <a:ext cx="2160240" cy="2396235"/>
          </a:xfrm>
          <a:prstGeom prst="rect">
            <a:avLst/>
          </a:prstGeom>
          <a:noFill/>
        </p:spPr>
      </p:pic>
      <p:pic>
        <p:nvPicPr>
          <p:cNvPr id="16386" name="Picture 2" descr="V:\pubs_new\happy_english.ru\Webinar\Презентация 02.12.13\HEru3SB2_p48-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90" y="596654"/>
            <a:ext cx="9106710" cy="6261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7736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Межпредметные понятия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772816"/>
            <a:ext cx="8123464" cy="4650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Условием </a:t>
            </a:r>
            <a:r>
              <a:rPr lang="ru-RU" dirty="0"/>
              <a:t>формирования межпредметных </a:t>
            </a:r>
            <a:r>
              <a:rPr lang="ru-RU" dirty="0" smtClean="0"/>
              <a:t>понятий</a:t>
            </a:r>
            <a:r>
              <a:rPr lang="en-US" dirty="0" smtClean="0"/>
              <a:t> </a:t>
            </a:r>
            <a:r>
              <a:rPr lang="ru-RU" dirty="0" smtClean="0"/>
              <a:t>является</a:t>
            </a:r>
            <a:r>
              <a:rPr lang="en-US" dirty="0" smtClean="0"/>
              <a:t>:</a:t>
            </a:r>
          </a:p>
          <a:p>
            <a:r>
              <a:rPr lang="ru-RU" dirty="0" smtClean="0"/>
              <a:t>овладение </a:t>
            </a:r>
            <a:r>
              <a:rPr lang="ru-RU" dirty="0"/>
              <a:t>обучающимися основами читательской компетенции, </a:t>
            </a:r>
            <a:endParaRPr lang="en-US" dirty="0" smtClean="0"/>
          </a:p>
          <a:p>
            <a:r>
              <a:rPr lang="ru-RU" dirty="0" smtClean="0"/>
              <a:t>приобретение </a:t>
            </a:r>
            <a:r>
              <a:rPr lang="ru-RU" dirty="0"/>
              <a:t>навыков работы с информацией, </a:t>
            </a:r>
            <a:endParaRPr lang="en-US" dirty="0" smtClean="0"/>
          </a:p>
          <a:p>
            <a:r>
              <a:rPr lang="ru-RU" dirty="0" smtClean="0"/>
              <a:t>участие</a:t>
            </a:r>
            <a:r>
              <a:rPr lang="ru-RU" dirty="0"/>
              <a:t>  в проектной деятельности. 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554134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3637" y="390376"/>
            <a:ext cx="4181475" cy="62674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2975" y="404664"/>
            <a:ext cx="4391025" cy="6238875"/>
          </a:xfrm>
          <a:prstGeom prst="rect">
            <a:avLst/>
          </a:prstGeom>
        </p:spPr>
      </p:pic>
      <p:grpSp>
        <p:nvGrpSpPr>
          <p:cNvPr id="4" name="Группа 6"/>
          <p:cNvGrpSpPr/>
          <p:nvPr/>
        </p:nvGrpSpPr>
        <p:grpSpPr>
          <a:xfrm>
            <a:off x="67963" y="4581128"/>
            <a:ext cx="1512168" cy="2062411"/>
            <a:chOff x="4405312" y="2154621"/>
            <a:chExt cx="2804784" cy="3836275"/>
          </a:xfrm>
        </p:grpSpPr>
        <p:pic>
          <p:nvPicPr>
            <p:cNvPr id="8" name="Picture 4" descr="Y:\Delo-New\Oblozhki\Titul\Big\ReadUp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1883" y="2154621"/>
              <a:ext cx="2783758" cy="3836275"/>
            </a:xfrm>
            <a:prstGeom prst="rect">
              <a:avLst/>
            </a:prstGeom>
            <a:noFill/>
          </p:spPr>
        </p:pic>
        <p:pic>
          <p:nvPicPr>
            <p:cNvPr id="9" name="Picture 3" descr="Y:\Delo-New\Oblozhki\Titul\Big\ReadUp4_2016.jpg"/>
            <p:cNvPicPr>
              <a:picLocks noChangeAspect="1" noChangeArrowheads="1"/>
            </p:cNvPicPr>
            <p:nvPr/>
          </p:nvPicPr>
          <p:blipFill>
            <a:blip r:embed="rId5" cstate="print"/>
            <a:srcRect b="91649"/>
            <a:stretch>
              <a:fillRect/>
            </a:stretch>
          </p:blipFill>
          <p:spPr bwMode="auto">
            <a:xfrm>
              <a:off x="4405312" y="2160574"/>
              <a:ext cx="2804784" cy="31986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558639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38171"/>
            <a:ext cx="5034341" cy="68198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9068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8575"/>
            <a:ext cx="4752528" cy="6829425"/>
          </a:xfrm>
          <a:prstGeom prst="rect">
            <a:avLst/>
          </a:prstGeom>
        </p:spPr>
      </p:pic>
      <p:pic>
        <p:nvPicPr>
          <p:cNvPr id="3" name="Picture 3" descr="Y:\Delo-New\Oblozhki\Titul\Big\ReadUp4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1872208" cy="2556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03585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836" y="959702"/>
            <a:ext cx="3986164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547664" cy="2132856"/>
          </a:xfrm>
          <a:prstGeom prst="rect">
            <a:avLst/>
          </a:prstGeom>
          <a:noFill/>
        </p:spPr>
      </p:pic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8424" y="959702"/>
            <a:ext cx="3948651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88053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3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1542" b="5813"/>
          <a:stretch/>
        </p:blipFill>
        <p:spPr bwMode="auto">
          <a:xfrm>
            <a:off x="3252348" y="1"/>
            <a:ext cx="5329432" cy="68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800589" cy="24208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9379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3. Учащимся нужно сталкиваться и с аутентичными текстами.</a:t>
            </a:r>
          </a:p>
          <a:p>
            <a:pPr marL="0" indent="0">
              <a:buNone/>
            </a:pPr>
            <a:r>
              <a:rPr lang="ru-RU" dirty="0" smtClean="0"/>
              <a:t>4. Необходима связь обучения с начальной школе и продолжением обучения в основной и старшей школе.</a:t>
            </a:r>
          </a:p>
          <a:p>
            <a:pPr marL="0" indent="0">
              <a:buNone/>
            </a:pPr>
            <a:r>
              <a:rPr lang="ru-RU" dirty="0" smtClean="0"/>
              <a:t>5. Полезно использование нетрадиционных текстов (например, музыка, видео). Данные анализа ученых в этой области показали, что продуктивность работы с нетрадиционным текстом высока за счет интереса к новому формату.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smtClean="0"/>
              <a:t>Тексты в обучении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1407988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3380" b="86434"/>
          <a:stretch/>
        </p:blipFill>
        <p:spPr>
          <a:xfrm>
            <a:off x="2195736" y="204146"/>
            <a:ext cx="6783343" cy="952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8455" t="12373" r="2507" b="2121"/>
          <a:stretch/>
        </p:blipFill>
        <p:spPr>
          <a:xfrm rot="5400000">
            <a:off x="3013584" y="596742"/>
            <a:ext cx="5062872" cy="6698569"/>
          </a:xfrm>
          <a:prstGeom prst="rect">
            <a:avLst/>
          </a:prstGeom>
        </p:spPr>
      </p:pic>
      <p:pic>
        <p:nvPicPr>
          <p:cNvPr id="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479" y="204146"/>
            <a:ext cx="1800589" cy="24208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141461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1217" y="798286"/>
            <a:ext cx="4212783" cy="58730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172" y="581292"/>
            <a:ext cx="4467677" cy="6090063"/>
          </a:xfrm>
          <a:prstGeom prst="rect">
            <a:avLst/>
          </a:prstGeom>
        </p:spPr>
      </p:pic>
      <p:pic>
        <p:nvPicPr>
          <p:cNvPr id="4" name="Picture 3" descr="Y:\Delo-New\Oblozhki\Titul\Big\ReadUp4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2" y="-1"/>
            <a:ext cx="1445435" cy="19739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760494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8898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872208" cy="2580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592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00422"/>
            <a:ext cx="4104456" cy="564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1960" y="1072651"/>
            <a:ext cx="4122040" cy="566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15307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00398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8040"/>
            <a:ext cx="7886700" cy="897617"/>
          </a:xfrm>
        </p:spPr>
        <p:txBody>
          <a:bodyPr/>
          <a:lstStyle/>
          <a:p>
            <a:pPr algn="ctr"/>
            <a:r>
              <a:rPr lang="ru-RU" b="1" dirty="0" smtClean="0"/>
              <a:t>Читательская компетенция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9144"/>
            <a:ext cx="7886700" cy="505097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узком смысле – это компетенция, которая «позволяет школьнику успешно решать разного уровня проблемы посредством взаимодействия с печатным или письменным текстом».</a:t>
            </a:r>
          </a:p>
          <a:p>
            <a:endParaRPr lang="ru-RU" dirty="0" smtClean="0"/>
          </a:p>
          <a:p>
            <a:r>
              <a:rPr lang="ru-RU" dirty="0" smtClean="0"/>
              <a:t>В широком смысле – это компетенция, которая «позволяет человеку успешно решать разного уровня проблемы через освоение и использование различных культурных кодов».</a:t>
            </a:r>
          </a:p>
          <a:p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(Источник – «Учим успешному чтению» Галактионова Т.Г. и др.)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530269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63" y="0"/>
            <a:ext cx="4382361" cy="602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8224" y="23580"/>
            <a:ext cx="4365214" cy="6003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8044" y="4653887"/>
            <a:ext cx="1515307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351377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81907" y="329114"/>
            <a:ext cx="7886700" cy="62284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Песни и стихи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676" y="1119313"/>
            <a:ext cx="3953793" cy="5456081"/>
          </a:xfr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00122" y="3251200"/>
            <a:ext cx="4107109" cy="332419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Аудиоприложения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 книгам: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3"/>
              </a:rPr>
              <a:t>http://audio.neteducom.com/books/1</a:t>
            </a:r>
            <a:r>
              <a:rPr lang="ru-RU" dirty="0" smtClean="0">
                <a:hlinkClick r:id="rId3"/>
              </a:rPr>
              <a:t>6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4"/>
              </a:rPr>
              <a:t>http://audio.neteducom.com/books/17/</a:t>
            </a:r>
            <a:r>
              <a:rPr lang="ru-RU" dirty="0" smtClean="0"/>
              <a:t> </a:t>
            </a:r>
          </a:p>
        </p:txBody>
      </p:sp>
      <p:pic>
        <p:nvPicPr>
          <p:cNvPr id="5" name="Picture 2" descr="Y:\Delo-New\Oblozhki\Titul\Big\Songs_2_4_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785554" y="466015"/>
            <a:ext cx="1815251" cy="2501172"/>
          </a:xfrm>
          <a:prstGeom prst="rect">
            <a:avLst/>
          </a:prstGeom>
          <a:noFill/>
        </p:spPr>
      </p:pic>
      <p:pic>
        <p:nvPicPr>
          <p:cNvPr id="6" name="Picture 3" descr="Y:\Delo-New\Oblozhki\Titul\Big\Songs_5_11_cov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792686" y="561342"/>
            <a:ext cx="1754888" cy="2405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293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:\pubs_new\happy_english.ru\Webinar\Презентация 02.12.13\HEru2SB_p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535607" cy="6236940"/>
          </a:xfrm>
          <a:prstGeom prst="rect">
            <a:avLst/>
          </a:prstGeom>
          <a:noFill/>
        </p:spPr>
      </p:pic>
      <p:pic>
        <p:nvPicPr>
          <p:cNvPr id="5123" name="Picture 3" descr="V:\pubs_new\happy_english.ru\Webinar\Презентация 02.12.13\HEru2SB_p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393" y="260648"/>
            <a:ext cx="4535607" cy="6236940"/>
          </a:xfrm>
          <a:prstGeom prst="rect">
            <a:avLst/>
          </a:prstGeom>
          <a:noFill/>
        </p:spPr>
      </p:pic>
      <p:pic>
        <p:nvPicPr>
          <p:cNvPr id="6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3760" y="4461765"/>
            <a:ext cx="2160240" cy="23962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4247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1809"/>
            <a:ext cx="9144000" cy="619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4003" t="22307" r="51898" b="9123"/>
          <a:stretch/>
        </p:blipFill>
        <p:spPr bwMode="auto">
          <a:xfrm>
            <a:off x="-174483" y="222688"/>
            <a:ext cx="4950246" cy="5215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3555" t="4463" r="3133" b="7210"/>
          <a:stretch/>
        </p:blipFill>
        <p:spPr bwMode="auto">
          <a:xfrm>
            <a:off x="4709886" y="478662"/>
            <a:ext cx="4499992" cy="62181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3" descr="Y:\Titul-OKT\Конобеев\Страницы учебников для вебинаров и презентаций\HEru\HEru4\HEru4SB1.jpg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771" y="4839004"/>
            <a:ext cx="1353323" cy="1857829"/>
          </a:xfrm>
          <a:prstGeom prst="rect">
            <a:avLst/>
          </a:prstGeom>
          <a:noFill/>
        </p:spPr>
      </p:pic>
      <p:pic>
        <p:nvPicPr>
          <p:cNvPr id="7" name="Picture 4" descr="Y:\Titul-OKT\Конобеев\Страницы учебников для вебинаров и презентаций\HEru\HEru4\HEru4SB2.jpg"/>
          <p:cNvPicPr>
            <a:picLocks noGrp="1"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1597" y="4839004"/>
            <a:ext cx="1348770" cy="18578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006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19" y="197835"/>
            <a:ext cx="880443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1152" y="4707157"/>
            <a:ext cx="1448477" cy="2020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41425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88889" cy="610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1782" y="5073542"/>
            <a:ext cx="1154562" cy="1610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31578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6. Нужно разделять понятия ребенок, который не читает и ребенок, который не любит учиться (ходить на уроки). Первый случай – это проблема, </a:t>
            </a:r>
            <a:r>
              <a:rPr lang="ru-RU" dirty="0"/>
              <a:t>в</a:t>
            </a:r>
            <a:r>
              <a:rPr lang="ru-RU" dirty="0" smtClean="0"/>
              <a:t>торой случай – не проблема, т.к. этот факт может быть связан со школьной системой, но при этом не влиять на привязанность к чтению.</a:t>
            </a:r>
          </a:p>
          <a:p>
            <a:pPr marL="0" indent="0">
              <a:buNone/>
            </a:pPr>
            <a:r>
              <a:rPr lang="ru-RU" dirty="0" smtClean="0"/>
              <a:t>7. При разработке программ по чтению нужно учитывать и то, как к чтению относятся семья ученика. При формировании любви к чтению необходимо работать слаженно с родителями.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/>
              <a:t>Тексты в обучении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6911689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Проекты как способы приобщения к чтению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028825"/>
            <a:ext cx="8297636" cy="43513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Проекты призывают искать информацию, читать. </a:t>
            </a:r>
          </a:p>
          <a:p>
            <a:r>
              <a:rPr lang="ru-RU" sz="3200" dirty="0" smtClean="0"/>
              <a:t>Интересные темы проектов – интересные тексты. Интересные тексты – приобщение к чтению.</a:t>
            </a:r>
          </a:p>
          <a:p>
            <a:r>
              <a:rPr lang="ru-RU" sz="3200" dirty="0" smtClean="0"/>
              <a:t>Например, </a:t>
            </a:r>
            <a:r>
              <a:rPr lang="ru-RU" sz="3200" dirty="0" err="1" smtClean="0"/>
              <a:t>инсценирование</a:t>
            </a:r>
            <a:r>
              <a:rPr lang="ru-RU" sz="3200" dirty="0" smtClean="0"/>
              <a:t> книги, конкурс иллюстраций к книге, </a:t>
            </a:r>
            <a:r>
              <a:rPr lang="ru-RU" sz="3200" dirty="0"/>
              <a:t>с</a:t>
            </a:r>
            <a:r>
              <a:rPr lang="ru-RU" sz="3200" dirty="0" smtClean="0"/>
              <a:t>ценарии ролика к прочитанной книге, </a:t>
            </a:r>
            <a:r>
              <a:rPr lang="ru-RU" sz="3200" dirty="0" err="1" smtClean="0"/>
              <a:t>буктрейлер</a:t>
            </a:r>
            <a:r>
              <a:rPr lang="ru-RU" sz="3200" dirty="0" smtClean="0"/>
              <a:t> книги и др.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8037012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lexeyvk\Рабочий стол\Проектная деятельность\M3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109"/>
          <a:stretch>
            <a:fillRect/>
          </a:stretch>
        </p:blipFill>
        <p:spPr>
          <a:xfrm>
            <a:off x="3923928" y="0"/>
            <a:ext cx="5004049" cy="68273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212976"/>
            <a:ext cx="33843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Выполнение проектной работы.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+mj-lt"/>
                <a:ea typeface="+mj-ea"/>
                <a:cs typeface="+mj-cs"/>
              </a:rPr>
              <a:t>Работа по инструкции.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131840" y="1484784"/>
            <a:ext cx="100811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346" name="Picture 2" descr="https://www.englishteachers.ru/uploadedfiles/waresimgs/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584176" cy="2167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Использование дневника читателя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Позволяет сосредоточить всё прочитанное в одном месте.</a:t>
            </a:r>
          </a:p>
          <a:p>
            <a:r>
              <a:rPr lang="ru-RU" sz="3200" dirty="0" smtClean="0"/>
              <a:t>Позволяет кратко помечать свои ощущения от прочтения. </a:t>
            </a:r>
          </a:p>
          <a:p>
            <a:r>
              <a:rPr lang="ru-RU" sz="3200" dirty="0" smtClean="0"/>
              <a:t>Позволяет прослеживать динамику чтения.</a:t>
            </a:r>
          </a:p>
          <a:p>
            <a:r>
              <a:rPr lang="ru-RU" sz="3200" dirty="0" smtClean="0"/>
              <a:t>Например, такие дневники есть в книгах </a:t>
            </a:r>
            <a:r>
              <a:rPr lang="en-US" sz="3200" dirty="0" smtClean="0"/>
              <a:t>Read up.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958709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153" y="379640"/>
            <a:ext cx="886369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Работа с текстом и Педагогика текста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182" y="2086882"/>
            <a:ext cx="8297636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Возможности и закономерности работы с текстом в образовательном процессе изучает </a:t>
            </a:r>
            <a:r>
              <a:rPr lang="ru-RU" i="1" dirty="0" smtClean="0"/>
              <a:t>педагогика текста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Это научная метафора. Сложно представить определение термина.</a:t>
            </a:r>
          </a:p>
          <a:p>
            <a:r>
              <a:rPr lang="ru-RU" dirty="0" smtClean="0"/>
              <a:t>Педагогика текста связана с рассмотрением «текста как самостоятельного носителя педагогических функций: обучающей, развивающей, воспитывающая» </a:t>
            </a:r>
            <a:r>
              <a:rPr lang="ru-RU" i="1" dirty="0" smtClean="0"/>
              <a:t>(Галактионова Т.Г.).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0399386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60648"/>
            <a:ext cx="4619625" cy="64008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755576" y="3645024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9712" cy="27122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70105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05436"/>
            <a:ext cx="4521635" cy="58525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0340" y="836712"/>
            <a:ext cx="4623660" cy="60212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59347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78" y="301126"/>
            <a:ext cx="4600575" cy="62579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0322" y="908720"/>
            <a:ext cx="4425149" cy="5674929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7308304" y="4653136"/>
            <a:ext cx="1512168" cy="2062411"/>
            <a:chOff x="4405312" y="2154621"/>
            <a:chExt cx="2804784" cy="3836275"/>
          </a:xfrm>
        </p:grpSpPr>
        <p:pic>
          <p:nvPicPr>
            <p:cNvPr id="5" name="Picture 4" descr="Y:\Delo-New\Oblozhki\Titul\Big\ReadUp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1883" y="2154621"/>
              <a:ext cx="2783758" cy="3836275"/>
            </a:xfrm>
            <a:prstGeom prst="rect">
              <a:avLst/>
            </a:prstGeom>
            <a:noFill/>
          </p:spPr>
        </p:pic>
        <p:pic>
          <p:nvPicPr>
            <p:cNvPr id="6" name="Picture 3" descr="Y:\Delo-New\Oblozhki\Titul\Big\ReadUp4_2016.jpg"/>
            <p:cNvPicPr>
              <a:picLocks noChangeAspect="1" noChangeArrowheads="1"/>
            </p:cNvPicPr>
            <p:nvPr/>
          </p:nvPicPr>
          <p:blipFill>
            <a:blip r:embed="rId5" cstate="print"/>
            <a:srcRect b="91649"/>
            <a:stretch>
              <a:fillRect/>
            </a:stretch>
          </p:blipFill>
          <p:spPr bwMode="auto">
            <a:xfrm>
              <a:off x="4405312" y="2160574"/>
              <a:ext cx="2804784" cy="31986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39989245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6878" y="136527"/>
            <a:ext cx="7886700" cy="9882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196752"/>
            <a:ext cx="8439471" cy="54726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Процесс приобщения учащихся к чтению, формирование читательской компетентности, воспитание квалифицированного читателя – процесс двусторонний, сложный. С одной стороны, на это направлена педагогическая деятельность, с другой - внутренний процесс приобщения школьника к чтению, формирующий стойкую потребность в регулярном чтении. </a:t>
            </a:r>
          </a:p>
          <a:p>
            <a:r>
              <a:rPr lang="ru-RU" dirty="0" smtClean="0"/>
              <a:t>В результате формируется читающий учащийся, который владеет необходимым уровнем читательской деятельности, способный самостоятельно мыслить, организовывать собственную познавательную деятельность.</a:t>
            </a:r>
          </a:p>
          <a:p>
            <a:r>
              <a:rPr lang="ru-RU" dirty="0" smtClean="0"/>
              <a:t>Важно, чтобы чтение способствовало развитию личности, а развитая личность испытывала потребность в чтении как в источнике дальнейшего развития.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Проектная деятельность как межпредметное понятие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проект?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2908920"/>
          </a:xfrm>
        </p:spPr>
        <p:txBody>
          <a:bodyPr/>
          <a:lstStyle/>
          <a:p>
            <a:r>
              <a:rPr lang="ru-RU" dirty="0" smtClean="0"/>
              <a:t>Это самостоятельно планируемая и реализуемая учащимися работа, в которой речевое общение вплетено в интеллектуально-эмоциональный контекст другой деятельности (И. А. Зимняя)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4366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Проектная технология – что это?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Это технология, создающая оптимальные условия для функционирования </a:t>
            </a:r>
            <a:r>
              <a:rPr lang="ru-RU" u="sng" dirty="0" smtClean="0"/>
              <a:t>иноязычного общения</a:t>
            </a:r>
            <a:r>
              <a:rPr lang="ru-RU" dirty="0" smtClean="0"/>
              <a:t>. Оно обслуживает подготовительную работу над проектом, без общения невозможна совместная деятельность школьников по его воплощению в жизнь, когда учащиеся ведут </a:t>
            </a:r>
            <a:r>
              <a:rPr lang="ru-RU" u="sng" dirty="0" smtClean="0"/>
              <a:t>поиск</a:t>
            </a:r>
            <a:r>
              <a:rPr lang="ru-RU" dirty="0" smtClean="0"/>
              <a:t> новой интересной </a:t>
            </a:r>
            <a:r>
              <a:rPr lang="ru-RU" u="sng" dirty="0" smtClean="0"/>
              <a:t>информации</a:t>
            </a:r>
            <a:r>
              <a:rPr lang="ru-RU" dirty="0" smtClean="0"/>
              <a:t>, её </a:t>
            </a:r>
            <a:r>
              <a:rPr lang="ru-RU" u="sng" dirty="0" smtClean="0"/>
              <a:t>отбор</a:t>
            </a:r>
            <a:r>
              <a:rPr lang="ru-RU" dirty="0" smtClean="0"/>
              <a:t> и </a:t>
            </a:r>
            <a:r>
              <a:rPr lang="ru-RU" u="sng" dirty="0" smtClean="0"/>
              <a:t>оформление</a:t>
            </a:r>
            <a:r>
              <a:rPr lang="ru-RU" dirty="0" smtClean="0"/>
              <a:t>, а также </a:t>
            </a:r>
            <a:r>
              <a:rPr lang="ru-RU" u="sng" dirty="0" smtClean="0"/>
              <a:t>подведение итогов</a:t>
            </a:r>
            <a:r>
              <a:rPr lang="ru-RU" dirty="0" smtClean="0"/>
              <a:t> проектной деятельности в ходе </a:t>
            </a:r>
            <a:r>
              <a:rPr lang="ru-RU" u="sng" dirty="0" smtClean="0"/>
              <a:t>активного обсуждения </a:t>
            </a:r>
            <a:r>
              <a:rPr lang="ru-RU" dirty="0" smtClean="0"/>
              <a:t>достоинств и недостатков собранных материалов (С.С.Куклина).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260648"/>
            <a:ext cx="6876764" cy="634764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Умение пользоваться методом проектов – показатель высокой квалификации преподавателя, его прогрессивной методики обучения и развития учащихся. Недаром эти технологии относят к технологиям XXI века, предусматривающим, прежде всего, умение адаптироваться к стремительно изменяющимся условиям жизни человека постиндустриального общества»</a:t>
            </a:r>
          </a:p>
          <a:p>
            <a:pPr algn="ctr"/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Е.С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Полат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244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352928" cy="5400600"/>
          </a:xfrm>
        </p:spPr>
        <p:txBody>
          <a:bodyPr/>
          <a:lstStyle/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ru-RU" sz="2400" dirty="0" smtClean="0"/>
              <a:t>Источник картинки - </a:t>
            </a:r>
            <a:r>
              <a:rPr lang="en-US" sz="2400" dirty="0" smtClean="0">
                <a:hlinkClick r:id="rId2"/>
              </a:rPr>
              <a:t>https://nctl.blog.gov.uk/wp-content/uploads/sites/141/2015/02/listicle4.png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pic>
        <p:nvPicPr>
          <p:cNvPr id="16386" name="Picture 2" descr="C:\Documents and Settings\bae\Рабочий стол\listicle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836712"/>
            <a:ext cx="734481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94435" y="872728"/>
            <a:ext cx="3152230" cy="93106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Проектная деятельность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0754" y="1898369"/>
            <a:ext cx="2897981" cy="8281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Обучение в сотрудничестве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290" y="2959969"/>
            <a:ext cx="2266851" cy="711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Исследование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0754" y="3886201"/>
            <a:ext cx="2906315" cy="76693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Дискуссии, беседы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07598" y="4221088"/>
            <a:ext cx="2272747" cy="68904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Мозговые атаки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08030" y="5013176"/>
            <a:ext cx="2263578" cy="61022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61498" y="2132857"/>
            <a:ext cx="2558974" cy="75679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Научный метод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35316" y="3102768"/>
            <a:ext cx="2485156" cy="68627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Поиск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43650" y="3951685"/>
            <a:ext cx="2476822" cy="57983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Ролевые игры</a:t>
            </a:r>
          </a:p>
        </p:txBody>
      </p:sp>
      <p:cxnSp>
        <p:nvCxnSpPr>
          <p:cNvPr id="15" name="Прямая со стрелкой 14"/>
          <p:cNvCxnSpPr>
            <a:stCxn id="4" idx="2"/>
          </p:cNvCxnSpPr>
          <p:nvPr/>
        </p:nvCxnSpPr>
        <p:spPr>
          <a:xfrm>
            <a:off x="4670550" y="1803797"/>
            <a:ext cx="61486" cy="241729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304826" y="1898368"/>
            <a:ext cx="1331119" cy="197643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175047" y="1890034"/>
            <a:ext cx="1248966" cy="11513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281013" y="1874556"/>
            <a:ext cx="832247" cy="457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784341" y="1872175"/>
            <a:ext cx="1470422" cy="207287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029609" y="1904322"/>
            <a:ext cx="1216819" cy="1143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437994" y="1887653"/>
            <a:ext cx="734615" cy="46553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Выгнутая влево стрелка 31"/>
          <p:cNvSpPr/>
          <p:nvPr/>
        </p:nvSpPr>
        <p:spPr>
          <a:xfrm>
            <a:off x="3232765" y="4565612"/>
            <a:ext cx="359569" cy="7429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33" name="Выгнутая вправо стрелка 32"/>
          <p:cNvSpPr/>
          <p:nvPr/>
        </p:nvSpPr>
        <p:spPr>
          <a:xfrm>
            <a:off x="5871608" y="4506516"/>
            <a:ext cx="326231" cy="660797"/>
          </a:xfrm>
          <a:prstGeom prst="curvedLeftArrow">
            <a:avLst>
              <a:gd name="adj1" fmla="val 29678"/>
              <a:gd name="adj2" fmla="val 5252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757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Современное состояние проблемы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086882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 данный момент общество связано с чтением информации. Мы каждый день читаем (например, новости, книги по профессии, чтение как хобби). Уровень читательской компетенции напрямую связан с обстановкой в стране. </a:t>
            </a:r>
          </a:p>
          <a:p>
            <a:r>
              <a:rPr lang="ru-RU" dirty="0" smtClean="0"/>
              <a:t>Учащиеся должны быть готовы к жизни в быстро развивающемся мире, который полон разной информации (в том числе и фоновой, которую необходимо уметь отбрасывать).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667639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4500" b="1" dirty="0" smtClean="0"/>
              <a:t>Зачем нужен метод проектов?</a:t>
            </a:r>
            <a:endParaRPr lang="ru-RU" sz="45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591" y="1435352"/>
            <a:ext cx="8745409" cy="41044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Он нужен, чтобы: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учащихся самостоятельному критическому мышлению, умению работать с информацией;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размышлять, опираясь на знание фактов, закономерностей науки, делать обоснованные выводы;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принимать самостоятельные аргументированные решения;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работать в команде, выполняя разные социальные роли.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60909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Проектная деятельность – ведущая в подростковом возрасте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Возраст 11 – 15 лет, т.е. основная школа.</a:t>
            </a:r>
          </a:p>
          <a:p>
            <a:r>
              <a:rPr lang="ru-RU" dirty="0" smtClean="0"/>
              <a:t>Проектная деятельность является необходимой для нормального хода развития подростков.</a:t>
            </a:r>
          </a:p>
          <a:p>
            <a:r>
              <a:rPr lang="ru-RU" dirty="0" smtClean="0"/>
              <a:t>Чем полнее и разнообразнее культурные (специально организованные, </a:t>
            </a:r>
            <a:r>
              <a:rPr lang="ru-RU" dirty="0" err="1" smtClean="0"/>
              <a:t>полипредметные</a:t>
            </a:r>
            <a:r>
              <a:rPr lang="ru-RU" dirty="0" smtClean="0"/>
              <a:t>, групповые) формы проектной деятельности, тем ниже вероятность проявления бытовой конфликтности и трудновоспитуемости.</a:t>
            </a:r>
          </a:p>
          <a:p>
            <a:r>
              <a:rPr lang="ru-RU" dirty="0" smtClean="0"/>
              <a:t>Однако, проектная деятельность не должна быть единственной на уроках, т.к. при переизбытке, ее особый характер не будет заметен. </a:t>
            </a:r>
          </a:p>
          <a:p>
            <a:endParaRPr lang="ru-RU" dirty="0" smtClean="0"/>
          </a:p>
          <a:p>
            <a:r>
              <a:rPr lang="ru-RU" sz="2600" dirty="0" smtClean="0"/>
              <a:t>(По книге «Проектная деятельность школьников» из серии работаем на новым стандартам, автор – К.Н.Поливанова)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9512" y="115888"/>
            <a:ext cx="8784976" cy="936625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/>
              <a:t>Особенности проектной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8040" y="1340768"/>
            <a:ext cx="8229600" cy="521811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Разнообразие </a:t>
            </a:r>
            <a:r>
              <a:rPr lang="ru-RU" dirty="0" smtClean="0"/>
              <a:t>тем, заданий, видов деятельности и способов взаимодействия;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Аутентичность</a:t>
            </a:r>
            <a:r>
              <a:rPr lang="ru-RU" dirty="0" smtClean="0"/>
              <a:t> языкового материала, задания, события и </a:t>
            </a:r>
            <a:r>
              <a:rPr lang="ru-RU" u="sng" dirty="0" smtClean="0"/>
              <a:t>опыта учащихся</a:t>
            </a:r>
            <a:r>
              <a:rPr lang="ru-RU" dirty="0" smtClean="0"/>
              <a:t>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Взаимосвязь</a:t>
            </a:r>
            <a:r>
              <a:rPr lang="ru-RU" dirty="0" smtClean="0"/>
              <a:t> учебного материала с опытом и потребностями учащихся;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Личностная </a:t>
            </a:r>
            <a:r>
              <a:rPr lang="ru-RU" u="sng" dirty="0" smtClean="0"/>
              <a:t>вовлеченность</a:t>
            </a:r>
            <a:r>
              <a:rPr lang="ru-RU" dirty="0" smtClean="0"/>
              <a:t> и удовольствие от работы;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Повышение мотивации</a:t>
            </a:r>
            <a:r>
              <a:rPr lang="ru-RU" dirty="0" smtClean="0"/>
              <a:t>, создание ситуации успеха;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Расширение словарного запаса </a:t>
            </a:r>
            <a:r>
              <a:rPr lang="ru-RU" dirty="0" smtClean="0"/>
              <a:t>учащихся и употребление его в значимом контексте.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22793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246144" cy="66913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Типология проектов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078" y="2671335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Исследовательская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08080" y="3595155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Поисковая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96081" y="2805127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Творческая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6265" y="4373230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Ролевая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80112" y="4725144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Практико-ориентированная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6538" y="1113852"/>
            <a:ext cx="5957251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Доминирующая в проекте деятельность:</a:t>
            </a:r>
          </a:p>
        </p:txBody>
      </p:sp>
    </p:spTree>
    <p:extLst>
      <p:ext uri="{BB962C8B-B14F-4D97-AF65-F5344CB8AC3E}">
        <p14:creationId xmlns="" xmlns:p14="http://schemas.microsoft.com/office/powerpoint/2010/main" val="40981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38834" y="1772816"/>
            <a:ext cx="5055692" cy="14681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Предметно-содержательная область: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3789040"/>
            <a:ext cx="3886607" cy="15841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Монопроект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рамках одной области знаний)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58207" y="3789040"/>
            <a:ext cx="3888671" cy="15841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Межпредметный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проект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43608" y="260648"/>
            <a:ext cx="7246144" cy="669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dirty="0" smtClean="0"/>
              <a:t>Типология проектов</a:t>
            </a:r>
          </a:p>
        </p:txBody>
      </p:sp>
    </p:spTree>
    <p:extLst>
      <p:ext uri="{BB962C8B-B14F-4D97-AF65-F5344CB8AC3E}">
        <p14:creationId xmlns="" xmlns:p14="http://schemas.microsoft.com/office/powerpoint/2010/main" val="219276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23360" y="1757925"/>
            <a:ext cx="5511334" cy="11863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Количество участников проекта: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3353151"/>
            <a:ext cx="2890689" cy="96306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Индивидуальный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71800" y="4725144"/>
            <a:ext cx="2890689" cy="96306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Парный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6111" y="3645024"/>
            <a:ext cx="2890689" cy="96306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Групповой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43608" y="260648"/>
            <a:ext cx="7246144" cy="669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dirty="0" smtClean="0"/>
              <a:t>Типология проектов</a:t>
            </a:r>
          </a:p>
        </p:txBody>
      </p:sp>
    </p:spTree>
    <p:extLst>
      <p:ext uri="{BB962C8B-B14F-4D97-AF65-F5344CB8AC3E}">
        <p14:creationId xmlns="" xmlns:p14="http://schemas.microsoft.com/office/powerpoint/2010/main" val="322169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75656" y="1734281"/>
            <a:ext cx="5942923" cy="132310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Продолжительность проекта: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3374031"/>
            <a:ext cx="3117057" cy="132310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Краткосрочный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16949" y="5013781"/>
            <a:ext cx="3252725" cy="137462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Среднесрочный</a:t>
            </a:r>
          </a:p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(от месяца до полугода)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44026" y="3600923"/>
            <a:ext cx="3117057" cy="132310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Долгосрочный</a:t>
            </a:r>
          </a:p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(более полугода)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3608" y="260648"/>
            <a:ext cx="7246144" cy="669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dirty="0" smtClean="0"/>
              <a:t>Типология проектов</a:t>
            </a:r>
          </a:p>
        </p:txBody>
      </p:sp>
    </p:spTree>
    <p:extLst>
      <p:ext uri="{BB962C8B-B14F-4D97-AF65-F5344CB8AC3E}">
        <p14:creationId xmlns="" xmlns:p14="http://schemas.microsoft.com/office/powerpoint/2010/main" val="398560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95536" y="13122"/>
            <a:ext cx="7992888" cy="922114"/>
          </a:xfrm>
        </p:spPr>
        <p:txBody>
          <a:bodyPr>
            <a:noAutofit/>
          </a:bodyPr>
          <a:lstStyle/>
          <a:p>
            <a:r>
              <a:rPr lang="ru-RU" altLang="ru-RU" sz="3200" b="1" dirty="0" smtClean="0"/>
              <a:t>Примеры тематики проектов в курсе </a:t>
            </a:r>
            <a:r>
              <a:rPr lang="en-US" sz="3200" b="1" dirty="0" smtClean="0"/>
              <a:t>“Happy </a:t>
            </a:r>
            <a:r>
              <a:rPr lang="en-US" sz="3200" b="1" dirty="0"/>
              <a:t>English.ru”</a:t>
            </a:r>
            <a:endParaRPr lang="ru-RU" altLang="ru-RU" sz="32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309" y="1196751"/>
            <a:ext cx="8964488" cy="5478023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создание своего сайта, 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презентация своей семьи, знаменитых символов культуры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родного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города,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страны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игра-викторина, 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создание клуба по интересам, 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проведение праздника, 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презентация традиций, 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плакат о каникулах, 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мероприятия по защите природы, 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ролевая игра,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 поездки, справочник туриста,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постановка отрывка из пьесы, </a:t>
            </a:r>
          </a:p>
          <a:p>
            <a:pPr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создание интернет-блога и т.д.</a:t>
            </a:r>
          </a:p>
        </p:txBody>
      </p:sp>
    </p:spTree>
    <p:extLst>
      <p:ext uri="{BB962C8B-B14F-4D97-AF65-F5344CB8AC3E}">
        <p14:creationId xmlns="" xmlns:p14="http://schemas.microsoft.com/office/powerpoint/2010/main" val="89083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872" y="-30042"/>
            <a:ext cx="4890818" cy="6790656"/>
          </a:xfrm>
          <a:noFill/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4066"/>
          <a:stretch>
            <a:fillRect/>
          </a:stretch>
        </p:blipFill>
        <p:spPr bwMode="auto">
          <a:xfrm>
            <a:off x="237908" y="3284984"/>
            <a:ext cx="8797820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 descr="https://www.englishteachers.ru/uploadedfiles/waresimgs/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38" y="260648"/>
            <a:ext cx="1961752" cy="25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0661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862" b="3589"/>
          <a:stretch/>
        </p:blipFill>
        <p:spPr bwMode="auto">
          <a:xfrm>
            <a:off x="3563887" y="44624"/>
            <a:ext cx="5209087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s://www.englishteachers.ru/uploadedfiles/waresimgs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641214" cy="2132856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862" b="67282"/>
          <a:stretch/>
        </p:blipFill>
        <p:spPr bwMode="auto">
          <a:xfrm>
            <a:off x="137057" y="2348880"/>
            <a:ext cx="9006943" cy="392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2169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0954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/>
              <a:t>Исследования </a:t>
            </a:r>
            <a:r>
              <a:rPr lang="en-US" b="1" dirty="0" smtClean="0"/>
              <a:t>PIRLS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PIRLS (</a:t>
            </a:r>
            <a:r>
              <a:rPr lang="en-US" dirty="0" smtClean="0"/>
              <a:t>Progress </a:t>
            </a:r>
            <a:r>
              <a:rPr lang="en-US" dirty="0"/>
              <a:t>in International Reading Literacy </a:t>
            </a:r>
            <a:r>
              <a:rPr lang="en-US" dirty="0" smtClean="0"/>
              <a:t>Study) - </a:t>
            </a:r>
            <a:r>
              <a:rPr lang="ru-RU" dirty="0"/>
              <a:t>это мониторинговое </a:t>
            </a:r>
            <a:r>
              <a:rPr lang="ru-RU" dirty="0" smtClean="0"/>
              <a:t>исследование,</a:t>
            </a:r>
            <a:r>
              <a:rPr lang="en-US" dirty="0" smtClean="0"/>
              <a:t> </a:t>
            </a:r>
            <a:r>
              <a:rPr lang="ru-RU" dirty="0" smtClean="0"/>
              <a:t>которое сравнивает </a:t>
            </a:r>
            <a:r>
              <a:rPr lang="ru-RU" dirty="0"/>
              <a:t>уровень и качество чтения и понимания текста учащимися начальной школы в различных странах мира, а также выявляет различия в национальных системах образования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Проводится 1 раз в 5 лет (2001, 2006, 2011, 2016 года).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553061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936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Организация работы (</a:t>
            </a:r>
            <a:r>
              <a:rPr lang="en-US" dirty="0" smtClean="0"/>
              <a:t>“HE.ru” 5</a:t>
            </a:r>
            <a:r>
              <a:rPr lang="ru-RU" dirty="0" err="1" smtClean="0"/>
              <a:t>кл</a:t>
            </a:r>
            <a:r>
              <a:rPr lang="ru-RU" dirty="0" smtClean="0"/>
              <a:t>.)</a:t>
            </a:r>
          </a:p>
        </p:txBody>
      </p:sp>
      <p:pic>
        <p:nvPicPr>
          <p:cNvPr id="26627" name="Picture 2" descr="C:\Documents and Settings\alexeyvk\Рабочий стол\Проектная деятельность\HEru5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913" y="930275"/>
            <a:ext cx="6840537" cy="5684838"/>
          </a:xfrm>
          <a:noFill/>
        </p:spPr>
      </p:pic>
    </p:spTree>
    <p:extLst>
      <p:ext uri="{BB962C8B-B14F-4D97-AF65-F5344CB8AC3E}">
        <p14:creationId xmlns="" xmlns:p14="http://schemas.microsoft.com/office/powerpoint/2010/main" val="25017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850900"/>
          </a:xfrm>
        </p:spPr>
        <p:txBody>
          <a:bodyPr/>
          <a:lstStyle/>
          <a:p>
            <a:r>
              <a:rPr lang="ru-RU" altLang="ru-RU" sz="3600" smtClean="0"/>
              <a:t>Организация работы, опоры (</a:t>
            </a:r>
            <a:r>
              <a:rPr lang="en-US" altLang="ru-RU" sz="3600" smtClean="0"/>
              <a:t>“HE.ru” 5 </a:t>
            </a:r>
            <a:r>
              <a:rPr lang="ru-RU" altLang="ru-RU" sz="3600" smtClean="0"/>
              <a:t>кл.)</a:t>
            </a: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908050"/>
            <a:ext cx="4248150" cy="5821363"/>
          </a:xfrm>
          <a:noFill/>
        </p:spPr>
      </p:pic>
      <p:pic>
        <p:nvPicPr>
          <p:cNvPr id="2765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866775"/>
            <a:ext cx="4249737" cy="5857875"/>
          </a:xfrm>
          <a:noFill/>
        </p:spPr>
      </p:pic>
    </p:spTree>
    <p:extLst>
      <p:ext uri="{BB962C8B-B14F-4D97-AF65-F5344CB8AC3E}">
        <p14:creationId xmlns="" xmlns:p14="http://schemas.microsoft.com/office/powerpoint/2010/main" val="315913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8979620" cy="6076278"/>
          </a:xfrm>
          <a:noFill/>
        </p:spPr>
      </p:pic>
      <p:pic>
        <p:nvPicPr>
          <p:cNvPr id="135170" name="Picture 2" descr="http://www.titul.ru/central/pickup.php?s=www_titul_ru&amp;i=xh0wcolcknuaonkn8d5xd2d2oenj8nr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501776" cy="1988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065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www.englishteachers.ru/uploadedfiles/waresimgs/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162175" cy="2838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8639"/>
            <a:ext cx="4745732" cy="651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" y="4005064"/>
            <a:ext cx="9174419" cy="1410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9469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63"/>
            <a:ext cx="6462818" cy="249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927966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818"/>
          <a:stretch/>
        </p:blipFill>
        <p:spPr>
          <a:xfrm>
            <a:off x="2650314" y="1712076"/>
            <a:ext cx="5841693" cy="5125031"/>
          </a:xfrm>
          <a:noFill/>
        </p:spPr>
      </p:pic>
    </p:spTree>
    <p:extLst>
      <p:ext uri="{BB962C8B-B14F-4D97-AF65-F5344CB8AC3E}">
        <p14:creationId xmlns="" xmlns:p14="http://schemas.microsoft.com/office/powerpoint/2010/main" val="16687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68863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мини-проекты </a:t>
            </a:r>
            <a:r>
              <a:rPr lang="en-US" dirty="0" smtClean="0"/>
              <a:t>crafts</a:t>
            </a:r>
            <a:r>
              <a:rPr lang="ru-RU" dirty="0" smtClean="0"/>
              <a:t>, викторины, ролевые игры.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письмо в журнал, письмо о своей школе,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сайт своей семьи,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телепередача, репортаж о животном,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постановка пьесы,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проект удобного города,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конкурс рассказов,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книжная выставка,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презентация страны, родного </a:t>
            </a:r>
            <a:r>
              <a:rPr lang="ru-RU" dirty="0"/>
              <a:t>края</a:t>
            </a: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праздник, </a:t>
            </a:r>
            <a:r>
              <a:rPr lang="ru-RU" dirty="0"/>
              <a:t>ярмарка </a:t>
            </a:r>
            <a:r>
              <a:rPr lang="ru-RU" dirty="0" smtClean="0"/>
              <a:t>вакансий,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написание энциклопедической статьи,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конституция класса, </a:t>
            </a:r>
            <a:r>
              <a:rPr lang="ru-RU" dirty="0"/>
              <a:t>правила для класса, </a:t>
            </a: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ролевые игры, проект школы,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новостная радиопередача, пресс-конференция, заседание школьного совета и т.д.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13122"/>
            <a:ext cx="7992888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200" b="1" dirty="0" smtClean="0"/>
              <a:t>Примеры тематики проектов в курсе </a:t>
            </a:r>
            <a:r>
              <a:rPr lang="en-US" sz="3200" b="1" dirty="0"/>
              <a:t>“Millie</a:t>
            </a:r>
            <a:r>
              <a:rPr lang="en-US" sz="3200" b="1" dirty="0" smtClean="0"/>
              <a:t>”</a:t>
            </a:r>
            <a:r>
              <a:rPr lang="ru-RU" sz="3200" b="1" dirty="0" smtClean="0"/>
              <a:t>- </a:t>
            </a:r>
            <a:r>
              <a:rPr lang="en-US" sz="3200" b="1" dirty="0"/>
              <a:t>“New Millennium English”</a:t>
            </a:r>
            <a:r>
              <a:rPr lang="ru-RU" sz="3200" b="1" dirty="0"/>
              <a:t> </a:t>
            </a:r>
            <a:endParaRPr lang="ru-RU" altLang="ru-RU" sz="32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70180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720" y="-99392"/>
            <a:ext cx="4984576" cy="6852118"/>
          </a:xfrm>
          <a:noFill/>
        </p:spPr>
      </p:pic>
      <p:pic>
        <p:nvPicPr>
          <p:cNvPr id="4" name="Picture 2" descr="https://www.englishteachers.ru/uploadedfiles/waresimgs/1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88640"/>
            <a:ext cx="1261711" cy="1700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8383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74558"/>
            <a:ext cx="4176464" cy="567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692696"/>
            <a:ext cx="4159564" cy="57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s://www.englishteachers.ru/uploadedfiles/waresimgs/1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6593" y="58316"/>
            <a:ext cx="1261711" cy="1700808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908720"/>
            <a:ext cx="8587188" cy="535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5098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97892" y="0"/>
            <a:ext cx="5145499" cy="6858000"/>
          </a:xfrm>
          <a:noFill/>
        </p:spPr>
      </p:pic>
      <p:pic>
        <p:nvPicPr>
          <p:cNvPr id="27651" name="Picture 4" descr="https://www.englishteachers.ru/uploadedfiles/waresimgs/1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1762483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6167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824" y="0"/>
            <a:ext cx="5150269" cy="6858000"/>
          </a:xfrm>
          <a:noFill/>
        </p:spPr>
      </p:pic>
      <p:pic>
        <p:nvPicPr>
          <p:cNvPr id="28675" name="Picture 4" descr="https://www.englishteachers.ru/uploadedfiles/waresimgs/1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197611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6655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335" y="0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/>
              <a:t>Исследования </a:t>
            </a:r>
            <a:r>
              <a:rPr lang="en-US" b="1" dirty="0" smtClean="0"/>
              <a:t>PIRLS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227" y="1325563"/>
            <a:ext cx="8766629" cy="5239657"/>
          </a:xfrm>
        </p:spPr>
        <p:txBody>
          <a:bodyPr>
            <a:normAutofit fontScale="62500" lnSpcReduction="20000"/>
          </a:bodyPr>
          <a:lstStyle/>
          <a:p>
            <a:r>
              <a:rPr lang="ru-RU" sz="3400" dirty="0" smtClean="0"/>
              <a:t>В </a:t>
            </a:r>
            <a:r>
              <a:rPr lang="ru-RU" sz="3400" dirty="0"/>
              <a:t>исследовании оцениваются </a:t>
            </a:r>
            <a:r>
              <a:rPr lang="ru-RU" sz="3400" u="sng" dirty="0"/>
              <a:t>два вида чтения</a:t>
            </a:r>
            <a:r>
              <a:rPr lang="ru-RU" sz="3400" dirty="0"/>
              <a:t>, которые чаще других используются учащимися во время учебных занятий и вне школы:</a:t>
            </a:r>
          </a:p>
          <a:p>
            <a:pPr marL="0" indent="0">
              <a:buNone/>
            </a:pPr>
            <a:r>
              <a:rPr lang="ru-RU" sz="3400" dirty="0"/>
              <a:t>- чтение </a:t>
            </a:r>
            <a:r>
              <a:rPr lang="ru-RU" sz="3400" u="sng" dirty="0"/>
              <a:t>с целью приобретения читательского литературного опыта</a:t>
            </a:r>
            <a:r>
              <a:rPr lang="ru-RU" sz="3400" dirty="0"/>
              <a:t>;</a:t>
            </a:r>
            <a:br>
              <a:rPr lang="ru-RU" sz="3400" dirty="0"/>
            </a:br>
            <a:r>
              <a:rPr lang="ru-RU" sz="3400" dirty="0"/>
              <a:t>- чтение </a:t>
            </a:r>
            <a:r>
              <a:rPr lang="ru-RU" sz="3400" u="sng" dirty="0"/>
              <a:t>с целью освоения и использования информации</a:t>
            </a:r>
            <a:r>
              <a:rPr lang="ru-RU" sz="3400" dirty="0"/>
              <a:t>.</a:t>
            </a:r>
          </a:p>
          <a:p>
            <a:r>
              <a:rPr lang="ru-RU" sz="3400" dirty="0"/>
              <a:t>При чтении литературных и информационных (научно-популярных) текстов в исследовании </a:t>
            </a:r>
            <a:r>
              <a:rPr lang="ru-RU" sz="3400" u="sng" dirty="0"/>
              <a:t>оцениваются четыре группы читательских умений</a:t>
            </a:r>
            <a:r>
              <a:rPr lang="ru-RU" sz="3400" dirty="0"/>
              <a:t>:</a:t>
            </a:r>
          </a:p>
          <a:p>
            <a:pPr marL="0" indent="0">
              <a:buNone/>
            </a:pPr>
            <a:r>
              <a:rPr lang="ru-RU" sz="3400" dirty="0"/>
              <a:t>- нахождение информации, заданной в явном виде;</a:t>
            </a:r>
            <a:br>
              <a:rPr lang="ru-RU" sz="3400" dirty="0"/>
            </a:br>
            <a:r>
              <a:rPr lang="ru-RU" sz="3400" dirty="0"/>
              <a:t>- формулирование выводов;</a:t>
            </a:r>
            <a:br>
              <a:rPr lang="ru-RU" sz="3400" dirty="0"/>
            </a:br>
            <a:r>
              <a:rPr lang="ru-RU" sz="3400" dirty="0"/>
              <a:t>- интерпретация и обобщение информации;</a:t>
            </a:r>
            <a:br>
              <a:rPr lang="ru-RU" sz="3400" dirty="0"/>
            </a:br>
            <a:r>
              <a:rPr lang="ru-RU" sz="3400" dirty="0"/>
              <a:t>- анализ и оценка содержания, языковых особенностей и структуры текста</a:t>
            </a:r>
            <a:r>
              <a:rPr lang="ru-RU" sz="3400" dirty="0" smtClean="0"/>
              <a:t>.</a:t>
            </a:r>
            <a:r>
              <a:rPr lang="ru-RU" sz="3400" b="1" dirty="0" smtClean="0"/>
              <a:t> </a:t>
            </a:r>
          </a:p>
          <a:p>
            <a:endParaRPr lang="ru-RU" b="1" dirty="0" smtClean="0"/>
          </a:p>
          <a:p>
            <a:r>
              <a:rPr lang="en-US" dirty="0"/>
              <a:t>PIRLS</a:t>
            </a:r>
            <a:r>
              <a:rPr lang="ru-RU" dirty="0"/>
              <a:t> 2016 проводился в апреле 2016 </a:t>
            </a:r>
            <a:r>
              <a:rPr lang="ru-RU" dirty="0" smtClean="0"/>
              <a:t>года -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www.centeroko.ru/pirls16/pirls16_res.html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</a:t>
            </a:r>
            <a:r>
              <a:rPr lang="en-US" i="1" dirty="0" smtClean="0"/>
              <a:t>    </a:t>
            </a:r>
            <a:r>
              <a:rPr lang="ru-RU" i="1" dirty="0" smtClean="0"/>
              <a:t>(на сайте результатов нет, </a:t>
            </a:r>
            <a:r>
              <a:rPr lang="en-US" i="1" dirty="0" smtClean="0"/>
              <a:t>date: </a:t>
            </a:r>
            <a:r>
              <a:rPr lang="ru-RU" i="1" dirty="0" smtClean="0"/>
              <a:t>29.11.17)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26905804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3062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0"/>
            <a:ext cx="5148064" cy="683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1264" y="3284984"/>
            <a:ext cx="9185264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657" y="269978"/>
            <a:ext cx="1691680" cy="2295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7068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1547664" cy="2099915"/>
          </a:xfrm>
          <a:prstGeom prst="rect">
            <a:avLst/>
          </a:prstGeom>
          <a:noFill/>
        </p:spPr>
      </p:pic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33412"/>
          </a:xfrm>
        </p:spPr>
        <p:txBody>
          <a:bodyPr/>
          <a:lstStyle/>
          <a:p>
            <a:endParaRPr lang="ru-RU" sz="2800" dirty="0" smtClean="0"/>
          </a:p>
        </p:txBody>
      </p:sp>
      <p:pic>
        <p:nvPicPr>
          <p:cNvPr id="358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70908" y="0"/>
            <a:ext cx="5337602" cy="6858000"/>
          </a:xfrm>
          <a:noFill/>
        </p:spPr>
      </p:pic>
    </p:spTree>
    <p:extLst>
      <p:ext uri="{BB962C8B-B14F-4D97-AF65-F5344CB8AC3E}">
        <p14:creationId xmlns="" xmlns:p14="http://schemas.microsoft.com/office/powerpoint/2010/main" val="18640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913"/>
            <a:ext cx="1547664" cy="2099915"/>
          </a:xfrm>
          <a:prstGeom prst="rect">
            <a:avLst/>
          </a:prstGeom>
          <a:noFill/>
        </p:spPr>
      </p:pic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33412"/>
          </a:xfrm>
        </p:spPr>
        <p:txBody>
          <a:bodyPr/>
          <a:lstStyle/>
          <a:p>
            <a:endParaRPr lang="ru-RU" sz="2800" dirty="0" smtClean="0"/>
          </a:p>
        </p:txBody>
      </p:sp>
      <p:pic>
        <p:nvPicPr>
          <p:cNvPr id="358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27784" y="188913"/>
            <a:ext cx="5190570" cy="6669087"/>
          </a:xfr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b="79103"/>
          <a:stretch>
            <a:fillRect/>
          </a:stretch>
        </p:blipFill>
        <p:spPr>
          <a:xfrm>
            <a:off x="633786" y="250720"/>
            <a:ext cx="8280920" cy="222333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2790" t="50083" r="-2790" b="2983"/>
          <a:stretch/>
        </p:blipFill>
        <p:spPr>
          <a:xfrm>
            <a:off x="319035" y="1829106"/>
            <a:ext cx="8910421" cy="5373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0309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79512" y="3573016"/>
            <a:ext cx="3419872" cy="849312"/>
          </a:xfrm>
        </p:spPr>
        <p:txBody>
          <a:bodyPr>
            <a:normAutofit fontScale="90000"/>
          </a:bodyPr>
          <a:lstStyle/>
          <a:p>
            <a:r>
              <a:rPr lang="ru-RU" altLang="ru-RU" sz="3600" dirty="0" smtClean="0"/>
              <a:t>Презентация </a:t>
            </a:r>
            <a:br>
              <a:rPr lang="ru-RU" altLang="ru-RU" sz="3600" dirty="0" smtClean="0"/>
            </a:br>
            <a:r>
              <a:rPr lang="ru-RU" altLang="ru-RU" sz="3600" dirty="0" smtClean="0"/>
              <a:t>родного края</a:t>
            </a:r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872" y="-27654"/>
            <a:ext cx="5110834" cy="6858000"/>
          </a:xfrm>
          <a:noFill/>
        </p:spPr>
      </p:pic>
      <p:pic>
        <p:nvPicPr>
          <p:cNvPr id="1026" name="Picture 2" descr="https://www.englishteachers.ru/uploadedfiles/waresimgs/2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1810285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1965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Структура школьного проекта</a:t>
            </a:r>
            <a:br>
              <a:rPr lang="ru-RU" b="1" dirty="0" smtClean="0"/>
            </a:br>
            <a:r>
              <a:rPr lang="ru-RU" sz="3600" dirty="0" smtClean="0"/>
              <a:t>(по К.Н. Поливановой)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853136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Анализ ситуации, формулирование замысла, цели </a:t>
            </a:r>
            <a:r>
              <a:rPr lang="ru-RU" dirty="0" smtClean="0"/>
              <a:t>(т.е. формулирование идеи, конкретизация проблемы, выдвижение гипотез, перевод проблемы в задачу / серию задач).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Выполнение (реализация проекта)</a:t>
            </a:r>
            <a:r>
              <a:rPr lang="ru-RU" dirty="0" smtClean="0"/>
              <a:t>, т.е. планирование этапов, обсуждение возможных средств решения задач, реализация проекта.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Подготовка итогового продукта </a:t>
            </a:r>
            <a:r>
              <a:rPr lang="ru-RU" dirty="0" smtClean="0"/>
              <a:t>(т.е. обсуждение способов оформления конечного результата; сбор, систематизация полученных результатов; подведение итогов, оформление, презентация).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9742"/>
          <a:stretch/>
        </p:blipFill>
        <p:spPr bwMode="auto">
          <a:xfrm>
            <a:off x="457200" y="41893"/>
            <a:ext cx="8686801" cy="661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365104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79447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Возраст учащихся и объем помощи со стороны педагога (по М.А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Ступницкой</a:t>
            </a:r>
            <a:r>
              <a:rPr lang="ru-RU" sz="2800" b="1" dirty="0"/>
              <a:t>)</a:t>
            </a: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22734600"/>
              </p:ext>
            </p:extLst>
          </p:nvPr>
        </p:nvGraphicFramePr>
        <p:xfrm>
          <a:off x="179512" y="1340768"/>
          <a:ext cx="8784976" cy="5328592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32004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Этапы работы над проектом</a:t>
                      </a:r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Степень участия педагога</a:t>
                      </a:r>
                      <a:endParaRPr lang="ru-RU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5-6 классы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7-8 классы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9-11</a:t>
                      </a:r>
                      <a:r>
                        <a:rPr lang="ru-R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классы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Проблематизация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Максимальное участие на всех этапах в форме организующей, стимулирующей и обучающей помощи и руководства, не подменяющее самостоятельной работы ребенка.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по запросу учащихся.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Минимальное участие на всех этапах в форме консультации, советов, обсуждений</a:t>
                      </a:r>
                      <a:r>
                        <a:rPr lang="ru-R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 запросу учащихся.</a:t>
                      </a:r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Целеполагание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Планирование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Организующая и стимулирующая помощь. В отдельных случаях – обучающая.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Реализация плана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Презентация</a:t>
                      </a:r>
                    </a:p>
                    <a:p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Незначительная помощь, оказываемая в отдельных случаях по инициативе учителя.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779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 panose="020B0502020202020204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Рефлексия</a:t>
                      </a:r>
                    </a:p>
                    <a:p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5124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680519" cy="6778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5970" b="26038"/>
          <a:stretch>
            <a:fillRect/>
          </a:stretch>
        </p:blipFill>
        <p:spPr bwMode="auto">
          <a:xfrm>
            <a:off x="2127109" y="148665"/>
            <a:ext cx="6581980" cy="6480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9"/>
            <a:ext cx="184921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36971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16632"/>
            <a:ext cx="4339903" cy="657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5063" b="41240"/>
          <a:stretch>
            <a:fillRect/>
          </a:stretch>
        </p:blipFill>
        <p:spPr bwMode="auto">
          <a:xfrm>
            <a:off x="1472070" y="476672"/>
            <a:ext cx="743983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9"/>
            <a:ext cx="184921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627784" y="6021288"/>
            <a:ext cx="5472608" cy="50405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367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Приключение</a:t>
            </a:r>
            <a:endParaRPr lang="ru-RU" dirty="0"/>
          </a:p>
        </p:txBody>
      </p:sp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6456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8764578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7342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1926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/>
              <a:t>Исследования </a:t>
            </a:r>
            <a:r>
              <a:rPr lang="en-US" b="1" dirty="0" smtClean="0"/>
              <a:t>PIRLS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Определяет понятие «Чтение» как «способность понимать письменный язык, правила которого приняты в обществе, а также пользоваться им. Юные читатели понимают значение самых разнообразных текстов. Они общаются с другими такими же читателями – как в школе, так и в обычной жизни – и читают для удовольствия». </a:t>
            </a:r>
          </a:p>
          <a:p>
            <a:r>
              <a:rPr lang="ru-RU" dirty="0" smtClean="0"/>
              <a:t>Результаты России в 2011 году очень высокие (2 место, средний балл одинаков с результатом Финляндии). </a:t>
            </a:r>
          </a:p>
          <a:p>
            <a:r>
              <a:rPr lang="ru-RU" i="1" dirty="0" smtClean="0"/>
              <a:t>Объяснение – учащиеся начальной школы уже приходят в школу хорошо подготовленными.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26066702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81907" y="329114"/>
            <a:ext cx="4622141" cy="62284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Песни и стихи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676" y="1119313"/>
            <a:ext cx="3953793" cy="5456081"/>
          </a:xfr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00122" y="3251200"/>
            <a:ext cx="4107109" cy="332419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Аудиоприложения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 книгам: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3"/>
              </a:rPr>
              <a:t>http://audio.neteducom.com/books/1</a:t>
            </a:r>
            <a:r>
              <a:rPr lang="ru-RU" dirty="0" smtClean="0">
                <a:hlinkClick r:id="rId3"/>
              </a:rPr>
              <a:t>6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4"/>
              </a:rPr>
              <a:t>http://audio.neteducom.com/books/17/</a:t>
            </a:r>
            <a:r>
              <a:rPr lang="ru-RU" dirty="0" smtClean="0"/>
              <a:t> </a:t>
            </a:r>
          </a:p>
        </p:txBody>
      </p:sp>
      <p:pic>
        <p:nvPicPr>
          <p:cNvPr id="5" name="Picture 2" descr="Y:\Delo-New\Oblozhki\Titul\Big\Songs_2_4_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785554" y="466015"/>
            <a:ext cx="1815251" cy="2501172"/>
          </a:xfrm>
          <a:prstGeom prst="rect">
            <a:avLst/>
          </a:prstGeom>
          <a:noFill/>
        </p:spPr>
      </p:pic>
      <p:pic>
        <p:nvPicPr>
          <p:cNvPr id="6" name="Picture 3" descr="Y:\Delo-New\Oblozhki\Titul\Big\Songs_5_11_cov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792686" y="561342"/>
            <a:ext cx="1754888" cy="2405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3042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91542" y="147643"/>
            <a:ext cx="6273554" cy="65217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4" descr="http://www.titul.ru/central/pickup.php?s=www_titul_ru&amp;i=8ka6g52mlniacje8rk3vg45g1yham21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7643"/>
            <a:ext cx="1724451" cy="23452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283968" y="4077072"/>
            <a:ext cx="4248472" cy="259228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57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00926672"/>
              </p:ext>
            </p:extLst>
          </p:nvPr>
        </p:nvGraphicFramePr>
        <p:xfrm>
          <a:off x="87086" y="116632"/>
          <a:ext cx="8877402" cy="658191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76541"/>
                <a:gridCol w="6200861"/>
              </a:tblGrid>
              <a:tr h="6379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Планируемые результаты ФГОС</a:t>
                      </a: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Умения,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формируемые в процессе выполнения 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проектов</a:t>
                      </a:r>
                    </a:p>
                    <a:p>
                      <a:pPr algn="ctr"/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</a:tr>
              <a:tr h="14386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Личностные</a:t>
                      </a:r>
                    </a:p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умений достигать взаимопонимания и согласия (межличностная коммуникация), повышение мотивации учащихся, развитие творческих способностей детей,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азвитие личностных качеств: доброжелательности, толерантности, любознательности, патриотизма, формирование основ гражданской идентичности.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</a:tr>
              <a:tr h="2914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Метапредметные</a:t>
                      </a:r>
                    </a:p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работать с информацией,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текстом;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 анализировать информацию, делать обобщения, выводы; умение работать с разнообразными справочными материалами;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вести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исследовательскую деятельность, взаимодействовать со сверстниками и взрослыми в учебной деятельности; 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генерировать идеи, находить не один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выход;</a:t>
                      </a:r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планировать свою деятельность, прогнозировать последствия;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 контроля, самоконтроля, взаимоконтроля;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информационной и компьютерной компетенции.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</a:tr>
              <a:tr h="1417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Предметные</a:t>
                      </a:r>
                    </a:p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Использование видов речевой деятельности  в знакомых для школьников ситуациях для решения задач на изучаемом языке,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умений представить результаты своей работы на изучаемом языке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013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40960" cy="596085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Параметры внешней оценки </a:t>
            </a:r>
            <a:r>
              <a:rPr lang="ru-RU" sz="3600" b="1" dirty="0" smtClean="0"/>
              <a:t>проекта </a:t>
            </a:r>
            <a:br>
              <a:rPr lang="ru-RU" sz="3600" b="1" dirty="0" smtClean="0"/>
            </a:br>
            <a:r>
              <a:rPr lang="ru-RU" sz="3600" b="1" dirty="0" smtClean="0"/>
              <a:t>(по Е.С. Полат)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54006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Значимость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актуальность выдвинутых проблем, адекватность их изучаемой тематике; 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корректность используемых методов исследования и методов обработки получаемых результатов; 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активность каждого участника проекта в соответствии с его индивидуальными возможностями; 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коллективный характер принимаемых решений (при групповой проекте); 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характер общения и взаимопомощи, взаимодополняемости участников проекта; 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необходимая и достаточная глубина проникновения в проблему; привлечение знаний из других областей; 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доказательность принимаемых решений, умение аргументировать свои заключения, выводы; 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эстетика оформления результатов проведенного проекта; 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умение отвечать на вопросы оппонентов, лаконичность и аргументированность ответов каждого члена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7389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6984776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Оценивание проекта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208088"/>
            <a:ext cx="4032250" cy="5486400"/>
          </a:xfrm>
          <a:noFill/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3928" y="2492896"/>
            <a:ext cx="5100820" cy="2016224"/>
          </a:xfrm>
          <a:noFill/>
        </p:spPr>
      </p:pic>
      <p:sp>
        <p:nvSpPr>
          <p:cNvPr id="11" name="Стрелка вправо 10"/>
          <p:cNvSpPr/>
          <p:nvPr/>
        </p:nvSpPr>
        <p:spPr>
          <a:xfrm rot="19071210">
            <a:off x="3143250" y="4948238"/>
            <a:ext cx="2519363" cy="36036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2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88640"/>
            <a:ext cx="1547664" cy="2099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0217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Оценивание проекта</a:t>
            </a:r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484313"/>
            <a:ext cx="7808912" cy="4465637"/>
          </a:xfrm>
          <a:noFill/>
        </p:spPr>
      </p:pic>
      <p:pic>
        <p:nvPicPr>
          <p:cNvPr id="4" name="Picture 2" descr="https://www.englishteachers.ru/uploadedfiles/waresimgs/2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0648"/>
            <a:ext cx="1594261" cy="21561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038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/>
          <a:lstStyle/>
          <a:p>
            <a:r>
              <a:rPr lang="ru-RU" b="1" dirty="0" smtClean="0"/>
              <a:t>Идеи для проектов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5211960"/>
          </a:xfrm>
        </p:spPr>
        <p:txBody>
          <a:bodyPr>
            <a:noAutofit/>
          </a:bodyPr>
          <a:lstStyle/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Реклама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(реального или выдуманного продукта, например реклама своего учебника или пособия). – использование ИКТ, использование собственного опыта, подготовка выступления и др. </a:t>
            </a:r>
            <a:endParaRPr lang="en-US" sz="1900" dirty="0" smtClean="0">
              <a:latin typeface="Arial" pitchFamily="34" charset="0"/>
              <a:cs typeface="Arial" pitchFamily="34" charset="0"/>
            </a:endParaRPr>
          </a:p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Автобиография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(написать свою биографию, объединить все биографии в один альбом класса) – Развитие умения письма. </a:t>
            </a:r>
          </a:p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Биография известного человека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(как информационный проект – если личность уже изученная, или как исследовательский – если личность недостаточно известная) – поиск информации, использование ИКТ, развитие письменной речи. </a:t>
            </a:r>
          </a:p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Блог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(ведение своего блога, посвященного какой-то проблеме) – если нет возможностей ИКТ, то блог можно перенести на бумагу.  </a:t>
            </a:r>
          </a:p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Настольная игра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(выдуманная школьниками настольная игра, с новыми правилами)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900" b="1" dirty="0">
                <a:latin typeface="Arial" pitchFamily="34" charset="0"/>
                <a:cs typeface="Arial" pitchFamily="34" charset="0"/>
              </a:rPr>
              <a:t> </a:t>
            </a:r>
            <a:endParaRPr lang="en-US" sz="1900" b="1" dirty="0" smtClean="0">
              <a:latin typeface="Arial" pitchFamily="34" charset="0"/>
              <a:cs typeface="Arial" pitchFamily="34" charset="0"/>
            </a:endParaRPr>
          </a:p>
          <a:p>
            <a:pPr fontAlgn="t"/>
            <a:r>
              <a:rPr lang="ru-RU" sz="1900" b="1" dirty="0" err="1" smtClean="0">
                <a:latin typeface="Arial" pitchFamily="34" charset="0"/>
                <a:cs typeface="Arial" pitchFamily="34" charset="0"/>
              </a:rPr>
              <a:t>Буктрейлер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(мини-презентация прочитанной книги / своего учебника / пособия и т.д.) – умение работать с информацией, сокращать текст, превращать большой объем текста в мини-презентацию.</a:t>
            </a:r>
          </a:p>
          <a:p>
            <a:pPr fontAlgn="t"/>
            <a:endParaRPr lang="ru-RU" sz="1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V:\pubs_new\happy_english.ru\Webinar\2014\18.06\HEru11SB_p78-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900" y="664464"/>
            <a:ext cx="9329318" cy="6193536"/>
          </a:xfrm>
          <a:prstGeom prst="rect">
            <a:avLst/>
          </a:prstGeom>
          <a:noFill/>
        </p:spPr>
      </p:pic>
      <p:pic>
        <p:nvPicPr>
          <p:cNvPr id="8" name="Picture 2" descr="http://www.titul.ru/central/pickup.php?s=www_titul_ru&amp;i=k4kyzj0qswa54001i7w1bntmcu4uexo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905000" cy="2524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6226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/>
          <a:lstStyle/>
          <a:p>
            <a:r>
              <a:rPr lang="ru-RU" b="1" dirty="0" smtClean="0"/>
              <a:t>Идеи для проектов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5860" y="1556792"/>
            <a:ext cx="8712968" cy="5112568"/>
          </a:xfrm>
        </p:spPr>
        <p:txBody>
          <a:bodyPr>
            <a:noAutofit/>
          </a:bodyPr>
          <a:lstStyle/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Буклет / брошюра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(о спектакле, о книге, о кружке, о школе и др.)</a:t>
            </a:r>
          </a:p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Книжный кружок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(читают тексты, разные, обмениваются мнением о прочитанном) – умение общаться, задавать вопросы, вести дискуссию, умение слушать. </a:t>
            </a:r>
          </a:p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Цитаты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(на листе бумаги воспроизвести цитату из книги или теста, который читают, нарисовать к ней иллюстрации, собрать цитаты всех учащихся в группе, сделать выставку).</a:t>
            </a:r>
          </a:p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Журнал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(создать журнал, классный или школьный, на языке, с небольшими заметками, фотографиями из жизни класса / школы, шутками, цитатами и др.)</a:t>
            </a:r>
          </a:p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Сценарий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(прочитав текст / рассказ / книгу – адаптировать текст в сценарий для «фильма»).</a:t>
            </a:r>
          </a:p>
          <a:p>
            <a:pPr fontAlgn="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Вебсайт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(создание вебсайта на определенную тему, с проработанным наполнением).</a:t>
            </a:r>
          </a:p>
          <a:p>
            <a:pPr fontAlgn="t"/>
            <a:r>
              <a:rPr lang="ru-RU" sz="1900" dirty="0" smtClean="0">
                <a:latin typeface="Arial" pitchFamily="34" charset="0"/>
                <a:cs typeface="Arial" pitchFamily="34" charset="0"/>
              </a:rPr>
              <a:t>И др.</a:t>
            </a:r>
          </a:p>
        </p:txBody>
      </p:sp>
    </p:spTree>
    <p:extLst>
      <p:ext uri="{BB962C8B-B14F-4D97-AF65-F5344CB8AC3E}">
        <p14:creationId xmlns="" xmlns:p14="http://schemas.microsoft.com/office/powerpoint/2010/main" val="325027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3770" y="161416"/>
            <a:ext cx="4849085" cy="6696584"/>
          </a:xfr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9410"/>
          <a:stretch>
            <a:fillRect/>
          </a:stretch>
        </p:blipFill>
        <p:spPr bwMode="auto">
          <a:xfrm>
            <a:off x="2262013" y="908720"/>
            <a:ext cx="6538847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 descr="https://www.englishteachers.ru/uploadedfiles/waresimgs/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52" y="242888"/>
            <a:ext cx="1951261" cy="268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856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232182"/>
            <a:ext cx="8856984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УУД и читательская компетенция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19256" cy="51740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УУД, связанные с чтением:</a:t>
            </a:r>
          </a:p>
          <a:p>
            <a:r>
              <a:rPr lang="ru-RU" dirty="0" smtClean="0"/>
              <a:t>работать с информацией, представленной в разных форматах;</a:t>
            </a:r>
          </a:p>
          <a:p>
            <a:r>
              <a:rPr lang="ru-RU" dirty="0" smtClean="0"/>
              <a:t>преобразовать информацию из одного вида в другой;</a:t>
            </a:r>
          </a:p>
          <a:p>
            <a:r>
              <a:rPr lang="ru-RU" dirty="0"/>
              <a:t>с</a:t>
            </a:r>
            <a:r>
              <a:rPr lang="ru-RU" dirty="0" smtClean="0"/>
              <a:t>оставлять план текста, определять его логическую структуру для освоения нового понятия;</a:t>
            </a:r>
          </a:p>
          <a:p>
            <a:r>
              <a:rPr lang="ru-RU" dirty="0"/>
              <a:t>с</a:t>
            </a:r>
            <a:r>
              <a:rPr lang="ru-RU" dirty="0" smtClean="0"/>
              <a:t>оставлять план текста (для пересказа);</a:t>
            </a:r>
          </a:p>
          <a:p>
            <a:r>
              <a:rPr lang="ru-RU" dirty="0"/>
              <a:t>н</a:t>
            </a:r>
            <a:r>
              <a:rPr lang="ru-RU" dirty="0" smtClean="0"/>
              <a:t>аходить и подбирать в тексте необходимый материал;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9832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Как сделать успешный проект?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/>
          <a:lstStyle/>
          <a:p>
            <a:pPr fontAlgn="base">
              <a:buNone/>
            </a:pPr>
            <a:r>
              <a:rPr lang="en-US" dirty="0" smtClean="0"/>
              <a:t>1. </a:t>
            </a:r>
            <a:r>
              <a:rPr lang="ru-RU" dirty="0" smtClean="0"/>
              <a:t>Хорошая, интересная тема.</a:t>
            </a:r>
          </a:p>
          <a:p>
            <a:pPr fontAlgn="base">
              <a:buNone/>
            </a:pPr>
            <a:r>
              <a:rPr lang="en-US" dirty="0" smtClean="0"/>
              <a:t>2. </a:t>
            </a:r>
            <a:r>
              <a:rPr lang="ru-RU" dirty="0" smtClean="0"/>
              <a:t>Будьте креативными, но не забывайте цель проекта.</a:t>
            </a:r>
            <a:endParaRPr lang="en-US" dirty="0" smtClean="0"/>
          </a:p>
          <a:p>
            <a:pPr fontAlgn="base">
              <a:buNone/>
            </a:pPr>
            <a:r>
              <a:rPr lang="en-US" dirty="0" smtClean="0"/>
              <a:t>3. </a:t>
            </a:r>
            <a:r>
              <a:rPr lang="ru-RU" dirty="0" smtClean="0"/>
              <a:t>Найдите изюминку проекта и сделайте на неё упор.</a:t>
            </a:r>
            <a:endParaRPr lang="en-US" dirty="0" smtClean="0"/>
          </a:p>
          <a:p>
            <a:pPr fontAlgn="base">
              <a:buNone/>
            </a:pPr>
            <a:r>
              <a:rPr lang="en-US" dirty="0" smtClean="0"/>
              <a:t>4. </a:t>
            </a:r>
            <a:r>
              <a:rPr lang="ru-RU" dirty="0" smtClean="0"/>
              <a:t>Презентация – это важно</a:t>
            </a:r>
            <a:r>
              <a:rPr lang="en-US" dirty="0" smtClean="0"/>
              <a:t> </a:t>
            </a:r>
            <a:r>
              <a:rPr lang="ru-RU" dirty="0" smtClean="0"/>
              <a:t>(недостаточно иметь хороший материал, нужно уметь его представить).</a:t>
            </a:r>
            <a:endParaRPr lang="en-US" dirty="0" smtClean="0"/>
          </a:p>
          <a:p>
            <a:pPr fontAlgn="base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Освоение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понятий – важная составляющая достижения метапредметных результатов ФГОС.</a:t>
            </a:r>
          </a:p>
          <a:p>
            <a:r>
              <a:rPr lang="ru-RU" dirty="0" smtClean="0"/>
              <a:t>Умение работать с информацией при работе над проектом, представлять готовый проект – важные умения, которые пригодятся и вне учебной деятельности обучающегося.</a:t>
            </a:r>
          </a:p>
          <a:p>
            <a:r>
              <a:rPr lang="ru-RU" dirty="0" smtClean="0"/>
              <a:t>Читательская компетенция необходима обучающимся, т.к. без чтения мы не можем обладать информацией в полной мере.</a:t>
            </a:r>
            <a:endParaRPr lang="ru-RU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http://www.topuniversities.com/blog/4-steps-successful-student-project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http://www.ereadingworksheets.com/e-reading-worksheets/school-project-ideas/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http://cyberleninka.ru/article/n/novye-podhody-k-proektnoy-i-issledovatelskoy-deyatelnosti-v-usloviyah-vnedreniya-fgos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http://cyberleninka.ru/article/n/nekotorye-rekomendatsii-po-formirovaniyu-u-uchaschihsya-navykov-proektnoy-deyatelnosti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http://cyberleninka.ru/article/n/organizatsiya-gruppovoy-proektnoy-deyatelnosti-v-nachalnoy-shkole-cherez-tehnologiyu-raznovozrastnogo-obucheniya-s-ispolzovaniem-ikt-v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http://cyberleninka.ru/article/n/proektnaya-deyatelnost-kak-sredstvo-formirovaniya-universalnyh-uchebnyh-deystviy-mladshih-shkolnikov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2503</Words>
  <Application>Microsoft Office PowerPoint</Application>
  <PresentationFormat>Экран (4:3)</PresentationFormat>
  <Paragraphs>278</Paragraphs>
  <Slides>92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92</vt:i4>
      </vt:variant>
    </vt:vector>
  </HeadingPairs>
  <TitlesOfParts>
    <vt:vector size="93" baseType="lpstr">
      <vt:lpstr>Тема Office</vt:lpstr>
      <vt:lpstr>Работаем по ФГОС. Формируем межпредметные понятия на уроках английского языка  и во внеурочной деятельности (на примере курсов и пособий издательства “Титул”)</vt:lpstr>
      <vt:lpstr>Межпредметные понятия </vt:lpstr>
      <vt:lpstr>Читательская компетенция</vt:lpstr>
      <vt:lpstr>Работа с текстом и Педагогика текста</vt:lpstr>
      <vt:lpstr>Современное состояние проблемы</vt:lpstr>
      <vt:lpstr>Исследования PIRLS</vt:lpstr>
      <vt:lpstr>Исследования PIRLS</vt:lpstr>
      <vt:lpstr>Исследования PIRLS</vt:lpstr>
      <vt:lpstr>УУД и читательская компетенция</vt:lpstr>
      <vt:lpstr>УУД и читательская компетенция</vt:lpstr>
      <vt:lpstr>Слайд 11</vt:lpstr>
      <vt:lpstr>Слайд 12</vt:lpstr>
      <vt:lpstr>Слайд 13</vt:lpstr>
      <vt:lpstr>Тексты в обучении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Песни и стихи</vt:lpstr>
      <vt:lpstr>Слайд 32</vt:lpstr>
      <vt:lpstr>Слайд 33</vt:lpstr>
      <vt:lpstr>Слайд 34</vt:lpstr>
      <vt:lpstr>Слайд 35</vt:lpstr>
      <vt:lpstr>Слайд 36</vt:lpstr>
      <vt:lpstr>Проекты как способы приобщения к чтению</vt:lpstr>
      <vt:lpstr>Слайд 38</vt:lpstr>
      <vt:lpstr>Использование дневника читателя</vt:lpstr>
      <vt:lpstr>Слайд 40</vt:lpstr>
      <vt:lpstr>Слайд 41</vt:lpstr>
      <vt:lpstr>Слайд 42</vt:lpstr>
      <vt:lpstr>Слайд 43</vt:lpstr>
      <vt:lpstr>Проектная деятельность как межпредметное понятие</vt:lpstr>
      <vt:lpstr>Что такое проект?</vt:lpstr>
      <vt:lpstr>Проектная технология – что это?</vt:lpstr>
      <vt:lpstr>Слайд 47</vt:lpstr>
      <vt:lpstr>Слайд 48</vt:lpstr>
      <vt:lpstr>Слайд 49</vt:lpstr>
      <vt:lpstr>Зачем нужен метод проектов?</vt:lpstr>
      <vt:lpstr>Проектная деятельность – ведущая в подростковом возрасте</vt:lpstr>
      <vt:lpstr>Особенности проектной деятельности</vt:lpstr>
      <vt:lpstr>Типология проектов</vt:lpstr>
      <vt:lpstr>Слайд 54</vt:lpstr>
      <vt:lpstr>Слайд 55</vt:lpstr>
      <vt:lpstr>Слайд 56</vt:lpstr>
      <vt:lpstr>Примеры тематики проектов в курсе “Happy English.ru”</vt:lpstr>
      <vt:lpstr>Слайд 58</vt:lpstr>
      <vt:lpstr>Слайд 59</vt:lpstr>
      <vt:lpstr>Организация работы (“HE.ru” 5кл.)</vt:lpstr>
      <vt:lpstr>Организация работы, опоры (“HE.ru” 5 кл.)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Презентация  родного края</vt:lpstr>
      <vt:lpstr>Структура школьного проекта (по К.Н. Поливановой)</vt:lpstr>
      <vt:lpstr>Слайд 75</vt:lpstr>
      <vt:lpstr>Возраст учащихся и объем помощи со стороны педагога (по М.А. Ступницкой)</vt:lpstr>
      <vt:lpstr>Слайд 77</vt:lpstr>
      <vt:lpstr>Слайд 78</vt:lpstr>
      <vt:lpstr>Приключение</vt:lpstr>
      <vt:lpstr>Песни и стихи</vt:lpstr>
      <vt:lpstr>Слайд 81</vt:lpstr>
      <vt:lpstr>Слайд 82</vt:lpstr>
      <vt:lpstr>Параметры внешней оценки проекта  (по Е.С. Полат) </vt:lpstr>
      <vt:lpstr>Оценивание проекта</vt:lpstr>
      <vt:lpstr>Оценивание проекта</vt:lpstr>
      <vt:lpstr>Идеи для проектов</vt:lpstr>
      <vt:lpstr>Слайд 87</vt:lpstr>
      <vt:lpstr>Идеи для проектов</vt:lpstr>
      <vt:lpstr>Слайд 89</vt:lpstr>
      <vt:lpstr>Как сделать успешный проект?</vt:lpstr>
      <vt:lpstr>Выводы</vt:lpstr>
      <vt:lpstr>Useful 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bae</cp:lastModifiedBy>
  <cp:revision>126</cp:revision>
  <dcterms:modified xsi:type="dcterms:W3CDTF">2017-11-29T13:04:57Z</dcterms:modified>
</cp:coreProperties>
</file>