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8" r:id="rId2"/>
    <p:sldId id="345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80" r:id="rId22"/>
    <p:sldId id="330" r:id="rId23"/>
    <p:sldId id="281" r:id="rId24"/>
    <p:sldId id="282" r:id="rId25"/>
    <p:sldId id="286" r:id="rId26"/>
    <p:sldId id="287" r:id="rId27"/>
    <p:sldId id="331" r:id="rId28"/>
    <p:sldId id="332" r:id="rId29"/>
    <p:sldId id="333" r:id="rId30"/>
    <p:sldId id="334" r:id="rId31"/>
    <p:sldId id="335" r:id="rId32"/>
    <p:sldId id="288" r:id="rId33"/>
    <p:sldId id="289" r:id="rId34"/>
    <p:sldId id="295" r:id="rId35"/>
    <p:sldId id="346" r:id="rId36"/>
    <p:sldId id="305" r:id="rId37"/>
    <p:sldId id="293" r:id="rId38"/>
    <p:sldId id="294" r:id="rId39"/>
    <p:sldId id="300" r:id="rId40"/>
    <p:sldId id="301" r:id="rId41"/>
    <p:sldId id="296" r:id="rId42"/>
    <p:sldId id="297" r:id="rId43"/>
    <p:sldId id="306" r:id="rId44"/>
    <p:sldId id="348" r:id="rId45"/>
    <p:sldId id="314" r:id="rId46"/>
    <p:sldId id="315" r:id="rId47"/>
    <p:sldId id="316" r:id="rId48"/>
    <p:sldId id="317" r:id="rId49"/>
    <p:sldId id="291" r:id="rId50"/>
    <p:sldId id="292" r:id="rId51"/>
    <p:sldId id="349" r:id="rId52"/>
    <p:sldId id="350" r:id="rId53"/>
    <p:sldId id="298" r:id="rId54"/>
    <p:sldId id="307" r:id="rId55"/>
    <p:sldId id="308" r:id="rId56"/>
    <p:sldId id="309" r:id="rId57"/>
    <p:sldId id="351" r:id="rId58"/>
    <p:sldId id="352" r:id="rId59"/>
    <p:sldId id="356" r:id="rId60"/>
    <p:sldId id="321" r:id="rId61"/>
    <p:sldId id="360" r:id="rId62"/>
    <p:sldId id="357" r:id="rId63"/>
    <p:sldId id="302" r:id="rId64"/>
    <p:sldId id="353" r:id="rId65"/>
    <p:sldId id="359" r:id="rId66"/>
    <p:sldId id="337" r:id="rId67"/>
    <p:sldId id="310" r:id="rId68"/>
    <p:sldId id="338" r:id="rId69"/>
    <p:sldId id="303" r:id="rId70"/>
    <p:sldId id="361" r:id="rId71"/>
    <p:sldId id="340" r:id="rId72"/>
    <p:sldId id="362" r:id="rId73"/>
    <p:sldId id="278" r:id="rId74"/>
    <p:sldId id="341" r:id="rId75"/>
    <p:sldId id="354" r:id="rId76"/>
    <p:sldId id="355" r:id="rId77"/>
    <p:sldId id="304" r:id="rId78"/>
    <p:sldId id="313" r:id="rId79"/>
    <p:sldId id="347" r:id="rId80"/>
    <p:sldId id="322" r:id="rId81"/>
    <p:sldId id="323" r:id="rId82"/>
    <p:sldId id="257" r:id="rId83"/>
    <p:sldId id="324" r:id="rId84"/>
    <p:sldId id="325" r:id="rId8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0C76"/>
    <a:srgbClr val="7BA82A"/>
    <a:srgbClr val="FAF40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A31A8-654D-4738-9B7A-078BBF685A79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CEB9D-DCE7-41AF-A581-B55F3A4E7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5CF4AE-7951-4093-8812-FCEE521D70C3}" type="slidenum">
              <a:rPr lang="ru-RU" smtClean="0"/>
              <a:pPr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00839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hyperlink" Target="mailto:alyonaek@titul.ru" TargetMode="Externa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hyperlink" Target="mailto:alyonaek@titul.ru" TargetMode="Externa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hyperlink" Target="https://www.englishteachers.ru/shop" TargetMode="External"/><Relationship Id="rId7" Type="http://schemas.openxmlformats.org/officeDocument/2006/relationships/image" Target="../media/image59.png"/><Relationship Id="rId2" Type="http://schemas.openxmlformats.org/officeDocument/2006/relationships/hyperlink" Target="https://www.englishteachers.ru/forum/index.php?showforum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hyperlink" Target="https://www.facebook.com/titulpublishers" TargetMode="External"/><Relationship Id="rId4" Type="http://schemas.openxmlformats.org/officeDocument/2006/relationships/hyperlink" Target="http://vk.com/titulpublisher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204864"/>
            <a:ext cx="9144000" cy="2808312"/>
          </a:xfrm>
          <a:prstGeom prst="rect">
            <a:avLst/>
          </a:prstGeom>
          <a:solidFill>
            <a:srgbClr val="410C76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2304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И</a:t>
            </a:r>
            <a:r>
              <a:rPr lang="ru-RU" sz="3200" b="1" dirty="0" smtClean="0">
                <a:solidFill>
                  <a:schemeClr val="bg1"/>
                </a:solidFill>
              </a:rPr>
              <a:t>тоги </a:t>
            </a:r>
            <a:r>
              <a:rPr lang="ru-RU" sz="3200" b="1" dirty="0" smtClean="0">
                <a:solidFill>
                  <a:schemeClr val="bg1"/>
                </a:solidFill>
              </a:rPr>
              <a:t>апробации серии пособий “Метапредметный портфель” 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в 2017/18 учебном году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115616" y="5589240"/>
            <a:ext cx="7200800" cy="126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Казеичева Алёна Евгеньевна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ru-RU" b="1" dirty="0" smtClean="0"/>
              <a:t>заместитель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руководителя Центра образовательных программ издательства “Титул”,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автор учебных пособий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Метапредметный портфель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016" b="16017"/>
          <a:stretch/>
        </p:blipFill>
        <p:spPr>
          <a:xfrm>
            <a:off x="3275856" y="188640"/>
            <a:ext cx="2648633" cy="18002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7504" y="2348880"/>
            <a:ext cx="8928992" cy="2520280"/>
          </a:xfrm>
          <a:prstGeom prst="rect">
            <a:avLst/>
          </a:prstGeom>
          <a:noFill/>
          <a:ln w="85725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vk.me/c627118/v627118776/41463/SCM1GGtyA1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28972" y="968570"/>
            <a:ext cx="6419056" cy="471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vk.me/c627118/v627118776/4146d/stiJaEGRbR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7236"/>
            <a:ext cx="4455144" cy="627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0"/>
            <a:ext cx="4571999" cy="4046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rgbClr val="FF0000"/>
                </a:solidFill>
              </a:rPr>
              <a:t>Анализ, синтез, классификация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68144" y="31261"/>
            <a:ext cx="3094010" cy="51741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Анализ, синтез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602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718330"/>
            <a:ext cx="4464496" cy="61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88640"/>
            <a:ext cx="5760640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rgbClr val="FF0000"/>
                </a:solidFill>
              </a:rPr>
              <a:t>Решение проблем творческого и поискового характера</a:t>
            </a: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660232" y="5805264"/>
            <a:ext cx="1800200" cy="10527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55976" y="6309320"/>
            <a:ext cx="187220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Рефлексия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8" idx="3"/>
          </p:cNvCxnSpPr>
          <p:nvPr/>
        </p:nvCxnSpPr>
        <p:spPr>
          <a:xfrm flipV="1">
            <a:off x="6228184" y="6453336"/>
            <a:ext cx="432048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4014" t="3892" r="2323" b="31954"/>
          <a:stretch>
            <a:fillRect/>
          </a:stretch>
        </p:blipFill>
        <p:spPr bwMode="auto">
          <a:xfrm>
            <a:off x="1331640" y="821312"/>
            <a:ext cx="6408712" cy="60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83671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Подробные методические рекомендации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0" y="548680"/>
            <a:ext cx="9144000" cy="6309320"/>
            <a:chOff x="0" y="548680"/>
            <a:chExt cx="9144000" cy="630932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48680"/>
              <a:ext cx="4587858" cy="6309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7"/>
              <a:ext cx="4572000" cy="628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Скругленный прямоугольник 4"/>
          <p:cNvSpPr/>
          <p:nvPr/>
        </p:nvSpPr>
        <p:spPr>
          <a:xfrm>
            <a:off x="4644008" y="148811"/>
            <a:ext cx="2736304" cy="54388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классификация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688" y="110441"/>
            <a:ext cx="3055168" cy="5102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Анализ, синтез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320480" cy="5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0"/>
            <a:ext cx="4320480" cy="5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95536" y="5661248"/>
            <a:ext cx="6840760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Классификация, обобщение, построение рассуждения, решение проблем творческого и поискового характера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868144" y="836712"/>
            <a:ext cx="30963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Разрезной материал</a:t>
            </a:r>
            <a:endParaRPr lang="ru-RU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0"/>
            <a:ext cx="49868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320480" cy="5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0"/>
            <a:ext cx="4320480" cy="594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0972839">
            <a:off x="935094" y="2368692"/>
            <a:ext cx="3034310" cy="417284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716016" y="5949280"/>
            <a:ext cx="3528392" cy="7200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Что не подходит?</a:t>
            </a:r>
            <a:endParaRPr lang="ru-RU" sz="2800" b="1" dirty="0">
              <a:solidFill>
                <a:srgbClr val="7030A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4139952" y="5085184"/>
            <a:ext cx="864096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Подробная карта книги</a:t>
            </a:r>
            <a:endParaRPr lang="ru-RU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8543"/>
            <a:ext cx="4427984" cy="608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768543"/>
            <a:ext cx="4427984" cy="608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Подробные методические рекомендации</a:t>
            </a:r>
            <a:endParaRPr lang="ru-RU" sz="32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69705" b="12930"/>
          <a:stretch>
            <a:fillRect/>
          </a:stretch>
        </p:blipFill>
        <p:spPr bwMode="auto">
          <a:xfrm>
            <a:off x="1187624" y="1268760"/>
            <a:ext cx="603067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t="4403" b="46911"/>
          <a:stretch>
            <a:fillRect/>
          </a:stretch>
        </p:blipFill>
        <p:spPr bwMode="auto">
          <a:xfrm>
            <a:off x="1331640" y="2564904"/>
            <a:ext cx="6048672" cy="4049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9535"/>
            <a:ext cx="4572693" cy="6288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82276" y="584620"/>
            <a:ext cx="4561724" cy="627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0"/>
            <a:ext cx="6840760" cy="764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Построение рассуждения, классификация, работа с иллюстрацией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229600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sz="4800" dirty="0" smtClean="0">
                <a:latin typeface="Monotype Corsiva" panose="03010101010201010101" pitchFamily="66" charset="0"/>
              </a:rPr>
              <a:t>«Кто </a:t>
            </a:r>
            <a:r>
              <a:rPr lang="ru-RU" sz="4800" dirty="0">
                <a:latin typeface="Monotype Corsiva" panose="03010101010201010101" pitchFamily="66" charset="0"/>
              </a:rPr>
              <a:t>ни о чем не спрашивает, </a:t>
            </a:r>
            <a:endParaRPr lang="ru-RU" sz="4800" dirty="0" smtClean="0">
              <a:latin typeface="Monotype Corsiva" panose="03010101010201010101" pitchFamily="66" charset="0"/>
            </a:endParaRPr>
          </a:p>
          <a:p>
            <a:pPr marL="0" indent="0" algn="r">
              <a:buNone/>
            </a:pPr>
            <a:r>
              <a:rPr lang="ru-RU" sz="4800" dirty="0" smtClean="0">
                <a:latin typeface="Monotype Corsiva" panose="03010101010201010101" pitchFamily="66" charset="0"/>
              </a:rPr>
              <a:t>тот </a:t>
            </a:r>
            <a:r>
              <a:rPr lang="ru-RU" sz="4800" dirty="0">
                <a:latin typeface="Monotype Corsiva" panose="03010101010201010101" pitchFamily="66" charset="0"/>
              </a:rPr>
              <a:t>ничему не </a:t>
            </a:r>
            <a:r>
              <a:rPr lang="ru-RU" sz="4800" dirty="0" smtClean="0">
                <a:latin typeface="Monotype Corsiva" panose="03010101010201010101" pitchFamily="66" charset="0"/>
              </a:rPr>
              <a:t>научится»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Томас Фуллер</a:t>
            </a:r>
          </a:p>
        </p:txBody>
      </p:sp>
    </p:spTree>
    <p:extLst>
      <p:ext uri="{BB962C8B-B14F-4D97-AF65-F5344CB8AC3E}">
        <p14:creationId xmlns="" xmlns:p14="http://schemas.microsoft.com/office/powerpoint/2010/main" val="8615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4483136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698780"/>
            <a:ext cx="4478712" cy="6159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0"/>
            <a:ext cx="8424936" cy="8367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900" dirty="0" smtClean="0">
                <a:solidFill>
                  <a:srgbClr val="FF0000"/>
                </a:solidFill>
              </a:rPr>
              <a:t>Познавательная и личностная рефлексия, решение проблем творческого и поискового характера, составление текста в письменной форме</a:t>
            </a:r>
            <a:endParaRPr lang="ru-RU" sz="19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836" y="980728"/>
            <a:ext cx="3986164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992" y="188640"/>
            <a:ext cx="1547664" cy="2132856"/>
          </a:xfrm>
          <a:prstGeom prst="rect">
            <a:avLst/>
          </a:prstGeom>
          <a:noFill/>
        </p:spPr>
      </p:pic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3531" y="980728"/>
            <a:ext cx="3948651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5547454"/>
            <a:ext cx="1944216" cy="95050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Эпистолярный жанр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englishteachers.ru/uploadedfiles/waresimgs/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0324"/>
            <a:ext cx="1547664" cy="2132856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6592" y="1196752"/>
            <a:ext cx="4123439" cy="5661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1" y="1196752"/>
            <a:ext cx="4135042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59374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0"/>
            <a:ext cx="5000895" cy="6877337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4638"/>
            <a:ext cx="2025372" cy="2887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3608" y="4293096"/>
            <a:ext cx="2376264" cy="1152128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9967" y="0"/>
            <a:ext cx="4986833" cy="685800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4638"/>
            <a:ext cx="2025372" cy="2887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3573016"/>
            <a:ext cx="3096344" cy="3024336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анкет, таблиц, выполнение схем, а также работа с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ними.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Принятие и сохранение целей и задач учебной деятельности (работа с инструкцией и</a:t>
            </a: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т.д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.).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47" y="744012"/>
            <a:ext cx="8729742" cy="5997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95940"/>
            <a:ext cx="1277547" cy="1789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187624" y="95940"/>
            <a:ext cx="4176464" cy="884788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анкет, таблиц, выполнение схем, а также работа с ними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6048"/>
            <a:ext cx="9144000" cy="628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35696" y="116632"/>
            <a:ext cx="6120680" cy="432048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 инструкциями и нелинейным текстом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2" cstate="print"/>
          <a:srcRect b="2751"/>
          <a:stretch>
            <a:fillRect/>
          </a:stretch>
        </p:blipFill>
        <p:spPr bwMode="auto">
          <a:xfrm>
            <a:off x="2411760" y="0"/>
            <a:ext cx="51278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986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400658" cy="196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50" y="0"/>
            <a:ext cx="48965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3688229"/>
            <a:ext cx="3672408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Выбор вида чтения в зависимости от цели, выбор наиболее эффективных способов решения задач в зависимости от конкретных условий</a:t>
            </a:r>
            <a:endParaRPr lang="ru-RU" sz="1800" dirty="0"/>
          </a:p>
        </p:txBody>
      </p:sp>
      <p:pic>
        <p:nvPicPr>
          <p:cNvPr id="7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619672" cy="2204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32556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Метапредметные результаты ФГОС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1844824"/>
            <a:ext cx="8424936" cy="501317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Century Gothic" pitchFamily="34" charset="0"/>
              </a:rPr>
              <a:t>Это освоенные учащимися </a:t>
            </a:r>
            <a:r>
              <a:rPr lang="ru-RU" sz="4000" u="sng" dirty="0" smtClean="0">
                <a:latin typeface="Century Gothic" pitchFamily="34" charset="0"/>
              </a:rPr>
              <a:t>универсальные учебные действия</a:t>
            </a:r>
            <a:r>
              <a:rPr lang="ru-RU" sz="4000" dirty="0" smtClean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(познавательные, регулятивные и коммуникативные),</a:t>
            </a:r>
            <a:r>
              <a:rPr lang="ru-RU" i="1" dirty="0" smtClean="0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ru-RU" sz="4000" dirty="0" smtClean="0">
                <a:latin typeface="Century Gothic" pitchFamily="34" charset="0"/>
              </a:rPr>
              <a:t>обеспечивающие владение ключевыми компетенциями, составляющими </a:t>
            </a:r>
            <a:r>
              <a:rPr lang="ru-RU" sz="4000" u="sng" dirty="0" smtClean="0">
                <a:latin typeface="Century Gothic" pitchFamily="34" charset="0"/>
              </a:rPr>
              <a:t>основу умения учиться, и межпредметными понятиями</a:t>
            </a:r>
            <a:r>
              <a:rPr lang="ru-RU" sz="4000" dirty="0" smtClean="0">
                <a:latin typeface="Century Gothic" pitchFamily="34" charset="0"/>
              </a:rPr>
              <a:t> </a:t>
            </a:r>
            <a:r>
              <a:rPr lang="ru-RU" i="1" dirty="0" smtClean="0">
                <a:latin typeface="Century Gothic" pitchFamily="34" charset="0"/>
              </a:rPr>
              <a:t>(читательская компетенция, проектная деятельность, умение работать с информацией).</a:t>
            </a:r>
            <a:r>
              <a:rPr lang="ru-RU" sz="4000" i="1" dirty="0" smtClean="0">
                <a:latin typeface="Century Gothic" pitchFamily="34" charset="0"/>
              </a:rPr>
              <a:t> </a:t>
            </a:r>
          </a:p>
          <a:p>
            <a:pPr marL="0" indent="0" algn="ctr">
              <a:buNone/>
            </a:pPr>
            <a:endParaRPr lang="ru-RU" sz="4000" i="1" dirty="0" smtClean="0"/>
          </a:p>
          <a:p>
            <a:pPr marL="0" indent="0" algn="ctr">
              <a:buNone/>
            </a:pPr>
            <a:endParaRPr lang="ru-RU" sz="4000" b="1" dirty="0" smtClean="0">
              <a:solidFill>
                <a:srgbClr val="18AC50"/>
              </a:solidFill>
              <a:latin typeface="Century Gothic" pitchFamily="34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Century Gothic" pitchFamily="34" charset="0"/>
              </a:rPr>
              <a:t>ФГОС</a:t>
            </a:r>
            <a:r>
              <a:rPr lang="ru-RU" sz="4000" b="1" dirty="0" smtClean="0">
                <a:latin typeface="Century Gothic" pitchFamily="34" charset="0"/>
              </a:rPr>
              <a:t> 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1560" y="1556792"/>
            <a:ext cx="7992888" cy="0"/>
          </a:xfrm>
          <a:prstGeom prst="line">
            <a:avLst/>
          </a:prstGeom>
          <a:ln w="50800" cmpd="thickThin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11560" y="5733256"/>
            <a:ext cx="7992888" cy="0"/>
          </a:xfrm>
          <a:prstGeom prst="line">
            <a:avLst/>
          </a:prstGeom>
          <a:ln w="50800" cmpd="thinThick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3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0000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83568" y="1556792"/>
            <a:ext cx="864096" cy="576064"/>
          </a:xfrm>
          <a:prstGeom prst="rect">
            <a:avLst/>
          </a:prstGeom>
          <a:noFill/>
        </p:spPr>
      </p:pic>
      <p:pic>
        <p:nvPicPr>
          <p:cNvPr id="14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0000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740352" y="5085184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223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67544" y="3688229"/>
            <a:ext cx="3672408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Анализ объектов, синтез (составление списка), самостоятельное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создание способа решения проблемы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5" y="0"/>
            <a:ext cx="47525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619672" cy="2204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67544" y="3688229"/>
            <a:ext cx="3672408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Рефлексия, решение проблем творческого и поискового характера, знаково-символические действия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74" y="-2960"/>
            <a:ext cx="4860031" cy="686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619672" cy="2204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Онлайн-апробация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77152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Ежегодная исследовательская работа;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Цель: изучить особенности и результаты работы с учебным пособием;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Результаты: выявление опечаток, определение того, что нуждается в доработке для повышения качества и удобства пособия.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Организация апробации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Учителя присылают заявки на участие;</a:t>
            </a:r>
          </a:p>
          <a:p>
            <a:pPr eaLnBrk="1" hangingPunct="1"/>
            <a:r>
              <a:rPr lang="ru-RU" dirty="0" smtClean="0"/>
              <a:t>Издательство подтверждает и дает доступ к онлайн-анкетам.</a:t>
            </a:r>
          </a:p>
          <a:p>
            <a:pPr eaLnBrk="1" hangingPunct="1"/>
            <a:r>
              <a:rPr lang="ru-RU" dirty="0" smtClean="0"/>
              <a:t>По завершении работы над разделом пособия </a:t>
            </a:r>
            <a:r>
              <a:rPr lang="ru-RU" dirty="0" err="1" smtClean="0"/>
              <a:t>апробаторы</a:t>
            </a:r>
            <a:r>
              <a:rPr lang="ru-RU" dirty="0" smtClean="0"/>
              <a:t> заполняют анкеты.</a:t>
            </a:r>
          </a:p>
          <a:p>
            <a:pPr eaLnBrk="1" hangingPunct="1"/>
            <a:r>
              <a:rPr lang="ru-RU" dirty="0" smtClean="0"/>
              <a:t>Издательство в конце учебного года высылает апробаторам сертификаты и изучает заполненные анкеты.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785921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Посмотрим на некоторые выдержки из анкет апробаторов по каждому пособию (2 – 5 классы).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учебный год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792685"/>
            <a:ext cx="8214084" cy="4065315"/>
          </a:xfrm>
        </p:spPr>
        <p:txBody>
          <a:bodyPr/>
          <a:lstStyle/>
          <a:p>
            <a:r>
              <a:rPr lang="ru-RU" dirty="0" smtClean="0"/>
              <a:t>В </a:t>
            </a:r>
            <a:r>
              <a:rPr lang="ru-RU" dirty="0" err="1" smtClean="0"/>
              <a:t>онлайн-апробации</a:t>
            </a:r>
            <a:r>
              <a:rPr lang="ru-RU" dirty="0" smtClean="0"/>
              <a:t> пособий </a:t>
            </a:r>
            <a:r>
              <a:rPr lang="en-US" dirty="0" smtClean="0"/>
              <a:t>“</a:t>
            </a:r>
            <a:r>
              <a:rPr lang="ru-RU" dirty="0" smtClean="0"/>
              <a:t>Метапредметный портфель</a:t>
            </a:r>
            <a:r>
              <a:rPr lang="en-US" dirty="0" smtClean="0"/>
              <a:t>”</a:t>
            </a:r>
            <a:r>
              <a:rPr lang="ru-RU" dirty="0" smtClean="0"/>
              <a:t> участвовали </a:t>
            </a:r>
            <a:r>
              <a:rPr lang="ru-RU" b="1" dirty="0" smtClean="0">
                <a:solidFill>
                  <a:srgbClr val="003399"/>
                </a:solidFill>
              </a:rPr>
              <a:t>55</a:t>
            </a:r>
            <a:r>
              <a:rPr lang="ru-RU" dirty="0" smtClean="0"/>
              <a:t> </a:t>
            </a:r>
            <a:r>
              <a:rPr lang="ru-RU" dirty="0" smtClean="0"/>
              <a:t>педагогов (более</a:t>
            </a:r>
            <a:r>
              <a:rPr lang="en-US" dirty="0" smtClean="0"/>
              <a:t> </a:t>
            </a:r>
            <a:r>
              <a:rPr lang="ru-RU" b="1" dirty="0" smtClean="0">
                <a:solidFill>
                  <a:srgbClr val="003399"/>
                </a:solidFill>
              </a:rPr>
              <a:t>8</a:t>
            </a:r>
            <a:r>
              <a:rPr lang="ru-RU" b="1" dirty="0" smtClean="0">
                <a:solidFill>
                  <a:srgbClr val="003399"/>
                </a:solidFill>
              </a:rPr>
              <a:t>0</a:t>
            </a:r>
            <a:r>
              <a:rPr lang="ru-RU" dirty="0" smtClean="0"/>
              <a:t> </a:t>
            </a:r>
            <a:r>
              <a:rPr lang="ru-RU" dirty="0" smtClean="0"/>
              <a:t>ученических групп).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Наполняемость групп:</a:t>
            </a:r>
          </a:p>
          <a:p>
            <a:pPr>
              <a:buNone/>
            </a:pPr>
            <a:r>
              <a:rPr lang="ru-RU" dirty="0" smtClean="0"/>
              <a:t>    1 –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10</a:t>
            </a:r>
            <a:r>
              <a:rPr lang="ru-RU" dirty="0" smtClean="0"/>
              <a:t> учащихся: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меньше 50%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11 –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15</a:t>
            </a:r>
            <a:r>
              <a:rPr lang="ru-RU" dirty="0" smtClean="0"/>
              <a:t> учащихся: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меньше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40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%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16 – 20 учащихся: меньше</a:t>
            </a:r>
            <a:r>
              <a:rPr lang="en-US" dirty="0" smtClean="0"/>
              <a:t> 10 </a:t>
            </a:r>
            <a:r>
              <a:rPr lang="ru-RU" dirty="0" smtClean="0"/>
              <a:t>%</a:t>
            </a:r>
            <a:br>
              <a:rPr lang="ru-RU" dirty="0" smtClean="0"/>
            </a:br>
            <a:r>
              <a:rPr lang="ru-RU" dirty="0" smtClean="0"/>
              <a:t>Больше 21 учащегося: около</a:t>
            </a:r>
            <a:r>
              <a:rPr lang="en-US" dirty="0" smtClean="0"/>
              <a:t> </a:t>
            </a:r>
            <a:r>
              <a:rPr lang="ru-RU" dirty="0" smtClean="0"/>
              <a:t>10%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620688"/>
            <a:ext cx="4157078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28800"/>
            <a:ext cx="7694512" cy="5429200"/>
          </a:xfrm>
        </p:spPr>
        <p:txBody>
          <a:bodyPr>
            <a:normAutofit/>
          </a:bodyPr>
          <a:lstStyle/>
          <a:p>
            <a:r>
              <a:rPr lang="ru-RU" dirty="0" smtClean="0"/>
              <a:t>Из анкет (МП 2 класс):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Задания </a:t>
            </a:r>
            <a:r>
              <a:rPr lang="ru-RU" b="1" dirty="0" err="1" smtClean="0"/>
              <a:t>Метапредметного</a:t>
            </a:r>
            <a:r>
              <a:rPr lang="ru-RU" b="1" dirty="0" smtClean="0"/>
              <a:t> портфеля для учащихся:</a:t>
            </a:r>
          </a:p>
          <a:p>
            <a:pPr>
              <a:buNone/>
            </a:pPr>
            <a:r>
              <a:rPr lang="ru-RU" dirty="0" smtClean="0"/>
              <a:t>интересны: 100%</a:t>
            </a:r>
          </a:p>
          <a:p>
            <a:pPr>
              <a:buNone/>
            </a:pPr>
            <a:r>
              <a:rPr lang="ru-RU" dirty="0" smtClean="0"/>
              <a:t>недостаточно интересны: 0%</a:t>
            </a:r>
          </a:p>
          <a:p>
            <a:pPr>
              <a:buNone/>
            </a:pPr>
            <a:r>
              <a:rPr lang="ru-RU" dirty="0" smtClean="0"/>
              <a:t>скучны: 0%</a:t>
            </a:r>
            <a:endParaRPr lang="ru-RU" b="1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" y="227687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453336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265" y="227687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86849" y="5805905"/>
            <a:ext cx="864096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28800"/>
            <a:ext cx="7694512" cy="5429200"/>
          </a:xfrm>
        </p:spPr>
        <p:txBody>
          <a:bodyPr>
            <a:normAutofit/>
          </a:bodyPr>
          <a:lstStyle/>
          <a:p>
            <a:r>
              <a:rPr lang="ru-RU" dirty="0" smtClean="0"/>
              <a:t>Из анкет (МП 2 класс):</a:t>
            </a:r>
          </a:p>
          <a:p>
            <a:pPr>
              <a:buNone/>
            </a:pPr>
            <a:r>
              <a:rPr lang="ru-RU" dirty="0" smtClean="0"/>
              <a:t>     «Наибольшее </a:t>
            </a:r>
            <a:r>
              <a:rPr lang="ru-RU" dirty="0" smtClean="0"/>
              <a:t>затруднение вызвало у ребят задание 2, </a:t>
            </a:r>
            <a:r>
              <a:rPr lang="ru-RU" u="sng" dirty="0" smtClean="0"/>
              <a:t>обвели правильно все вещи, которые лежали не на своих местах</a:t>
            </a:r>
            <a:r>
              <a:rPr lang="ru-RU" dirty="0" smtClean="0"/>
              <a:t>, а вот </a:t>
            </a:r>
            <a:r>
              <a:rPr lang="ru-RU" u="sng" dirty="0" smtClean="0"/>
              <a:t>названия этих предметов записывали с помощью словаря </a:t>
            </a:r>
            <a:r>
              <a:rPr lang="ru-RU" dirty="0" smtClean="0"/>
              <a:t>и учителя. </a:t>
            </a:r>
            <a:r>
              <a:rPr lang="ru-RU" u="sng" dirty="0" smtClean="0"/>
              <a:t>Работали со словарём, как в задании было написано</a:t>
            </a:r>
            <a:r>
              <a:rPr lang="ru-RU" dirty="0" smtClean="0"/>
              <a:t>.»</a:t>
            </a:r>
          </a:p>
          <a:p>
            <a:pPr>
              <a:buNone/>
            </a:pPr>
            <a:r>
              <a:rPr lang="ru-RU" b="1" dirty="0" smtClean="0"/>
              <a:t>Раздел: </a:t>
            </a:r>
            <a:r>
              <a:rPr lang="ru-RU" b="1" dirty="0" err="1" smtClean="0"/>
              <a:t>My</a:t>
            </a:r>
            <a:r>
              <a:rPr lang="ru-RU" b="1" dirty="0" smtClean="0"/>
              <a:t> </a:t>
            </a:r>
            <a:r>
              <a:rPr lang="ru-RU" b="1" dirty="0" err="1" smtClean="0"/>
              <a:t>free</a:t>
            </a:r>
            <a:r>
              <a:rPr lang="ru-RU" b="1" dirty="0" smtClean="0"/>
              <a:t> </a:t>
            </a:r>
            <a:r>
              <a:rPr lang="ru-RU" b="1" dirty="0" smtClean="0"/>
              <a:t>time</a:t>
            </a:r>
            <a:endParaRPr lang="ru-RU" b="1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" y="227687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453336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265" y="227687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86849" y="5805905"/>
            <a:ext cx="864096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73" name="Rectangle 177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8229600" cy="99898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b="1" dirty="0" smtClean="0"/>
              <a:t>Перечень </a:t>
            </a:r>
            <a:r>
              <a:rPr lang="ru-RU" sz="2400" b="1" u="sng" dirty="0" smtClean="0"/>
              <a:t>основных метапредметных действий</a:t>
            </a:r>
            <a:r>
              <a:rPr lang="ru-RU" sz="2400" b="1" dirty="0" smtClean="0"/>
              <a:t>, достигаемых средствами предмета «Иностранный язык»</a:t>
            </a:r>
          </a:p>
        </p:txBody>
      </p:sp>
      <p:sp>
        <p:nvSpPr>
          <p:cNvPr id="29874" name="Rectangle 178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449816" cy="4683125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1) Смысловое чтение.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2) Поисковое чтение.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3) Основные логические операции: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- сравнение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- анализ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- классификация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- синтез.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4) Заполнение анкет, таблиц, выполнение схем, а также работа с ними.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5) Принятие и сохранение целей и задач учебной деятельности (работа с инструкцией и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т.д.).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6) Достижение взаимопонимания в процессе устного общения.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7) Работа в группах сотрудничества, в том числе выполнение проектных работ.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8) Оценочная деятельность: самонаблюдение, самооценка и взаимооценка, самокоррекция.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9) Познавательная и личностная рефлексия.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10) Выполнение заданий с использованием средств ИКТ, в том числе ресурсов сети Интернет.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064896" cy="46085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Из анкет (МП 2 класс):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«</a:t>
            </a:r>
            <a:r>
              <a:rPr lang="ru-RU" dirty="0" smtClean="0"/>
              <a:t>Задание 2 информативно и очень понравилось детям. С большим удовольствием выполняли задание 3. Все </a:t>
            </a:r>
            <a:r>
              <a:rPr lang="ru-RU" u="sng" dirty="0" smtClean="0"/>
              <a:t>с нетерпением ждут продолжения работы в "</a:t>
            </a:r>
            <a:r>
              <a:rPr lang="ru-RU" u="sng" dirty="0" err="1" smtClean="0"/>
              <a:t>Метапредметном</a:t>
            </a:r>
            <a:r>
              <a:rPr lang="ru-RU" u="sng" dirty="0" smtClean="0"/>
              <a:t> портфеле". Спрашивают, когда еще поработаем. Все обводят "смеющийся" смайлик</a:t>
            </a:r>
            <a:r>
              <a:rPr lang="ru-RU" u="sng" dirty="0" smtClean="0"/>
              <a:t>.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b="1" dirty="0" smtClean="0"/>
              <a:t>Раздел: </a:t>
            </a:r>
            <a:r>
              <a:rPr lang="ru-RU" b="1" dirty="0" smtClean="0"/>
              <a:t>Time </a:t>
            </a:r>
            <a:r>
              <a:rPr lang="ru-RU" b="1" dirty="0" err="1" smtClean="0"/>
              <a:t>for</a:t>
            </a:r>
            <a:r>
              <a:rPr lang="ru-RU" b="1" dirty="0" smtClean="0"/>
              <a:t> </a:t>
            </a:r>
            <a:r>
              <a:rPr lang="ru-RU" b="1" dirty="0" err="1" smtClean="0"/>
              <a:t>pleasure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" y="227687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453336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265" y="227687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86849" y="5805905"/>
            <a:ext cx="864096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4664"/>
            <a:ext cx="4392488" cy="6126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9985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924944"/>
            <a:ext cx="7776864" cy="39330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smtClean="0"/>
              <a:t>Детям нравятся все задания, но особенно нравится работать с текстом, хотя не все дети пока способны выделить только конкретный ответ на вопрос (одно или два слова), подчеркивают все предложение.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714202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/>
              <a:t> МП 3 класс, </a:t>
            </a:r>
            <a:r>
              <a:rPr lang="ru-RU" sz="3200" dirty="0" smtClean="0"/>
              <a:t>«</a:t>
            </a:r>
            <a:r>
              <a:rPr lang="ru-RU" sz="3200" dirty="0" smtClean="0"/>
              <a:t>School </a:t>
            </a:r>
            <a:r>
              <a:rPr lang="ru-RU" sz="3200" dirty="0" err="1" smtClean="0"/>
              <a:t>is</a:t>
            </a:r>
            <a:r>
              <a:rPr lang="ru-RU" sz="3200" dirty="0" smtClean="0"/>
              <a:t> </a:t>
            </a:r>
            <a:r>
              <a:rPr lang="ru-RU" sz="3200" dirty="0" err="1" smtClean="0"/>
              <a:t>cool</a:t>
            </a:r>
            <a:r>
              <a:rPr lang="ru-RU" sz="3200" dirty="0" smtClean="0"/>
              <a:t>»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5536" y="2060848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597352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2060848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70057" y="5944010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063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486126"/>
            <a:ext cx="7776864" cy="43718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 smtClean="0"/>
              <a:t>«</a:t>
            </a:r>
            <a:r>
              <a:rPr lang="ru-RU" sz="3600" dirty="0" smtClean="0"/>
              <a:t>Очень понравилось задание 3 по созданию фантастического животного. Рисунки детей были очень необычные, забавные, было понятно, что дети выполняли его с удовольствием. При проверке задания 2 в классе можно было убедиться, что дети справились с ним, решив головоломку и придумав названия стихотворения - </a:t>
            </a:r>
            <a:r>
              <a:rPr lang="ru-RU" sz="3600" dirty="0" err="1" smtClean="0"/>
              <a:t>London</a:t>
            </a:r>
            <a:r>
              <a:rPr lang="ru-RU" sz="3600" dirty="0" smtClean="0"/>
              <a:t> </a:t>
            </a:r>
            <a:r>
              <a:rPr lang="ru-RU" sz="3600" dirty="0" err="1" smtClean="0"/>
              <a:t>Zoo</a:t>
            </a:r>
            <a:r>
              <a:rPr lang="ru-RU" sz="3600" dirty="0" smtClean="0"/>
              <a:t>, </a:t>
            </a:r>
            <a:r>
              <a:rPr lang="ru-RU" sz="3600" dirty="0" err="1" smtClean="0"/>
              <a:t>Nice</a:t>
            </a:r>
            <a:r>
              <a:rPr lang="ru-RU" sz="3600" dirty="0" smtClean="0"/>
              <a:t> </a:t>
            </a:r>
            <a:r>
              <a:rPr lang="ru-RU" sz="3600" dirty="0" err="1" smtClean="0"/>
              <a:t>Zoo</a:t>
            </a:r>
            <a:r>
              <a:rPr lang="ru-RU" sz="3600" dirty="0" smtClean="0"/>
              <a:t>, </a:t>
            </a:r>
            <a:r>
              <a:rPr lang="ru-RU" sz="3600" dirty="0" err="1" smtClean="0"/>
              <a:t>Zoo</a:t>
            </a:r>
            <a:r>
              <a:rPr lang="ru-RU" sz="3600" dirty="0" smtClean="0"/>
              <a:t> </a:t>
            </a:r>
            <a:r>
              <a:rPr lang="ru-RU" sz="3600" dirty="0" err="1" smtClean="0"/>
              <a:t>in</a:t>
            </a:r>
            <a:r>
              <a:rPr lang="ru-RU" sz="3600" dirty="0" smtClean="0"/>
              <a:t> </a:t>
            </a:r>
            <a:r>
              <a:rPr lang="ru-RU" sz="3600" dirty="0" err="1" smtClean="0"/>
              <a:t>London</a:t>
            </a:r>
            <a:r>
              <a:rPr lang="ru-RU" sz="3600" dirty="0" smtClean="0"/>
              <a:t>, </a:t>
            </a:r>
            <a:r>
              <a:rPr lang="ru-RU" sz="3600" dirty="0" err="1" smtClean="0"/>
              <a:t>etc</a:t>
            </a:r>
            <a:r>
              <a:rPr lang="ru-RU" sz="3600" dirty="0" smtClean="0"/>
              <a:t>.</a:t>
            </a:r>
            <a:r>
              <a:rPr lang="ru-RU" sz="3600" dirty="0" smtClean="0"/>
              <a:t>».</a:t>
            </a:r>
            <a:endParaRPr lang="ru-RU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714202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/>
              <a:t> МП 3 класс, </a:t>
            </a:r>
            <a:r>
              <a:rPr lang="ru-RU" sz="3200" dirty="0" smtClean="0"/>
              <a:t>«</a:t>
            </a:r>
            <a:r>
              <a:rPr lang="en-US" sz="3200" dirty="0" smtClean="0"/>
              <a:t>We go to the </a:t>
            </a:r>
            <a:r>
              <a:rPr lang="en-US" sz="3200" dirty="0" smtClean="0"/>
              <a:t>Zoo</a:t>
            </a:r>
            <a:r>
              <a:rPr lang="ru-RU" sz="3200" dirty="0" smtClean="0"/>
              <a:t>»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5536" y="2060848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597352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2060848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70057" y="5944010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063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486126"/>
            <a:ext cx="7776864" cy="43718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dirty="0" smtClean="0"/>
              <a:t>«</a:t>
            </a:r>
            <a:r>
              <a:rPr lang="ru-RU" sz="3600" dirty="0" smtClean="0"/>
              <a:t>Чтение текста вызвало некоторые затруднения у учащихся, потому что было определенное количество незнакомых слов и словосочетаний. Но содержание текста детям понравилось, они с удовольствием рассматривали картинки к тексту, с удовольствием искали ответы на вопросы, обрадовались, что котенок нашел семью. Что касается 3 задания (изготовление </a:t>
            </a:r>
            <a:r>
              <a:rPr lang="ru-RU" sz="3600" dirty="0" err="1" smtClean="0"/>
              <a:t>постеров</a:t>
            </a:r>
            <a:r>
              <a:rPr lang="ru-RU" sz="3600" dirty="0" smtClean="0"/>
              <a:t>), </a:t>
            </a:r>
            <a:r>
              <a:rPr lang="ru-RU" sz="3600" dirty="0" err="1" smtClean="0"/>
              <a:t>постер</a:t>
            </a:r>
            <a:r>
              <a:rPr lang="ru-RU" sz="3600" dirty="0" smtClean="0"/>
              <a:t>, связанный с летними каникулами, мы решили выполнять в конце учебного года, когда будем обсуждать планы на </a:t>
            </a:r>
            <a:r>
              <a:rPr lang="ru-RU" sz="3600" dirty="0" smtClean="0"/>
              <a:t>лето</a:t>
            </a:r>
            <a:r>
              <a:rPr lang="ru-RU" sz="3600" dirty="0" smtClean="0"/>
              <a:t>».</a:t>
            </a:r>
            <a:endParaRPr lang="ru-RU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714202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/>
              <a:t> МП 3 класс, </a:t>
            </a:r>
            <a:r>
              <a:rPr lang="ru-RU" sz="3200" dirty="0" smtClean="0"/>
              <a:t>«</a:t>
            </a:r>
            <a:r>
              <a:rPr lang="en-US" sz="3200" dirty="0" smtClean="0"/>
              <a:t>Happy </a:t>
            </a:r>
            <a:r>
              <a:rPr lang="en-US" sz="3200" dirty="0" smtClean="0"/>
              <a:t>holidays</a:t>
            </a:r>
            <a:r>
              <a:rPr lang="ru-RU" sz="3200" dirty="0" smtClean="0"/>
              <a:t>»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5536" y="2060848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597352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2060848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70057" y="5944010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063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AutoShape 2" descr="annlg7feJT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7524" name="AutoShape 4" descr="annlg7feJT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7525" name="Picture 5"/>
          <p:cNvPicPr>
            <a:picLocks noChangeAspect="1" noChangeArrowheads="1"/>
          </p:cNvPicPr>
          <p:nvPr/>
        </p:nvPicPr>
        <p:blipFill>
          <a:blip r:embed="rId2" cstate="print"/>
          <a:srcRect l="19950" t="10920" r="9176" b="6761"/>
          <a:stretch>
            <a:fillRect/>
          </a:stretch>
        </p:blipFill>
        <p:spPr bwMode="auto">
          <a:xfrm>
            <a:off x="-1" y="188640"/>
            <a:ext cx="9187383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 l="19950" t="12600" r="9176" b="3401"/>
          <a:stretch>
            <a:fillRect/>
          </a:stretch>
        </p:blipFill>
        <p:spPr bwMode="auto">
          <a:xfrm>
            <a:off x="0" y="84667"/>
            <a:ext cx="9144000" cy="677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m--hUebjO9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nRH9_BNts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572000" cy="6096000"/>
          </a:xfrm>
          <a:prstGeom prst="rect">
            <a:avLst/>
          </a:prstGeom>
          <a:noFill/>
        </p:spPr>
      </p:pic>
      <p:pic>
        <p:nvPicPr>
          <p:cNvPr id="110596" name="Picture 4" descr="z_LHYEfGF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4028" y="548680"/>
            <a:ext cx="4569972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76672"/>
            <a:ext cx="4248472" cy="5850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62152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3619" y="176494"/>
            <a:ext cx="8348276" cy="14700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Серия пособий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портфель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667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(А.Е. Казеичева)</a:t>
            </a:r>
          </a:p>
        </p:txBody>
      </p:sp>
      <p:pic>
        <p:nvPicPr>
          <p:cNvPr id="17412" name="Picture 4" descr="Y:\Titul-OKT\Буров\Rolic\Metabag4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759" y="2063869"/>
            <a:ext cx="2025372" cy="2887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3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1931" y="2362555"/>
            <a:ext cx="1944357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5" name="Picture 7" descr="https://www.englishteachers.ru/uploadedfiles/waresimgs/5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9587" y="2362555"/>
            <a:ext cx="2025372" cy="282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58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060848"/>
            <a:ext cx="2038381" cy="2789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17888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746"/>
    </mc:Choice>
    <mc:Fallback>
      <p:transition spd="slow" advTm="5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72816"/>
            <a:ext cx="7694512" cy="46371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Цитаты из анкет (МП 4 класс):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smtClean="0"/>
              <a:t>Задание 3 не похоже на те</a:t>
            </a:r>
            <a:r>
              <a:rPr lang="ru-RU" dirty="0" smtClean="0"/>
              <a:t>, которые </a:t>
            </a:r>
            <a:r>
              <a:rPr lang="ru-RU" dirty="0" smtClean="0"/>
              <a:t>выполняли до этого</a:t>
            </a:r>
            <a:r>
              <a:rPr lang="ru-RU" dirty="0" smtClean="0"/>
              <a:t>, это </a:t>
            </a:r>
            <a:r>
              <a:rPr lang="ru-RU" dirty="0" smtClean="0"/>
              <a:t>творческое задание-составление календаря праздников, помогает развивать познавательную и личностную рефлексию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b="1" dirty="0" smtClean="0"/>
              <a:t>Раздел: </a:t>
            </a:r>
            <a:r>
              <a:rPr lang="en-US" b="1" dirty="0" smtClean="0"/>
              <a:t>We </a:t>
            </a:r>
            <a:r>
              <a:rPr lang="en-US" b="1" dirty="0" smtClean="0"/>
              <a:t>have fun in the country and in the city</a:t>
            </a:r>
            <a:endParaRPr lang="ru-RU" b="1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учебный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год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" y="227687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453336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265" y="227687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86849" y="5805905"/>
            <a:ext cx="864096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72816"/>
            <a:ext cx="7694512" cy="4637112"/>
          </a:xfrm>
        </p:spPr>
        <p:txBody>
          <a:bodyPr>
            <a:normAutofit/>
          </a:bodyPr>
          <a:lstStyle/>
          <a:p>
            <a:r>
              <a:rPr lang="ru-RU" dirty="0" smtClean="0"/>
              <a:t>Цитаты из анкет (МП 4 класс):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«Затруднение вызвало </a:t>
            </a:r>
            <a:r>
              <a:rPr lang="ru-RU" dirty="0" smtClean="0"/>
              <a:t>Задание 4, т.к. объем текста большой</a:t>
            </a:r>
            <a:r>
              <a:rPr lang="ru-RU" dirty="0" smtClean="0"/>
              <a:t>, что </a:t>
            </a:r>
            <a:r>
              <a:rPr lang="ru-RU" dirty="0" smtClean="0"/>
              <a:t>первоначально вызвало страх, </a:t>
            </a:r>
            <a:r>
              <a:rPr lang="ru-RU" u="sng" dirty="0" smtClean="0"/>
              <a:t>но затем обучающимся понравилось сравнивать свои ответы с эталоном, анализировать прочитанное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b="1" dirty="0" smtClean="0"/>
              <a:t>Раздел: </a:t>
            </a:r>
            <a:r>
              <a:rPr lang="ru-RU" b="1" dirty="0" err="1" smtClean="0"/>
              <a:t>An</a:t>
            </a:r>
            <a:r>
              <a:rPr lang="ru-RU" b="1" dirty="0" smtClean="0"/>
              <a:t> </a:t>
            </a:r>
            <a:r>
              <a:rPr lang="ru-RU" b="1" dirty="0" err="1" smtClean="0"/>
              <a:t>unusual</a:t>
            </a:r>
            <a:r>
              <a:rPr lang="ru-RU" b="1" dirty="0" smtClean="0"/>
              <a:t> </a:t>
            </a:r>
            <a:r>
              <a:rPr lang="ru-RU" b="1" dirty="0" err="1" smtClean="0"/>
              <a:t>story</a:t>
            </a: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учебный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год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" y="227687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453336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265" y="227687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86849" y="5805905"/>
            <a:ext cx="864096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72816"/>
            <a:ext cx="7694512" cy="47811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Цитаты из анкет (МП 4 класс):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«</a:t>
            </a:r>
            <a:r>
              <a:rPr lang="ru-RU" dirty="0" smtClean="0"/>
              <a:t>Задания в данном разделе все очень интересные. Работу над первым письмом сделали более интересной </a:t>
            </a:r>
            <a:r>
              <a:rPr lang="ru-RU" dirty="0" err="1" smtClean="0"/>
              <a:t>предтекстовые</a:t>
            </a:r>
            <a:r>
              <a:rPr lang="ru-RU" dirty="0" smtClean="0"/>
              <a:t> вопросы. Дети очень любят искать различия на картинках, поэтому и поиск различий в письмах им тоже был интересен. А творческие задания после первого письма и в задании 4 особенно понравились учащимся. Задание 2 привычно для учащихся и они всегда выполняют его с большой </a:t>
            </a:r>
            <a:r>
              <a:rPr lang="ru-RU" dirty="0" smtClean="0"/>
              <a:t>охотой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b="1" dirty="0" smtClean="0"/>
              <a:t>Раздел: </a:t>
            </a:r>
            <a:r>
              <a:rPr lang="ru-RU" b="1" dirty="0" smtClean="0"/>
              <a:t>School </a:t>
            </a:r>
            <a:r>
              <a:rPr lang="ru-RU" b="1" dirty="0" err="1" smtClean="0"/>
              <a:t>in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magic</a:t>
            </a:r>
            <a:r>
              <a:rPr lang="ru-RU" b="1" dirty="0" smtClean="0"/>
              <a:t> </a:t>
            </a:r>
            <a:r>
              <a:rPr lang="ru-RU" b="1" dirty="0" err="1" smtClean="0"/>
              <a:t>mirror</a:t>
            </a: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2017/18 учебный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год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" y="227687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453336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265" y="227687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86849" y="5805905"/>
            <a:ext cx="864096" cy="57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Y:\Titul-OKT\Буров\Rolic\Metabag5_cover (копия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4664"/>
            <a:ext cx="4104456" cy="5963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4132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76872"/>
            <a:ext cx="7560840" cy="39604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«Больше всего учащимся понравилось задание №4. С увлечением решали логические задания. Работали в малых группах (3-4) человека и индивидуально (по выбору ученика). Самостоятельно объясняли друг другу как правильно ответить. Интерактивная атмосфера и хорошее соперничество»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«</a:t>
            </a:r>
            <a:r>
              <a:rPr lang="en-US" sz="2800" dirty="0" smtClean="0"/>
              <a:t>What is it like abroad?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1844824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232042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265" y="1940017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70057" y="5655978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76872"/>
            <a:ext cx="7704856" cy="39604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«Очень понравилось упражнение 1! Дети перечислили около 25 слов, связанных со школой. И также были в восторге от заполнения таблицы </a:t>
            </a:r>
            <a:r>
              <a:rPr lang="ru-RU" dirty="0" err="1" smtClean="0"/>
              <a:t>My</a:t>
            </a:r>
            <a:r>
              <a:rPr lang="ru-RU" dirty="0" smtClean="0"/>
              <a:t> </a:t>
            </a:r>
            <a:r>
              <a:rPr lang="ru-RU" dirty="0" err="1" smtClean="0"/>
              <a:t>dream</a:t>
            </a:r>
            <a:r>
              <a:rPr lang="ru-RU" dirty="0" smtClean="0"/>
              <a:t> school </a:t>
            </a:r>
            <a:r>
              <a:rPr lang="ru-RU" dirty="0" err="1" smtClean="0"/>
              <a:t>timetable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«С удовольствием составляли расписание уроков, было интересно отвечать на письмо, сообщая о любимых предметах. Необычным показался формат задания с выполнением инструкций. Интерес к заданию сохранялся высоким на протяжении всей работы»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«</a:t>
            </a:r>
            <a:r>
              <a:rPr lang="en-US" sz="2800" dirty="0" smtClean="0"/>
              <a:t>What is it like abroad?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1844824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265" y="1940017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70057" y="5655978"/>
            <a:ext cx="864096" cy="576064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539552" y="3861048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8064896" cy="48245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«Обучающимся </a:t>
            </a:r>
            <a:r>
              <a:rPr lang="ru-RU" u="sng" dirty="0" smtClean="0"/>
              <a:t>понравился в целом весь раздел</a:t>
            </a:r>
            <a:r>
              <a:rPr lang="ru-RU" dirty="0" smtClean="0"/>
              <a:t>: они с удовольствием записывали слова, которые у них ассоциируются со словом "SCHOOL", выполняя задание №1, искали ответы на вопросы задания №2 и выделяли их в тексте разноцветными маркерами (ребята удивлялись, что в книге можно не просто простым карандашом что-то подписывать или подчеркивать, стирая впоследствии, как они привыкли, а цветными карандашами, фломастерами или маркерами, это их очень воодушевило). </a:t>
            </a:r>
          </a:p>
          <a:p>
            <a:pPr marL="0" indent="0">
              <a:buNone/>
            </a:pPr>
            <a:r>
              <a:rPr lang="ru-RU" dirty="0" smtClean="0"/>
              <a:t>Очень увлекли ребят задания №4 и №5</a:t>
            </a:r>
            <a:r>
              <a:rPr lang="ru-RU" u="sng" dirty="0" smtClean="0"/>
              <a:t>. При выполнении задания №4 учащиеся в ответ не заглядывали (обнаружили его, только когда приступили к выполнению последнего задания раздела)</a:t>
            </a:r>
            <a:r>
              <a:rPr lang="ru-RU" dirty="0" smtClean="0"/>
              <a:t>, </a:t>
            </a:r>
            <a:r>
              <a:rPr lang="ru-RU" u="sng" dirty="0" smtClean="0"/>
              <a:t>пришлось по душе им и составление расписания своей мечты, многие передвинули начало занятий на более позднее время, с энтузиазмом придумывали эмблемы к кружкам по интересам, некоторые ребята оформили эмблемы на отдельном листе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«</a:t>
            </a:r>
            <a:r>
              <a:rPr lang="en-US" sz="2800" dirty="0" smtClean="0"/>
              <a:t>What is it like abroad?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55679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155679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6281936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76872"/>
            <a:ext cx="7560840" cy="39604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smtClean="0"/>
              <a:t>Несмотря на то, что задание 5 вызвало наибольшее затруднение у учащихся, оно же вызвало и наибольший интерес и оживленные споры ребят в процессе выполнения. Очень увлекательное задание, выполняя которое дети и не замечают, что повторяют порядковые числительные, учатся следовать указаниям инструкции, ближе знакомятся с Лондоном. Оказалось, что некоторые ребята не знают, кто такой Питер </a:t>
            </a:r>
            <a:r>
              <a:rPr lang="ru-RU" dirty="0" err="1" smtClean="0"/>
              <a:t>Пэн</a:t>
            </a:r>
            <a:r>
              <a:rPr lang="ru-RU" dirty="0" smtClean="0"/>
              <a:t>, было решено посвятить следующее занятие этому герою.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ru-RU" sz="2800" dirty="0" err="1" smtClean="0"/>
              <a:t>incredible</a:t>
            </a:r>
            <a:r>
              <a:rPr lang="ru-RU" sz="2800" dirty="0" smtClean="0"/>
              <a:t> </a:t>
            </a:r>
            <a:r>
              <a:rPr lang="ru-RU" sz="2800" dirty="0" err="1" smtClean="0"/>
              <a:t>city</a:t>
            </a:r>
            <a:r>
              <a:rPr lang="ru-RU" sz="2800" dirty="0" smtClean="0"/>
              <a:t> “L</a:t>
            </a:r>
            <a:r>
              <a:rPr lang="ru-RU" sz="2800" dirty="0" smtClean="0"/>
              <a:t>”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1844824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232042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1265" y="1940017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70057" y="5655978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76872"/>
            <a:ext cx="7560840" cy="39604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smtClean="0"/>
              <a:t>Очень понравилось учащимся читать письмо Джима (задание 2), в группе есть поклонники серии книг Дж. К. </a:t>
            </a:r>
            <a:r>
              <a:rPr lang="ru-RU" dirty="0" err="1" smtClean="0"/>
              <a:t>Роулинг</a:t>
            </a:r>
            <a:r>
              <a:rPr lang="ru-RU" dirty="0" smtClean="0"/>
              <a:t> о Гарри </a:t>
            </a:r>
            <a:r>
              <a:rPr lang="ru-RU" dirty="0" err="1" smtClean="0"/>
              <a:t>Поттере</a:t>
            </a:r>
            <a:r>
              <a:rPr lang="ru-RU" dirty="0" smtClean="0"/>
              <a:t>, многим захотелось увидеть необычную платформу воочию. Задание 4 на сравнение статей тоже вызвало живой интерес у учащихся. Работа с этим заданием была построена как небольшое соревнование: кто быстрее всех найдет все 16 отличий. Несомненно, хитом раздела стало пятое задание. Его необычная форма - </a:t>
            </a:r>
            <a:r>
              <a:rPr lang="ru-RU" dirty="0" err="1" smtClean="0"/>
              <a:t>квест</a:t>
            </a:r>
            <a:r>
              <a:rPr lang="ru-RU" dirty="0" smtClean="0"/>
              <a:t> позволила преодолеть учащимся трудности при работе с инструкцией, а полученный в итоге результат - ответ PETER PAN "спровоцировал" новый интерес - узнать, кто это. Благодаря подобным заданиям рождается мотивация к изучению английского языка, к поиску новых знаний. Спасибо огромное автору!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ru-RU" sz="2800" dirty="0" err="1" smtClean="0"/>
              <a:t>incredible</a:t>
            </a:r>
            <a:r>
              <a:rPr lang="ru-RU" sz="2800" dirty="0" smtClean="0"/>
              <a:t> </a:t>
            </a:r>
            <a:r>
              <a:rPr lang="ru-RU" sz="2800" dirty="0" err="1" smtClean="0"/>
              <a:t>city</a:t>
            </a:r>
            <a:r>
              <a:rPr lang="ru-RU" sz="2800" dirty="0" smtClean="0"/>
              <a:t> “L</a:t>
            </a:r>
            <a:r>
              <a:rPr lang="ru-RU" sz="2800" dirty="0" smtClean="0"/>
              <a:t>”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1844824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57200" y="6232042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1988840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70057" y="5655978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276872"/>
            <a:ext cx="7560840" cy="41764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smtClean="0"/>
              <a:t>Бурно проходил мозговой штурм (задание 1). Обучающиеся в группе - дети творческие, кто-то музыкой занимается, кто-то вокалом, кто-то хореографией, а кто-то всем вышеперечисленным, часто участвуют в различных конкурсах (в том числе международного уровня), тема их взволновала не на шутку, вышли на дискуссию о пользе и вреде славы, о влиянии славы и больших денег на человека, неожиданно ставшего знаменитым. При выполнении задания 2 многие ребята выразили желание посетить музей восковых фигур, ответы на вопросы в тексте нашли быстро. Учитывая, что детям предстоит когда-нибудь сдавать ОГЭ и ЕГЭ, предложила потренироваться в написании письма личного характера (ответить Джиму, рассказать о кумире и проведенных выходных) по желанию, две самые ответственные девочки письма написали.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2800" dirty="0" smtClean="0"/>
              <a:t>The story of a famous person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1844824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191683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12360" y="5877272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/>
              <a:t>Метапредметный портфель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80920" cy="487375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предназначен для мониторинга достижения метапредметных результатов методом портфолио;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содержит </a:t>
            </a:r>
            <a:r>
              <a:rPr lang="ru-RU" u="sng" dirty="0" smtClean="0">
                <a:solidFill>
                  <a:srgbClr val="003399"/>
                </a:solidFill>
              </a:rPr>
              <a:t>метапредметные задания </a:t>
            </a:r>
            <a:r>
              <a:rPr lang="ru-RU" dirty="0" smtClean="0"/>
              <a:t>на английском языке;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тематическому содержанию и языковому наполнению </a:t>
            </a:r>
            <a:r>
              <a:rPr lang="ru-RU" u="sng" dirty="0" smtClean="0">
                <a:solidFill>
                  <a:srgbClr val="003399"/>
                </a:solidFill>
              </a:rPr>
              <a:t>соответствует Примерной программе </a:t>
            </a:r>
            <a:r>
              <a:rPr lang="ru-RU" dirty="0" smtClean="0"/>
              <a:t>по иностранному языку для начальной школы;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включает </a:t>
            </a:r>
            <a:r>
              <a:rPr lang="ru-RU" u="sng" dirty="0" smtClean="0">
                <a:solidFill>
                  <a:srgbClr val="003399"/>
                </a:solidFill>
              </a:rPr>
              <a:t>подробные методические рекомендации </a:t>
            </a:r>
            <a:r>
              <a:rPr lang="ru-RU" dirty="0" smtClean="0"/>
              <a:t>для педагога;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может использоваться </a:t>
            </a:r>
            <a:r>
              <a:rPr lang="ru-RU" u="sng" dirty="0" smtClean="0">
                <a:solidFill>
                  <a:srgbClr val="003399"/>
                </a:solidFill>
              </a:rPr>
              <a:t>с любым учебником </a:t>
            </a:r>
            <a:r>
              <a:rPr lang="ru-RU" dirty="0" smtClean="0"/>
              <a:t>английского языка для начальной школы.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73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0658" name="Picture 2" descr="https://pp.userapi.com/c604316/v604316419/38cf3/Fy9KJG-Oa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60648"/>
            <a:ext cx="3448050" cy="6134101"/>
          </a:xfrm>
          <a:prstGeom prst="rect">
            <a:avLst/>
          </a:prstGeom>
          <a:noFill/>
        </p:spPr>
      </p:pic>
      <p:pic>
        <p:nvPicPr>
          <p:cNvPr id="70660" name="Picture 4" descr="https://pp.userapi.com/c604316/v604316419/38cfc/Aj7y8JNcxF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20243"/>
            <a:ext cx="5400980" cy="3037757"/>
          </a:xfrm>
          <a:prstGeom prst="rect">
            <a:avLst/>
          </a:prstGeom>
          <a:noFill/>
        </p:spPr>
      </p:pic>
      <p:pic>
        <p:nvPicPr>
          <p:cNvPr id="70662" name="Picture 6" descr="https://pp.userapi.com/c638320/v638320419/c729/98414t-nWAA.jpg"/>
          <p:cNvPicPr>
            <a:picLocks noChangeAspect="1" noChangeArrowheads="1"/>
          </p:cNvPicPr>
          <p:nvPr/>
        </p:nvPicPr>
        <p:blipFill>
          <a:blip r:embed="rId4" cstate="print"/>
          <a:srcRect b="5175"/>
          <a:stretch>
            <a:fillRect/>
          </a:stretch>
        </p:blipFill>
        <p:spPr bwMode="auto">
          <a:xfrm>
            <a:off x="539552" y="188640"/>
            <a:ext cx="4860032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Рассмотрим затруднения, которые возникали у учащихся, при выполнении заданий. </a:t>
            </a:r>
            <a:endParaRPr lang="ru-RU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5013176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 smtClean="0"/>
              <a:t>С этим разделом больших затруднений не было. </a:t>
            </a:r>
            <a:r>
              <a:rPr lang="ru-RU" u="sng" dirty="0" smtClean="0"/>
              <a:t>Некоторые задания, например, №3 учащиеся выполняли со словарем</a:t>
            </a:r>
            <a:r>
              <a:rPr lang="ru-RU" dirty="0" smtClean="0"/>
              <a:t>. Задание </a:t>
            </a:r>
            <a:r>
              <a:rPr lang="ru-RU" dirty="0" smtClean="0"/>
              <a:t>№5 я разделила на 2 части. Первую выполнили в классе, а вторую выполняли как индивидуальный проект дома. а защищали в классе на уроке.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2800" dirty="0" smtClean="0"/>
              <a:t>What an adventure that would be!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55679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155679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6281936"/>
            <a:ext cx="864096" cy="5760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91680" y="5301208"/>
            <a:ext cx="5529847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N.B. </a:t>
            </a:r>
            <a:r>
              <a:rPr lang="ru-RU" dirty="0" smtClean="0"/>
              <a:t>Задание №3 посвящено сравнению двух текстов. </a:t>
            </a:r>
          </a:p>
          <a:p>
            <a:r>
              <a:rPr lang="ru-RU" dirty="0" smtClean="0"/>
              <a:t>Их нужно сравнить и выделить различия маркером. </a:t>
            </a:r>
          </a:p>
          <a:p>
            <a:r>
              <a:rPr lang="ru-RU" dirty="0" smtClean="0"/>
              <a:t>Для удобства, тексты напечатаны параллельно, </a:t>
            </a:r>
          </a:p>
          <a:p>
            <a:r>
              <a:rPr lang="ru-RU" dirty="0" smtClean="0"/>
              <a:t>т.е. строки полностью совпадают.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2348880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Затруднения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1) Часто используется перевод для понимания текстов. Перевод для выполнения заданий не нужен, тексты направлены на чтение с общим пониманием или поисковое чтение. </a:t>
            </a:r>
          </a:p>
          <a:p>
            <a:pPr marL="0" indent="0">
              <a:buNone/>
            </a:pPr>
            <a:r>
              <a:rPr lang="ru-RU" dirty="0" smtClean="0"/>
              <a:t>2) К сожалению, не все </a:t>
            </a:r>
            <a:r>
              <a:rPr lang="ru-RU" dirty="0" err="1" smtClean="0"/>
              <a:t>апробаторы</a:t>
            </a:r>
            <a:r>
              <a:rPr lang="ru-RU" dirty="0" smtClean="0"/>
              <a:t> поняли, что раздел из Портфеля выбирается относительно пройденной тематики. Многие брали разделы подряд, что вызывало трудности у учащихся, т.к. они еще не освоили лексику по теме в УМК.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0599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5013176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 smtClean="0"/>
              <a:t>Задание 1. Некоторые дети не знают о Лондоне, поэтому вспомнить слова, которые они ассоциируют с Лондоном оказалось сложным</a:t>
            </a:r>
            <a:r>
              <a:rPr lang="ru-RU" dirty="0" smtClean="0"/>
              <a:t>.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«Трудности </a:t>
            </a:r>
            <a:r>
              <a:rPr lang="ru-RU" dirty="0" smtClean="0"/>
              <a:t>возникли с достопримечательностями Лондона, трудно было группировать. По нашей программе Лондон и его достопримечательности - это 6 </a:t>
            </a:r>
            <a:r>
              <a:rPr lang="ru-RU" dirty="0" smtClean="0"/>
              <a:t>класс»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«</a:t>
            </a:r>
            <a:r>
              <a:rPr lang="en-US" sz="2800" dirty="0" smtClean="0"/>
              <a:t>What is it like abroad?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55679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155679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6281936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Затруднения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Некоторые отзывы описывали, что учащимся было сложно работать с заданием, потому что они </a:t>
            </a:r>
            <a:r>
              <a:rPr lang="ru-RU" dirty="0" smtClean="0"/>
              <a:t>еще не изучали, например, достопримечательности Лондона. </a:t>
            </a:r>
          </a:p>
          <a:p>
            <a:r>
              <a:rPr lang="ru-RU" dirty="0" smtClean="0"/>
              <a:t>Стоит, конечно же, во-первых брать те разделы, в которых вы уверены, что учащимся будет посильна лексика. </a:t>
            </a:r>
          </a:p>
          <a:p>
            <a:r>
              <a:rPr lang="ru-RU" dirty="0" smtClean="0"/>
              <a:t>Во-вторых, нужно помнить, что это – дополнительное пособие и оно призвано, в том числе, развивать учащихся. Если они чего-то не знают, чтобы выполнить задание, например, названия достопримечательностей Лондона, то нужно сначала изучить их, а затем приступать к выполнению задания. </a:t>
            </a:r>
          </a:p>
          <a:p>
            <a:r>
              <a:rPr lang="ru-RU" dirty="0" smtClean="0"/>
              <a:t>Дополнительная (или просто, опережающая материал УМК) информация будет полезна для учащихся. </a:t>
            </a:r>
            <a:endParaRPr lang="ru-RU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50131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«Сложность вызвали задания 3 и 4. Столкнулась с фактом, что </a:t>
            </a:r>
            <a:r>
              <a:rPr lang="ru-RU" u="sng" dirty="0" smtClean="0"/>
              <a:t>большинство детей не знают ничего о современных Британских монархах и монархии </a:t>
            </a:r>
            <a:r>
              <a:rPr lang="ru-RU" dirty="0" smtClean="0"/>
              <a:t>как таковой. </a:t>
            </a:r>
            <a:r>
              <a:rPr lang="ru-RU" u="sng" dirty="0" smtClean="0"/>
              <a:t>Текст про Диану очень объемный </a:t>
            </a:r>
            <a:r>
              <a:rPr lang="ru-RU" dirty="0" smtClean="0"/>
              <a:t>для учащихся 5 класса. Пришлось разбивать материал на несколько частей. Если бы тест был более сжатым и с более простой лексикой, было бы легче выполнять задание 4. Пока трудно строить развернутые сложноподчиненные предложения. В 4 задании </a:t>
            </a:r>
            <a:r>
              <a:rPr lang="ru-RU" u="sng" dirty="0" smtClean="0"/>
              <a:t>писали только про Вильяма</a:t>
            </a:r>
            <a:r>
              <a:rPr lang="ru-RU" dirty="0" smtClean="0"/>
              <a:t>. Сначала просмотрели короткое видео на YOUTUBE»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«</a:t>
            </a:r>
            <a:r>
              <a:rPr lang="en-US" sz="2800" dirty="0" smtClean="0"/>
              <a:t>The story of a famous person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55679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155679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6281936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9" name="Picture 1" descr="C:\Documents and Settings\bae\Рабочий стол\для веб алёна М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898747" cy="58326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1412776"/>
            <a:ext cx="230425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3933056"/>
            <a:ext cx="5760640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87624" y="13407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4005064"/>
            <a:ext cx="373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0898" name="Picture 2" descr="C:\Documents and Settings\bae\Рабочий стол\для веб алёна МП2.jpg"/>
          <p:cNvPicPr>
            <a:picLocks noChangeAspect="1" noChangeArrowheads="1"/>
          </p:cNvPicPr>
          <p:nvPr/>
        </p:nvPicPr>
        <p:blipFill>
          <a:blip r:embed="rId2" cstate="print"/>
          <a:srcRect l="3768"/>
          <a:stretch>
            <a:fillRect/>
          </a:stretch>
        </p:blipFill>
        <p:spPr bwMode="auto">
          <a:xfrm>
            <a:off x="0" y="188640"/>
            <a:ext cx="4584160" cy="6669360"/>
          </a:xfrm>
          <a:prstGeom prst="rect">
            <a:avLst/>
          </a:prstGeom>
          <a:noFill/>
        </p:spPr>
      </p:pic>
      <p:pic>
        <p:nvPicPr>
          <p:cNvPr id="80899" name="Picture 3" descr="C:\Documents and Settings\bae\Рабочий стол\для веб алёна МП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592" y="476672"/>
            <a:ext cx="4533408" cy="61926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68144" y="2348880"/>
            <a:ext cx="2535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</a:p>
          <a:p>
            <a:r>
              <a:rPr lang="ru-RU" sz="1050" b="1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endParaRPr lang="ru-RU" sz="105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2348880"/>
            <a:ext cx="1440160" cy="2160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2636912"/>
            <a:ext cx="144016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764704"/>
            <a:ext cx="172819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869160"/>
            <a:ext cx="3816424" cy="100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3573016"/>
            <a:ext cx="158417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4221088"/>
            <a:ext cx="381642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2636912"/>
            <a:ext cx="158417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548680"/>
            <a:ext cx="151216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1772816"/>
            <a:ext cx="345638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3284984"/>
            <a:ext cx="172819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1916832"/>
            <a:ext cx="2160240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79512" y="53012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6926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35010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9512" y="4046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25649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1520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9512" y="41490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6056" y="17008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6228184" y="2636912"/>
            <a:ext cx="1008112" cy="720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6156176" y="2492896"/>
            <a:ext cx="1080120" cy="43204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4860032" y="4005064"/>
            <a:ext cx="3312368" cy="360040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Затруднения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3) Жалобы на объем текстов связаны со слишком глубоким изучением текстов, которые предназначены для поискового чтения и даны с избыточной информацией. Учащимся не рассказывается как работать с такими заданиями в поставленных условиях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61242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688" y="161725"/>
            <a:ext cx="8229600" cy="902016"/>
          </a:xfrm>
        </p:spPr>
        <p:txBody>
          <a:bodyPr/>
          <a:lstStyle/>
          <a:p>
            <a:r>
              <a:rPr lang="en-US" b="1" dirty="0" smtClean="0">
                <a:solidFill>
                  <a:srgbClr val="18AC50"/>
                </a:solidFill>
              </a:rPr>
              <a:t>“</a:t>
            </a:r>
            <a:r>
              <a:rPr lang="ru-RU" b="1" dirty="0" smtClean="0">
                <a:solidFill>
                  <a:srgbClr val="18AC50"/>
                </a:solidFill>
              </a:rPr>
              <a:t>Метапредметный портфель</a:t>
            </a:r>
            <a:r>
              <a:rPr lang="en-US" b="1" dirty="0" smtClean="0">
                <a:solidFill>
                  <a:srgbClr val="18AC50"/>
                </a:solidFill>
              </a:rPr>
              <a:t>”</a:t>
            </a:r>
            <a:endParaRPr lang="ru-RU" b="1" dirty="0">
              <a:solidFill>
                <a:srgbClr val="18AC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1700808"/>
            <a:ext cx="2808312" cy="2520280"/>
          </a:xfrm>
        </p:spPr>
        <p:txBody>
          <a:bodyPr>
            <a:noAutofit/>
          </a:bodyPr>
          <a:lstStyle/>
          <a:p>
            <a:pPr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Предметные результаты </a:t>
            </a:r>
          </a:p>
          <a:p>
            <a:pPr indent="0" algn="ctr">
              <a:spcBef>
                <a:spcPts val="0"/>
              </a:spcBef>
              <a:buNone/>
            </a:pPr>
            <a:r>
              <a:rPr lang="ru-RU" sz="2400" dirty="0" smtClean="0"/>
              <a:t>Все задания построены на базе АЯ.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411760" y="1700808"/>
            <a:ext cx="3240360" cy="3168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Метапредметные результаты </a:t>
            </a:r>
            <a:endParaRPr lang="ru-RU" sz="2400" b="1" dirty="0" smtClean="0"/>
          </a:p>
          <a:p>
            <a:pPr marL="342900"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2400" noProof="0" dirty="0" smtClean="0"/>
              <a:t>Ф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ормат и содержание заданий </a:t>
            </a:r>
            <a:r>
              <a:rPr lang="ru-RU" sz="2400" dirty="0" smtClean="0"/>
              <a:t>охватывают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большинство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метапредметных результатов ФГОС, задания </a:t>
            </a:r>
            <a:r>
              <a:rPr lang="ru-RU" sz="2400" dirty="0" smtClean="0"/>
              <a:t>от года к году становятся сложнее.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292080" y="2276872"/>
            <a:ext cx="3672408" cy="3375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42900" marR="0" lvl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Личностные результаты</a:t>
            </a: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оспитательная направленность заданий (формирование чувства сопереживания, толерантности, уважительного отношения к стране изучаемого языка и своей стране).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355976" y="980728"/>
            <a:ext cx="0" cy="720080"/>
          </a:xfrm>
          <a:prstGeom prst="straightConnector1">
            <a:avLst/>
          </a:prstGeom>
          <a:ln w="28575">
            <a:solidFill>
              <a:srgbClr val="18AC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499992" y="980728"/>
            <a:ext cx="2376264" cy="792088"/>
          </a:xfrm>
          <a:prstGeom prst="straightConnector1">
            <a:avLst/>
          </a:prstGeom>
          <a:ln w="28575">
            <a:solidFill>
              <a:srgbClr val="18AC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763688" y="980728"/>
            <a:ext cx="2376264" cy="792088"/>
          </a:xfrm>
          <a:prstGeom prst="straightConnector1">
            <a:avLst/>
          </a:prstGeom>
          <a:ln w="28575">
            <a:solidFill>
              <a:srgbClr val="18AC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4244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5013176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 smtClean="0"/>
              <a:t>1,так как никогда раньше не сталкивались с правилами оформления конвертов</a:t>
            </a:r>
            <a:r>
              <a:rPr lang="ru-RU" dirty="0" smtClean="0"/>
              <a:t>.</a:t>
            </a:r>
            <a:r>
              <a:rPr lang="ru-RU" dirty="0" smtClean="0"/>
              <a:t>»</a:t>
            </a:r>
          </a:p>
          <a:p>
            <a:r>
              <a:rPr lang="ru-RU" dirty="0" smtClean="0"/>
              <a:t>«Наибольшее </a:t>
            </a:r>
            <a:r>
              <a:rPr lang="ru-RU" dirty="0" smtClean="0"/>
              <a:t>затруднение вызывало у учащихся задание 1, учились правильно писать адрес на конверте, расставлять части адресов в правильном порядке</a:t>
            </a:r>
            <a:r>
              <a:rPr lang="ru-RU" dirty="0" smtClean="0"/>
              <a:t>.»</a:t>
            </a:r>
          </a:p>
          <a:p>
            <a:r>
              <a:rPr lang="ru-RU" dirty="0" smtClean="0"/>
              <a:t>«Задание </a:t>
            </a:r>
            <a:r>
              <a:rPr lang="ru-RU" dirty="0" smtClean="0"/>
              <a:t>1, так как не оформление письма по учебнику М. З. </a:t>
            </a:r>
            <a:r>
              <a:rPr lang="ru-RU" dirty="0" err="1" smtClean="0"/>
              <a:t>Биболетовой</a:t>
            </a:r>
            <a:r>
              <a:rPr lang="ru-RU" dirty="0" smtClean="0"/>
              <a:t> идет в 3 </a:t>
            </a:r>
            <a:r>
              <a:rPr lang="ru-RU" dirty="0" smtClean="0"/>
              <a:t>классе»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класс,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800" dirty="0" err="1" smtClean="0"/>
              <a:t>Everything</a:t>
            </a:r>
            <a:r>
              <a:rPr lang="ru-RU" sz="2800" dirty="0" smtClean="0"/>
              <a:t> I </a:t>
            </a:r>
            <a:r>
              <a:rPr lang="ru-RU" sz="2800" dirty="0" err="1" smtClean="0"/>
              <a:t>like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55679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155679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6281936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50131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«ЗАДАНИЕ №2. Дети </a:t>
            </a:r>
            <a:r>
              <a:rPr lang="ru-RU" u="sng" dirty="0" smtClean="0"/>
              <a:t>выделяли полные предложения, а не части с ответами</a:t>
            </a:r>
            <a:r>
              <a:rPr lang="ru-RU" dirty="0" smtClean="0"/>
              <a:t>. Перед выполнением задания был прочитан образец. Однако, </a:t>
            </a:r>
            <a:r>
              <a:rPr lang="ru-RU" u="sng" dirty="0" smtClean="0"/>
              <a:t>учащимся было сложно делить информацию на нужную и неважную</a:t>
            </a:r>
            <a:r>
              <a:rPr lang="ru-RU" dirty="0" smtClean="0"/>
              <a:t>. В тексте </a:t>
            </a:r>
            <a:r>
              <a:rPr lang="ru-RU" u="sng" dirty="0" smtClean="0"/>
              <a:t>много новой лексики</a:t>
            </a:r>
            <a:r>
              <a:rPr lang="ru-RU" dirty="0" smtClean="0"/>
              <a:t>. </a:t>
            </a:r>
            <a:r>
              <a:rPr lang="ru-RU" u="sng" dirty="0" smtClean="0"/>
              <a:t>Присутствие глоссария решило только проблему понимания</a:t>
            </a:r>
            <a:r>
              <a:rPr lang="ru-RU" dirty="0" smtClean="0"/>
              <a:t>. При ответах было много </a:t>
            </a:r>
            <a:r>
              <a:rPr lang="ru-RU" u="sng" dirty="0" smtClean="0"/>
              <a:t>фонетических ошибок </a:t>
            </a:r>
            <a:r>
              <a:rPr lang="ru-RU" dirty="0" smtClean="0"/>
              <a:t>в этих словах. Было потрачено дополнительное, незапланированное время на семантику некоторых фраз»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«</a:t>
            </a:r>
            <a:r>
              <a:rPr lang="en-US" sz="2800" dirty="0" smtClean="0"/>
              <a:t>What is it like abroad?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55679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155679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6281936"/>
            <a:ext cx="864096" cy="576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Затруднения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 smtClean="0"/>
              <a:t>) Не всегда внимательно читается задание, а так же методическое сопровождение, данное автором в конце пособий</a:t>
            </a:r>
            <a:r>
              <a:rPr lang="ru-RU" dirty="0" smtClean="0"/>
              <a:t>. Очень многие задания интерпретируются самостоятельно и, тем самым, усложняются. </a:t>
            </a:r>
          </a:p>
          <a:p>
            <a:pPr marL="0" indent="0">
              <a:buNone/>
            </a:pPr>
            <a:r>
              <a:rPr lang="ru-RU" dirty="0" smtClean="0"/>
              <a:t>О трудности задания на поиск хобби из МП 3 класса: «Сложным было выполнение </a:t>
            </a:r>
            <a:r>
              <a:rPr lang="ru-RU" dirty="0" smtClean="0"/>
              <a:t>задания 2, потому что оно </a:t>
            </a:r>
            <a:r>
              <a:rPr lang="ru-RU" u="sng" dirty="0" smtClean="0"/>
              <a:t>изобиловало большим количеством новых лексических единиц</a:t>
            </a:r>
            <a:r>
              <a:rPr lang="ru-RU" dirty="0" smtClean="0"/>
              <a:t>. Но ребята, при этом, </a:t>
            </a:r>
            <a:r>
              <a:rPr lang="ru-RU" u="sng" dirty="0" smtClean="0"/>
              <a:t>развивали навык работы со словарём</a:t>
            </a:r>
            <a:r>
              <a:rPr lang="ru-RU" dirty="0" smtClean="0"/>
              <a:t>. Дети с большим удовольствием выполняют порученные задания и с нетерпением ждут новые. </a:t>
            </a:r>
            <a:r>
              <a:rPr lang="ru-RU" dirty="0" smtClean="0"/>
              <a:t>»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Задание подразумевает работу на поиск нужной информации и учит не обращать внимание на второстепенную информацию. </a:t>
            </a:r>
            <a:endParaRPr lang="ru-RU" i="1" dirty="0" smtClean="0"/>
          </a:p>
        </p:txBody>
      </p:sp>
      <p:sp>
        <p:nvSpPr>
          <p:cNvPr id="4" name="Стрелка вправо 3"/>
          <p:cNvSpPr/>
          <p:nvPr/>
        </p:nvSpPr>
        <p:spPr>
          <a:xfrm rot="1567599">
            <a:off x="8026248" y="5812672"/>
            <a:ext cx="804689" cy="504056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242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781" y="809328"/>
            <a:ext cx="880443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0"/>
            <a:ext cx="2376264" cy="578141"/>
          </a:xfrm>
          <a:prstGeom prst="rect">
            <a:avLst/>
          </a:prstGeom>
          <a:noFill/>
          <a:ln>
            <a:solidFill>
              <a:srgbClr val="18AC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Поисковое чтение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8064" y="2996952"/>
            <a:ext cx="3816424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23928" y="908720"/>
            <a:ext cx="1224136" cy="59492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692696"/>
            <a:ext cx="360040" cy="61653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292080" y="3501008"/>
            <a:ext cx="100811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220072" y="3789040"/>
            <a:ext cx="16561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092280" y="3429000"/>
            <a:ext cx="17281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092280" y="3645024"/>
            <a:ext cx="15841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092280" y="3789040"/>
            <a:ext cx="15841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79512" y="3212976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9512" y="4581128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9512" y="6237312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79512" y="6021288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79512" y="5085184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563888" y="0"/>
            <a:ext cx="5580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+ к рубрике </a:t>
            </a:r>
            <a:r>
              <a:rPr lang="en-US" dirty="0" smtClean="0">
                <a:solidFill>
                  <a:srgbClr val="FF0000"/>
                </a:solidFill>
              </a:rPr>
              <a:t>Mind (5 </a:t>
            </a:r>
            <a:r>
              <a:rPr lang="ru-RU" dirty="0" smtClean="0">
                <a:solidFill>
                  <a:srgbClr val="FF0000"/>
                </a:solidFill>
              </a:rPr>
              <a:t>хобби и 2 подсказки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еще легко находятся, по аналогии, 11 хобби в тексте,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заканчивающиеся на </a:t>
            </a:r>
            <a:r>
              <a:rPr lang="en-US" dirty="0" smtClean="0">
                <a:solidFill>
                  <a:srgbClr val="FF0000"/>
                </a:solidFill>
              </a:rPr>
              <a:t>–</a:t>
            </a:r>
            <a:r>
              <a:rPr lang="en-US" dirty="0" err="1" smtClean="0">
                <a:solidFill>
                  <a:srgbClr val="FF0000"/>
                </a:solidFill>
              </a:rPr>
              <a:t>ing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Затруднения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5) Проблемы возникали, когда учитель хотел получить от пособия больше, чем оно призвано дать (например, рубрика </a:t>
            </a:r>
            <a:r>
              <a:rPr lang="en-US" dirty="0" smtClean="0"/>
              <a:t>Mind </a:t>
            </a:r>
            <a:r>
              <a:rPr lang="ru-RU" dirty="0" smtClean="0"/>
              <a:t>дана именно для того, чтобы снять трудности понимания для экономии времени).</a:t>
            </a:r>
          </a:p>
          <a:p>
            <a:r>
              <a:rPr lang="ru-RU" dirty="0" smtClean="0"/>
              <a:t>6)  Часто, после выполнения первого же задания на какое-то </a:t>
            </a:r>
            <a:r>
              <a:rPr lang="ru-RU" dirty="0" err="1" smtClean="0"/>
              <a:t>метапредметное</a:t>
            </a:r>
            <a:r>
              <a:rPr lang="ru-RU" dirty="0" smtClean="0"/>
              <a:t> умение, учитель ждёт мгновенного результата. Выполнение задания учащимися хотя бы частично, особенно нового формата, это уже достижение.</a:t>
            </a:r>
            <a:endParaRPr lang="ru-RU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50131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</a:t>
            </a:r>
            <a:r>
              <a:rPr lang="ru-RU" dirty="0" smtClean="0"/>
              <a:t>Наибольшее затруднение вызвало у учащихся выполнение задания 4. Полагаю, это связано с тем, что они в принципе не очень любят писать, кроме того, если в третьем задании нужно было писать кратко, то здесь уже требовались полные ответы для написания биографии принца Уильяма или принца Чарльза, полные предложения. Ощутимую помощь оказал предыдущий текст о Диане Спенсер. </a:t>
            </a:r>
            <a:r>
              <a:rPr lang="ru-RU" u="sng" dirty="0" smtClean="0"/>
              <a:t>Надо сказать, что принц Чарльз не вдохновил ни одного из обучающихся, девочки ожидали увидеть на следующей странице </a:t>
            </a:r>
            <a:r>
              <a:rPr lang="ru-RU" u="sng" dirty="0" err="1" smtClean="0"/>
              <a:t>Кейт</a:t>
            </a:r>
            <a:r>
              <a:rPr lang="ru-RU" u="sng" dirty="0" smtClean="0"/>
              <a:t> </a:t>
            </a:r>
            <a:r>
              <a:rPr lang="ru-RU" u="sng" dirty="0" err="1" smtClean="0"/>
              <a:t>Миддлтон</a:t>
            </a:r>
            <a:r>
              <a:rPr lang="ru-RU" u="sng" dirty="0" smtClean="0"/>
              <a:t> и хотели писать о ней. Вышли из положения следующим образом: составила профиль </a:t>
            </a:r>
            <a:r>
              <a:rPr lang="ru-RU" u="sng" dirty="0" err="1" smtClean="0"/>
              <a:t>Кейт</a:t>
            </a:r>
            <a:r>
              <a:rPr lang="ru-RU" u="sng" dirty="0" smtClean="0"/>
              <a:t> </a:t>
            </a:r>
            <a:r>
              <a:rPr lang="ru-RU" u="sng" dirty="0" err="1" smtClean="0"/>
              <a:t>Миддлтон</a:t>
            </a:r>
            <a:r>
              <a:rPr lang="ru-RU" u="sng" dirty="0" smtClean="0"/>
              <a:t>, и те, кто не хотел писать про Уильяма или Чарльза, писали о герцогине Кембриджской на странице 22</a:t>
            </a:r>
            <a:r>
              <a:rPr lang="ru-RU" dirty="0" smtClean="0"/>
              <a:t>.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2800" dirty="0" smtClean="0"/>
              <a:t>The story of a famous </a:t>
            </a:r>
            <a:r>
              <a:rPr lang="en-US" sz="2800" dirty="0" smtClean="0"/>
              <a:t>person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55679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155679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6281936"/>
            <a:ext cx="864096" cy="576064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 rot="1567599">
            <a:off x="8378182" y="5668656"/>
            <a:ext cx="804689" cy="504056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064896" cy="50131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</a:t>
            </a:r>
            <a:r>
              <a:rPr lang="ru-RU" dirty="0" smtClean="0"/>
              <a:t>Наибольшее затруднение вызвало у учащихся выполнение задания 4. Полагаю, это связано с тем, что они в принципе не очень любят писать, кроме того, если в третьем задании нужно было писать кратко, то здесь уже требовались полные ответы для написания биографии принца Уильяма или принца Чарльза, полные предложения. Ощутимую помощь оказал предыдущий текст о Диане Спенсер. </a:t>
            </a:r>
            <a:r>
              <a:rPr lang="ru-RU" u="sng" dirty="0" smtClean="0"/>
              <a:t>Надо сказать, что принц Чарльз не вдохновил ни одного из обучающихся, девочки ожидали увидеть на следующей странице </a:t>
            </a:r>
            <a:r>
              <a:rPr lang="ru-RU" u="sng" dirty="0" err="1" smtClean="0"/>
              <a:t>Кейт</a:t>
            </a:r>
            <a:r>
              <a:rPr lang="ru-RU" u="sng" dirty="0" smtClean="0"/>
              <a:t> </a:t>
            </a:r>
            <a:r>
              <a:rPr lang="ru-RU" u="sng" dirty="0" err="1" smtClean="0"/>
              <a:t>Миддлтон</a:t>
            </a:r>
            <a:r>
              <a:rPr lang="ru-RU" u="sng" dirty="0" smtClean="0"/>
              <a:t> и хотели писать о ней. Вышли из положения следующим образом: составила профиль </a:t>
            </a:r>
            <a:r>
              <a:rPr lang="ru-RU" u="sng" dirty="0" err="1" smtClean="0"/>
              <a:t>Кейт</a:t>
            </a:r>
            <a:r>
              <a:rPr lang="ru-RU" u="sng" dirty="0" smtClean="0"/>
              <a:t> </a:t>
            </a:r>
            <a:r>
              <a:rPr lang="ru-RU" u="sng" dirty="0" err="1" smtClean="0"/>
              <a:t>Миддлтон</a:t>
            </a:r>
            <a:r>
              <a:rPr lang="ru-RU" u="sng" dirty="0" smtClean="0"/>
              <a:t>, и те, кто не хотел писать про Уильяма или Чарльза, писали о герцогине Кембриджской на странице 22</a:t>
            </a:r>
            <a:r>
              <a:rPr lang="ru-RU" dirty="0" smtClean="0"/>
              <a:t>.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Онлайн-апробация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/>
              </a:rPr>
              <a:t>www.englishteachers.ru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2017/18 учебный год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МП 5 класс,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2800" dirty="0" smtClean="0"/>
              <a:t>The story of a famous </a:t>
            </a:r>
            <a:r>
              <a:rPr lang="en-US" sz="2800" dirty="0" smtClean="0"/>
              <a:t>person</a:t>
            </a:r>
            <a:r>
              <a:rPr lang="ru-RU" sz="2800" dirty="0" smtClean="0"/>
              <a:t>»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556792"/>
            <a:ext cx="7992888" cy="0"/>
          </a:xfrm>
          <a:prstGeom prst="line">
            <a:avLst/>
          </a:prstGeom>
          <a:ln w="50800" cmpd="thickThin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67544" y="6525344"/>
            <a:ext cx="7992888" cy="0"/>
          </a:xfrm>
          <a:prstGeom prst="line">
            <a:avLst/>
          </a:prstGeom>
          <a:ln w="50800" cmpd="thinThick">
            <a:solidFill>
              <a:srgbClr val="18AC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1556792"/>
            <a:ext cx="864096" cy="576064"/>
          </a:xfrm>
          <a:prstGeom prst="rect">
            <a:avLst/>
          </a:prstGeom>
          <a:noFill/>
        </p:spPr>
      </p:pic>
      <p:pic>
        <p:nvPicPr>
          <p:cNvPr id="8" name="Picture 3" descr="C:\Documents and Settings\bae\Рабочий стол\Cquote2_sh2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6281936"/>
            <a:ext cx="864096" cy="5760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331640" y="1628801"/>
            <a:ext cx="6552728" cy="224676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 СОЖАЛЕНИЮ, АНКЕТЫ АНОНИМНЫЕ. АВТОР ЭТОГО ОТЗЫВА, ВЫ – МОЛОДЕЦ! ВЫ ОТЛИЧНО АДАПТИРОВАЛИ ЗАДАНИЕ ПОД ИНТЕРЕСЫ УЧАЩИХСЯ, ЧТОБЫ ПОДДЕРЖАТЬ МОТИВАЦИЮ.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4711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Наименьшие затруднения</a:t>
            </a:r>
            <a:r>
              <a:rPr lang="en-US" sz="4000" b="1" dirty="0" smtClean="0"/>
              <a:t> </a:t>
            </a:r>
            <a:r>
              <a:rPr lang="ru-RU" sz="4000" b="1" dirty="0"/>
              <a:t>(</a:t>
            </a:r>
            <a:r>
              <a:rPr lang="en-US" sz="4000" b="1" dirty="0"/>
              <a:t>&gt; </a:t>
            </a:r>
            <a:r>
              <a:rPr lang="en-US" sz="4000" b="1" dirty="0" smtClean="0"/>
              <a:t>15</a:t>
            </a:r>
            <a:r>
              <a:rPr lang="en-US" sz="4000" b="1" dirty="0"/>
              <a:t>%</a:t>
            </a:r>
            <a:r>
              <a:rPr lang="ru-RU" sz="4000" b="1" dirty="0" smtClean="0"/>
              <a:t>)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Задания на работу с письмом (ответы на вопросы)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Задания на заполнения схем, работа с нелинейными текстами.</a:t>
            </a:r>
          </a:p>
          <a:p>
            <a:pPr marL="0" indent="0" algn="ctr">
              <a:buNone/>
            </a:pPr>
            <a:r>
              <a:rPr lang="ru-RU" sz="4000" b="1" dirty="0" smtClean="0"/>
              <a:t>Не вызвали затруднения (</a:t>
            </a:r>
            <a:r>
              <a:rPr lang="en-US" sz="4000" b="1" dirty="0" smtClean="0"/>
              <a:t>&gt; 5%</a:t>
            </a:r>
            <a:r>
              <a:rPr lang="ru-RU" sz="4000" b="1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Творческие задания.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Мозговой штурм.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523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ULzn3aDnr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956041" cy="371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tez1evCrQ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7610" y="3050958"/>
            <a:ext cx="5076056" cy="380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ynh7SjwQA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7677" y="0"/>
            <a:ext cx="4475989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955"/>
          <a:stretch/>
        </p:blipFill>
        <p:spPr>
          <a:xfrm>
            <a:off x="0" y="3722169"/>
            <a:ext cx="4392487" cy="313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335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05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2919" b="2549"/>
          <a:stretch>
            <a:fillRect/>
          </a:stretch>
        </p:blipFill>
        <p:spPr bwMode="auto">
          <a:xfrm>
            <a:off x="1907704" y="0"/>
            <a:ext cx="52752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www.englishteachers.ru/uploadedfiles/waresimgs/5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584176" cy="216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45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презентации использованы фотографии апробаторов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532440" cy="352839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err="1" smtClean="0"/>
              <a:t>Метёлкиной</a:t>
            </a:r>
            <a:r>
              <a:rPr lang="ru-RU" dirty="0" smtClean="0"/>
              <a:t> Л.В., Быкова В.Ю., Седовой Е.Н., Сутягиной Н.Г., Зайцевой А.В., Кузнецовой Л.П.</a:t>
            </a:r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b="1" dirty="0" smtClean="0"/>
              <a:t>Огромное Вам спасибо, уважаемые коллеги, </a:t>
            </a:r>
          </a:p>
          <a:p>
            <a:pPr marL="0" indent="0" algn="ctr">
              <a:buNone/>
            </a:pPr>
            <a:r>
              <a:rPr lang="ru-RU" b="1" dirty="0" smtClean="0"/>
              <a:t>за отзывы и фотографии! </a:t>
            </a:r>
          </a:p>
          <a:p>
            <a:pPr marL="0" indent="0" algn="ctr">
              <a:buNone/>
            </a:pPr>
            <a:r>
              <a:rPr lang="ru-RU" b="1" dirty="0" smtClean="0"/>
              <a:t>Они помогают сделать книги лучше!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65946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Коллеги,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352928" cy="518457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 апробируете пособия серии «Метапредметный портфель» в рамках </a:t>
            </a:r>
            <a:r>
              <a:rPr lang="ru-RU" dirty="0" err="1" smtClean="0"/>
              <a:t>онлайн-апробации</a:t>
            </a:r>
            <a:r>
              <a:rPr lang="ru-RU" dirty="0" smtClean="0"/>
              <a:t>?</a:t>
            </a:r>
          </a:p>
          <a:p>
            <a:r>
              <a:rPr lang="ru-RU" dirty="0" smtClean="0"/>
              <a:t>Просто занимаетесь по пособиям серии «Метапредметный портфель» на уроках или на внеурочной деятельности?</a:t>
            </a:r>
          </a:p>
          <a:p>
            <a:pPr>
              <a:buNone/>
            </a:pPr>
            <a:r>
              <a:rPr lang="ru-RU" sz="4000" b="1" dirty="0" smtClean="0"/>
              <a:t>    </a:t>
            </a:r>
          </a:p>
          <a:p>
            <a:pPr>
              <a:buNone/>
            </a:pPr>
            <a:endParaRPr lang="ru-RU" sz="3900" b="1" dirty="0" smtClean="0"/>
          </a:p>
          <a:p>
            <a:pPr>
              <a:buNone/>
            </a:pPr>
            <a:r>
              <a:rPr lang="ru-RU" sz="3900" b="1" dirty="0" smtClean="0"/>
              <a:t>Присылайте свои отзывы и фотографии на </a:t>
            </a:r>
            <a:r>
              <a:rPr lang="ru-RU" sz="3900" b="1" dirty="0" err="1" smtClean="0"/>
              <a:t>имейл</a:t>
            </a:r>
            <a:r>
              <a:rPr lang="ru-RU" sz="3900" b="1" dirty="0" smtClean="0"/>
              <a:t> автора </a:t>
            </a:r>
            <a:r>
              <a:rPr lang="en-US" sz="3900" b="1" dirty="0" smtClean="0">
                <a:hlinkClick r:id="rId2"/>
              </a:rPr>
              <a:t>alyonaek@titul.ru</a:t>
            </a:r>
            <a:r>
              <a:rPr lang="en-US" sz="3900" b="1" dirty="0" smtClean="0"/>
              <a:t> </a:t>
            </a:r>
            <a:endParaRPr lang="ru-RU" sz="4000" b="1" dirty="0" smtClean="0"/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211960" y="4581128"/>
            <a:ext cx="64807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4283968" y="44624"/>
            <a:ext cx="576064" cy="8352928"/>
          </a:xfrm>
          <a:prstGeom prst="leftBrace">
            <a:avLst>
              <a:gd name="adj1" fmla="val 349748"/>
              <a:gd name="adj2" fmla="val 5003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56895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>
                <a:latin typeface="Century Gothic" pitchFamily="34" charset="0"/>
              </a:rPr>
              <a:t>“Our greatest weakness lies in giving up. The most certain way to succeed is always to try just one more time.” 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smtClean="0">
                <a:latin typeface="Century Gothic" pitchFamily="34" charset="0"/>
              </a:rPr>
              <a:t>Thomas A. Edison</a:t>
            </a:r>
            <a:br>
              <a:rPr lang="en-US" dirty="0" smtClean="0">
                <a:latin typeface="Century Gothic" pitchFamily="34" charset="0"/>
              </a:rPr>
            </a:br>
            <a:endParaRPr lang="ru-RU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611560" y="908720"/>
            <a:ext cx="7971614" cy="50906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5400" b="1" dirty="0" smtClean="0"/>
              <a:t>Спасибо за внимание!</a:t>
            </a:r>
          </a:p>
          <a:p>
            <a:pPr marL="0" indent="0" algn="ctr">
              <a:buNone/>
            </a:pPr>
            <a:endParaRPr lang="ru-RU" sz="3100" b="1" dirty="0"/>
          </a:p>
          <a:p>
            <a:pPr marL="0" indent="0" algn="ctr">
              <a:buNone/>
            </a:pPr>
            <a:r>
              <a:rPr lang="ru-RU" sz="2400" b="1" dirty="0" smtClean="0"/>
              <a:t>Казеичева Алёна Евгеньевна,</a:t>
            </a:r>
          </a:p>
          <a:p>
            <a:pPr marL="0" indent="0" algn="ctr">
              <a:buNone/>
            </a:pPr>
            <a:r>
              <a:rPr lang="ru-RU" sz="2400" dirty="0" smtClean="0"/>
              <a:t>заместитель руководителя Центра образовательных программ</a:t>
            </a:r>
          </a:p>
          <a:p>
            <a:pPr marL="0" indent="0" algn="ctr">
              <a:buNone/>
            </a:pPr>
            <a:r>
              <a:rPr lang="ru-RU" sz="2400" dirty="0" smtClean="0"/>
              <a:t>издательства </a:t>
            </a:r>
            <a:r>
              <a:rPr lang="en-US" sz="2400" dirty="0" smtClean="0"/>
              <a:t>“</a:t>
            </a:r>
            <a:r>
              <a:rPr lang="ru-RU" sz="2400" dirty="0" smtClean="0"/>
              <a:t>ТИТУЛ</a:t>
            </a:r>
            <a:r>
              <a:rPr lang="en-US" sz="2400" dirty="0" smtClean="0"/>
              <a:t>”</a:t>
            </a:r>
            <a:r>
              <a:rPr lang="ru-RU" sz="2400" dirty="0" smtClean="0"/>
              <a:t>, </a:t>
            </a:r>
          </a:p>
          <a:p>
            <a:pPr marL="0" indent="0" algn="ctr">
              <a:buNone/>
            </a:pPr>
            <a:r>
              <a:rPr lang="ru-RU" sz="2400" dirty="0" smtClean="0"/>
              <a:t>автор серии пособий </a:t>
            </a:r>
          </a:p>
          <a:p>
            <a:pPr marL="0" indent="0" algn="ctr">
              <a:buNone/>
            </a:pPr>
            <a:r>
              <a:rPr lang="en-US" sz="2400" dirty="0" smtClean="0"/>
              <a:t>“</a:t>
            </a:r>
            <a:r>
              <a:rPr lang="ru-RU" sz="2400" dirty="0" smtClean="0"/>
              <a:t>Метапредметный портфель</a:t>
            </a:r>
            <a:r>
              <a:rPr lang="en-US" sz="2400" dirty="0" smtClean="0"/>
              <a:t>”</a:t>
            </a:r>
            <a:r>
              <a:rPr lang="ru-RU" sz="2400" dirty="0" smtClean="0"/>
              <a:t> </a:t>
            </a:r>
          </a:p>
          <a:p>
            <a:pPr marL="0" indent="0" algn="ctr">
              <a:buNone/>
            </a:pPr>
            <a:endParaRPr lang="ru-RU" sz="2900" dirty="0"/>
          </a:p>
          <a:p>
            <a:pPr marL="0" indent="0" algn="ctr">
              <a:buNone/>
            </a:pPr>
            <a:r>
              <a:rPr lang="en-US" sz="3200" b="1" dirty="0" smtClean="0">
                <a:hlinkClick r:id="rId2"/>
              </a:rPr>
              <a:t>alyonaek@titul.ru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170532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2646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Форум </a:t>
            </a:r>
            <a:r>
              <a:rPr lang="en-US" dirty="0" smtClean="0"/>
              <a:t>www.englishteachers.ru</a:t>
            </a:r>
            <a:endParaRPr lang="ru-RU" dirty="0" smtClean="0"/>
          </a:p>
          <a:p>
            <a:pPr marL="0" indent="0" algn="ctr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www.englishteachers.ru/forum/</a:t>
            </a:r>
            <a:endParaRPr lang="ru-RU" sz="28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Интернет-магазин </a:t>
            </a:r>
            <a:r>
              <a:rPr lang="ru-RU" dirty="0" smtClean="0"/>
              <a:t>«</a:t>
            </a:r>
            <a:r>
              <a:rPr lang="ru-RU" dirty="0" smtClean="0"/>
              <a:t>Титул»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https://www.englishteachers.ru/shop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ru-RU" altLang="ru-RU" u="sng" dirty="0" smtClean="0"/>
          </a:p>
          <a:p>
            <a:pPr marL="0" indent="0" algn="ctr">
              <a:buNone/>
            </a:pPr>
            <a:r>
              <a:rPr lang="ru-RU" altLang="ru-RU" b="1" u="sng" dirty="0" smtClean="0"/>
              <a:t>«ТИТУЛ» в социальных сетях</a:t>
            </a:r>
          </a:p>
          <a:p>
            <a:pPr marL="0" indent="0" algn="ctr">
              <a:buNone/>
            </a:pPr>
            <a:r>
              <a:rPr lang="ru-RU" altLang="ru-RU" dirty="0" err="1" smtClean="0"/>
              <a:t>ВКонтакте</a:t>
            </a:r>
            <a:r>
              <a:rPr lang="ru-RU" altLang="ru-RU" dirty="0" smtClean="0"/>
              <a:t> - </a:t>
            </a:r>
            <a:r>
              <a:rPr lang="en-US" altLang="ru-RU" dirty="0" smtClean="0">
                <a:hlinkClick r:id="rId4"/>
              </a:rPr>
              <a:t>http://vk.com/titulpublishers</a:t>
            </a:r>
            <a:r>
              <a:rPr lang="ru-RU" altLang="ru-RU" dirty="0" smtClean="0"/>
              <a:t> </a:t>
            </a:r>
          </a:p>
          <a:p>
            <a:pPr marL="0" indent="0" algn="ctr">
              <a:buNone/>
            </a:pPr>
            <a:r>
              <a:rPr lang="en-US" altLang="ru-RU" dirty="0" err="1" smtClean="0"/>
              <a:t>Facebook</a:t>
            </a:r>
            <a:r>
              <a:rPr lang="en-US" altLang="ru-RU" dirty="0" smtClean="0"/>
              <a:t> - </a:t>
            </a:r>
            <a:r>
              <a:rPr lang="en-US" altLang="ru-RU" dirty="0" smtClean="0">
                <a:hlinkClick r:id="rId5"/>
              </a:rPr>
              <a:t>https://www.facebook.com/titulpublishers</a:t>
            </a:r>
            <a:endParaRPr lang="ru-RU" altLang="ru-RU" dirty="0" smtClean="0"/>
          </a:p>
          <a:p>
            <a:pPr marL="0" indent="0" algn="ctr">
              <a:buNone/>
            </a:pPr>
            <a:r>
              <a:rPr lang="en-US" altLang="ru-RU" dirty="0" err="1" smtClean="0"/>
              <a:t>Instagram</a:t>
            </a:r>
            <a:r>
              <a:rPr lang="en-US" altLang="ru-RU" dirty="0" smtClean="0"/>
              <a:t> - </a:t>
            </a:r>
            <a:r>
              <a:rPr lang="en-US" altLang="ru-RU" dirty="0" smtClean="0">
                <a:solidFill>
                  <a:srgbClr val="0033CC"/>
                </a:solidFill>
              </a:rPr>
              <a:t>@titulpublishers</a:t>
            </a:r>
          </a:p>
          <a:p>
            <a:pPr marL="0" indent="0" algn="ctr">
              <a:buNone/>
            </a:pPr>
            <a:endParaRPr lang="ru-RU" altLang="ru-RU" dirty="0" smtClean="0">
              <a:solidFill>
                <a:srgbClr val="0033CC"/>
              </a:solidFill>
            </a:endParaRP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ru-RU" sz="3800" dirty="0" err="1" smtClean="0">
                <a:solidFill>
                  <a:srgbClr val="0033CC"/>
                </a:solidFill>
              </a:rPr>
              <a:t>издательствотитул</a:t>
            </a:r>
            <a:r>
              <a:rPr lang="ru-RU" sz="3800" dirty="0" smtClean="0">
                <a:solidFill>
                  <a:srgbClr val="0033CC"/>
                </a:solidFill>
              </a:rPr>
              <a:t> </a:t>
            </a:r>
            <a:r>
              <a:rPr lang="en-US" sz="3800" dirty="0" smtClean="0">
                <a:solidFill>
                  <a:srgbClr val="0033CC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3800" b="1" dirty="0" smtClean="0">
                <a:solidFill>
                  <a:srgbClr val="0033CC"/>
                </a:solidFill>
              </a:rPr>
              <a:t>#</a:t>
            </a:r>
            <a:r>
              <a:rPr lang="en-US" sz="3800" dirty="0" smtClean="0">
                <a:solidFill>
                  <a:srgbClr val="0033CC"/>
                </a:solidFill>
              </a:rPr>
              <a:t>titulpublishers </a:t>
            </a:r>
            <a:endParaRPr lang="ru-RU" sz="3800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467544" y="3429000"/>
            <a:ext cx="2161848" cy="1152128"/>
            <a:chOff x="467544" y="3429000"/>
            <a:chExt cx="2161848" cy="1152128"/>
          </a:xfrm>
        </p:grpSpPr>
        <p:pic>
          <p:nvPicPr>
            <p:cNvPr id="4098" name="Picture 2" descr="Картинки по запросу instagram free log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7744" y="4221088"/>
              <a:ext cx="361648" cy="360040"/>
            </a:xfrm>
            <a:prstGeom prst="rect">
              <a:avLst/>
            </a:prstGeom>
            <a:noFill/>
          </p:spPr>
        </p:pic>
        <p:pic>
          <p:nvPicPr>
            <p:cNvPr id="4106" name="Picture 10" descr="Картинки по запросу vk logo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31640" y="3429000"/>
              <a:ext cx="360040" cy="360040"/>
            </a:xfrm>
            <a:prstGeom prst="rect">
              <a:avLst/>
            </a:prstGeom>
            <a:noFill/>
          </p:spPr>
        </p:pic>
        <p:pic>
          <p:nvPicPr>
            <p:cNvPr id="4108" name="Picture 12" descr="Картинки по запросу facebook logo"/>
            <p:cNvPicPr>
              <a:picLocks noChangeAspect="1" noChangeArrowheads="1"/>
            </p:cNvPicPr>
            <p:nvPr/>
          </p:nvPicPr>
          <p:blipFill>
            <a:blip r:embed="rId8" cstate="print"/>
            <a:srcRect l="21396" r="21548"/>
            <a:stretch>
              <a:fillRect/>
            </a:stretch>
          </p:blipFill>
          <p:spPr bwMode="auto">
            <a:xfrm>
              <a:off x="467544" y="3789040"/>
              <a:ext cx="360040" cy="3571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647065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" name="Группа 5"/>
          <p:cNvGrpSpPr/>
          <p:nvPr/>
        </p:nvGrpSpPr>
        <p:grpSpPr>
          <a:xfrm>
            <a:off x="0" y="764704"/>
            <a:ext cx="8892480" cy="6093297"/>
            <a:chOff x="0" y="570488"/>
            <a:chExt cx="9144000" cy="628751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70489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570488"/>
              <a:ext cx="4572000" cy="628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Скругленный прямоугольник 5"/>
          <p:cNvSpPr/>
          <p:nvPr/>
        </p:nvSpPr>
        <p:spPr>
          <a:xfrm>
            <a:off x="323528" y="31261"/>
            <a:ext cx="8638626" cy="5894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dirty="0" smtClean="0">
                <a:solidFill>
                  <a:srgbClr val="FF0000"/>
                </a:solidFill>
              </a:rPr>
              <a:t>Применение и сохранение целей и задач учебной деятельности, поиск средств ее осуществления</a:t>
            </a:r>
            <a:endParaRPr lang="ru-RU" sz="2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3014</Words>
  <Application>Microsoft Office PowerPoint</Application>
  <PresentationFormat>Экран (4:3)</PresentationFormat>
  <Paragraphs>238</Paragraphs>
  <Slides>84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84</vt:i4>
      </vt:variant>
    </vt:vector>
  </HeadingPairs>
  <TitlesOfParts>
    <vt:vector size="85" baseType="lpstr">
      <vt:lpstr>Тема Office</vt:lpstr>
      <vt:lpstr>Итоги апробации серии пособий “Метапредметный портфель”  в 2017/18 учебном году</vt:lpstr>
      <vt:lpstr>Слайд 2</vt:lpstr>
      <vt:lpstr>Метапредметные результаты ФГОС</vt:lpstr>
      <vt:lpstr>Перечень основных метапредметных действий, достигаемых средствами предмета «Иностранный язык»</vt:lpstr>
      <vt:lpstr>Серия пособий “Метапредметный портфель”  (А.Е. Казеичева)</vt:lpstr>
      <vt:lpstr>Метапредметный портфель</vt:lpstr>
      <vt:lpstr>“Метапредметный портфель”</vt:lpstr>
      <vt:lpstr>Слайд 8</vt:lpstr>
      <vt:lpstr>Слайд 9</vt:lpstr>
      <vt:lpstr>Слайд 10</vt:lpstr>
      <vt:lpstr>Слайд 11</vt:lpstr>
      <vt:lpstr>Подробные методические рекомендации</vt:lpstr>
      <vt:lpstr>Слайд 13</vt:lpstr>
      <vt:lpstr>Слайд 14</vt:lpstr>
      <vt:lpstr>Разрезной материал</vt:lpstr>
      <vt:lpstr>Слайд 16</vt:lpstr>
      <vt:lpstr>Подробная карта книги</vt:lpstr>
      <vt:lpstr>Подробные методические рекомендации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Выбор вида чтения в зависимости от цели, выбор наиболее эффективных способов решения задач в зависимости от конкретных условий</vt:lpstr>
      <vt:lpstr>Слайд 30</vt:lpstr>
      <vt:lpstr>Слайд 31</vt:lpstr>
      <vt:lpstr>Онлайн-апробация</vt:lpstr>
      <vt:lpstr>Организация апробации</vt:lpstr>
      <vt:lpstr>Слайд 34</vt:lpstr>
      <vt:lpstr>Онлайн-апробация www.englishteachers.ru  2017/18 учебный год</vt:lpstr>
      <vt:lpstr>Слайд 36</vt:lpstr>
      <vt:lpstr>Слайд 37</vt:lpstr>
      <vt:lpstr>Онлайн-апробация www.englishteachers.ru  2017/18 учебный год</vt:lpstr>
      <vt:lpstr>Онлайн-апробация www.englishteachers.ru  2017/18 учебный год</vt:lpstr>
      <vt:lpstr>Онлайн-апробация www.englishteachers.ru  2017/18 учебный год</vt:lpstr>
      <vt:lpstr>Слайд 41</vt:lpstr>
      <vt:lpstr>Онлайн-апробация www.englishteachers.ru  2017/18 учебный год  МП 3 класс, «School is cool»</vt:lpstr>
      <vt:lpstr>Онлайн-апробация www.englishteachers.ru  2017/18 учебный год  МП 3 класс, «We go to the Zoo»</vt:lpstr>
      <vt:lpstr>Онлайн-апробация www.englishteachers.ru  2017/18 учебный год  МП 3 класс, «Happy holidays»</vt:lpstr>
      <vt:lpstr>Слайд 45</vt:lpstr>
      <vt:lpstr>Слайд 46</vt:lpstr>
      <vt:lpstr>Слайд 47</vt:lpstr>
      <vt:lpstr>Слайд 48</vt:lpstr>
      <vt:lpstr>Слайд 49</vt:lpstr>
      <vt:lpstr>Онлайн-апробация www.englishteachers.ru  2017/18 учебный год</vt:lpstr>
      <vt:lpstr>Онлайн-апробация www.englishteachers.ru  2017/18 учебный год</vt:lpstr>
      <vt:lpstr>Онлайн-апробация www.englishteachers.ru  2017/18 учебный год</vt:lpstr>
      <vt:lpstr>Слайд 53</vt:lpstr>
      <vt:lpstr>Онлайн-апробация www.englishteachers.ru  2017/18 учебный год МП 5 класс, «What is it like abroad?»</vt:lpstr>
      <vt:lpstr>Онлайн-апробация www.englishteachers.ru  2017/18 учебный год МП 5 класс, «What is it like abroad?»</vt:lpstr>
      <vt:lpstr>Онлайн-апробация www.englishteachers.ru  2017/18 учебный год МП 5 класс, «What is it like abroad?»</vt:lpstr>
      <vt:lpstr>Онлайн-апробация www.englishteachers.ru  2017/18 учебный год МП 5 класс, «The incredible city “L”»</vt:lpstr>
      <vt:lpstr>Онлайн-апробация www.englishteachers.ru  2017/18 учебный год МП 5 класс, «The incredible city “L”»</vt:lpstr>
      <vt:lpstr>Онлайн-апробация www.englishteachers.ru  2017/18 учебный год МП 5 класс, «The story of a famous person»</vt:lpstr>
      <vt:lpstr>Слайд 60</vt:lpstr>
      <vt:lpstr>Слайд 61</vt:lpstr>
      <vt:lpstr>Онлайн-апробация www.englishteachers.ru  2017/18 учебный год МП 5 класс, «What an adventure that would be!»</vt:lpstr>
      <vt:lpstr>Затруднения</vt:lpstr>
      <vt:lpstr>Онлайн-апробация www.englishteachers.ru  2017/18 учебный год МП 5 класс, «What is it like abroad?»</vt:lpstr>
      <vt:lpstr>Затруднения</vt:lpstr>
      <vt:lpstr>Онлайн-апробация www.englishteachers.ru  2017/18 учебный год МП 5 класс, «The story of a famous person»</vt:lpstr>
      <vt:lpstr>Слайд 67</vt:lpstr>
      <vt:lpstr>Слайд 68</vt:lpstr>
      <vt:lpstr>Затруднения</vt:lpstr>
      <vt:lpstr>Онлайн-апробация www.englishteachers.ru  2017/18 учебный год МП 2 класс, «Everything I like»</vt:lpstr>
      <vt:lpstr>Онлайн-апробация www.englishteachers.ru  2017/18 учебный год МП 5 класс, «What is it like abroad?»</vt:lpstr>
      <vt:lpstr>Затруднения</vt:lpstr>
      <vt:lpstr>Слайд 73</vt:lpstr>
      <vt:lpstr>Затруднения</vt:lpstr>
      <vt:lpstr>Онлайн-апробация www.englishteachers.ru  2017/18 учебный год МП 5 класс, «The story of a famous person»</vt:lpstr>
      <vt:lpstr>Онлайн-апробация www.englishteachers.ru  2017/18 учебный год МП 5 класс, «The story of a famous person»</vt:lpstr>
      <vt:lpstr>Наименьшие затруднения (&gt; 15%)</vt:lpstr>
      <vt:lpstr>Слайд 78</vt:lpstr>
      <vt:lpstr>Слайд 79</vt:lpstr>
      <vt:lpstr>В презентации использованы фотографии апробаторов :</vt:lpstr>
      <vt:lpstr>Коллеги, </vt:lpstr>
      <vt:lpstr>Слайд 82</vt:lpstr>
      <vt:lpstr>Слайд 83</vt:lpstr>
      <vt:lpstr>Слайд 84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bae</cp:lastModifiedBy>
  <cp:revision>101</cp:revision>
  <dcterms:modified xsi:type="dcterms:W3CDTF">2018-08-20T13:26:01Z</dcterms:modified>
</cp:coreProperties>
</file>