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0"/>
  </p:notesMasterIdLst>
  <p:sldIdLst>
    <p:sldId id="257" r:id="rId3"/>
    <p:sldId id="397" r:id="rId4"/>
    <p:sldId id="375" r:id="rId5"/>
    <p:sldId id="323" r:id="rId6"/>
    <p:sldId id="324" r:id="rId7"/>
    <p:sldId id="325" r:id="rId8"/>
    <p:sldId id="316" r:id="rId9"/>
    <p:sldId id="356" r:id="rId10"/>
    <p:sldId id="355" r:id="rId11"/>
    <p:sldId id="357" r:id="rId12"/>
    <p:sldId id="358" r:id="rId13"/>
    <p:sldId id="359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82" r:id="rId22"/>
    <p:sldId id="371" r:id="rId23"/>
    <p:sldId id="372" r:id="rId24"/>
    <p:sldId id="373" r:id="rId25"/>
    <p:sldId id="374" r:id="rId26"/>
    <p:sldId id="376" r:id="rId27"/>
    <p:sldId id="378" r:id="rId28"/>
    <p:sldId id="377" r:id="rId29"/>
    <p:sldId id="380" r:id="rId30"/>
    <p:sldId id="379" r:id="rId31"/>
    <p:sldId id="383" r:id="rId32"/>
    <p:sldId id="385" r:id="rId33"/>
    <p:sldId id="386" r:id="rId34"/>
    <p:sldId id="387" r:id="rId35"/>
    <p:sldId id="388" r:id="rId36"/>
    <p:sldId id="393" r:id="rId37"/>
    <p:sldId id="390" r:id="rId38"/>
    <p:sldId id="392" r:id="rId39"/>
    <p:sldId id="368" r:id="rId40"/>
    <p:sldId id="369" r:id="rId41"/>
    <p:sldId id="394" r:id="rId42"/>
    <p:sldId id="395" r:id="rId43"/>
    <p:sldId id="396" r:id="rId44"/>
    <p:sldId id="342" r:id="rId45"/>
    <p:sldId id="410" r:id="rId46"/>
    <p:sldId id="411" r:id="rId47"/>
    <p:sldId id="412" r:id="rId48"/>
    <p:sldId id="413" r:id="rId49"/>
    <p:sldId id="414" r:id="rId50"/>
    <p:sldId id="345" r:id="rId51"/>
    <p:sldId id="346" r:id="rId52"/>
    <p:sldId id="347" r:id="rId53"/>
    <p:sldId id="350" r:id="rId54"/>
    <p:sldId id="351" r:id="rId55"/>
    <p:sldId id="389" r:id="rId56"/>
    <p:sldId id="354" r:id="rId57"/>
    <p:sldId id="353" r:id="rId58"/>
    <p:sldId id="399" r:id="rId59"/>
    <p:sldId id="400" r:id="rId60"/>
    <p:sldId id="401" r:id="rId61"/>
    <p:sldId id="402" r:id="rId62"/>
    <p:sldId id="403" r:id="rId63"/>
    <p:sldId id="404" r:id="rId64"/>
    <p:sldId id="405" r:id="rId65"/>
    <p:sldId id="406" r:id="rId66"/>
    <p:sldId id="407" r:id="rId67"/>
    <p:sldId id="408" r:id="rId68"/>
    <p:sldId id="409" r:id="rId6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18" autoAdjust="0"/>
    <p:restoredTop sz="94660"/>
  </p:normalViewPr>
  <p:slideViewPr>
    <p:cSldViewPr>
      <p:cViewPr>
        <p:scale>
          <a:sx n="100" d="100"/>
          <a:sy n="100" d="100"/>
        </p:scale>
        <p:origin x="-220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FBB93AA8-A075-4101-A496-11DB16EDF58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1FA9359B-AE8D-47FD-9FA3-536557C65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05A1DF-DE92-4604-8494-56A0F849383A}" type="slidenum">
              <a:rPr lang="ru-RU">
                <a:solidFill>
                  <a:srgbClr val="000000"/>
                </a:solidFill>
              </a:rPr>
              <a:pPr/>
              <a:t>4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Элегантный абстрактный\Elegan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327576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013176"/>
            <a:ext cx="3643278" cy="115212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850F5-7B1A-4543-B135-5D4105BA08F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81215-02BC-4A7F-A93D-A1A6A460E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6669A-33CF-48C3-824B-7F7292EF83E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008B-B811-4725-AB94-6113A3B80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6D477-84BB-426F-A41A-1E57B24114E0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78B9-C5D7-4362-8BF3-8A3B97CB0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E988D-3C59-4292-857E-822250580C4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C4FB2-7854-4D54-BDD9-DFA950CC7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A13D0-06D9-48CA-BB85-DCB1D4B16A14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6FA3D-C77E-4A7D-9F0B-D427524EC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331F7-D200-45B2-A090-5E9D7C44289A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FB2A0-47A4-440E-BBBC-96E7F9972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6E82-5FA8-4289-A23D-8DF40F2ABD5B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B2513-31EB-43C6-B99D-2A8D3B3AD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8670-FABA-4BD5-ADB9-E43C809533CC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CA83-F44C-443C-B66F-7EDDDB217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48287-A076-4F08-BDA9-3D3F16C81E34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8A988-9B36-4F5B-82BA-A8F54F482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BB0B3-DA83-4F8D-9F59-596F19A2ED23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C6722-3B13-4367-8C4B-7C0AE1A0A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07766-84A9-461C-BB2A-46DF0D3A9FD4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0D756-1215-4FC9-A487-8CF5B5B08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Элегантный абстрактный\ElegantSli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913" y="260350"/>
            <a:ext cx="7488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331913" y="1557338"/>
            <a:ext cx="749935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-31750" y="6638925"/>
            <a:ext cx="13350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smtClean="0">
                <a:solidFill>
                  <a:schemeClr val="bg1"/>
                </a:solidFill>
                <a:latin typeface="Baskerville Old Face" pitchFamily="18" charset="0"/>
                <a:cs typeface="+mn-cs"/>
              </a:rPr>
              <a:t>ProPowerPoint.Ru</a:t>
            </a:r>
            <a:endParaRPr lang="ru-RU" sz="1200" smtClean="0">
              <a:solidFill>
                <a:schemeClr val="bg1"/>
              </a:solidFill>
              <a:latin typeface="Ariston" pitchFamily="66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6" r:id="rId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B58B485-A742-4C74-BE52-5408E175FA48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B5011D0-27B7-46BB-ACF2-122C67981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titul.ru/audio/53" TargetMode="Externa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46/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www.titul.ru/audio/51" TargetMode="Externa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tul.ru/audio/48" TargetMode="External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www.titul.ru/audio/49" TargetMode="Externa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hyperlink" Target="http://www.titul.ru/audio/50" TargetMode="Externa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60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4859338" y="5517232"/>
            <a:ext cx="4187825" cy="1340768"/>
          </a:xfrm>
        </p:spPr>
        <p:txBody>
          <a:bodyPr/>
          <a:lstStyle/>
          <a:p>
            <a:pPr algn="r">
              <a:buFont typeface="Arial" pitchFamily="34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Буров Илья Михайлович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pitchFamily="34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ведущий методист издательства</a:t>
            </a:r>
          </a:p>
          <a:p>
            <a:pPr algn="r">
              <a:buFont typeface="Arial" pitchFamily="34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Титул»</a:t>
            </a:r>
            <a:endParaRPr lang="ru-RU" dirty="0" smtClean="0"/>
          </a:p>
        </p:txBody>
      </p:sp>
      <p:sp>
        <p:nvSpPr>
          <p:cNvPr id="4099" name="Прямоугольник 5"/>
          <p:cNvSpPr>
            <a:spLocks noChangeArrowheads="1"/>
          </p:cNvSpPr>
          <p:nvPr/>
        </p:nvSpPr>
        <p:spPr bwMode="auto">
          <a:xfrm>
            <a:off x="539750" y="1989138"/>
            <a:ext cx="81359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/>
              <a:t>Подготовка к устной части экзаменов ОГЭ, ЕГЭ и проверочным работам. Стратегии и возможности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4100" name="Picture 4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-315416"/>
            <a:ext cx="25193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1. Решения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Повторить правила чтения. Тренировочные упражнения можно взять из учебника </a:t>
            </a:r>
            <a:r>
              <a:rPr lang="en-US" dirty="0" smtClean="0"/>
              <a:t>“Happy English.ru” </a:t>
            </a:r>
            <a:r>
              <a:rPr lang="ru-RU" dirty="0" smtClean="0"/>
              <a:t>для 5 класса либо из электронного учебника </a:t>
            </a:r>
            <a:r>
              <a:rPr lang="en-US" dirty="0" smtClean="0"/>
              <a:t>“English for adults” </a:t>
            </a:r>
            <a:r>
              <a:rPr lang="ru-RU" dirty="0" smtClean="0"/>
              <a:t>(см. следующий слайд)</a:t>
            </a:r>
          </a:p>
        </p:txBody>
      </p:sp>
      <p:pic>
        <p:nvPicPr>
          <p:cNvPr id="11268" name="Содержимое 4" descr="неру54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06938" y="1303338"/>
            <a:ext cx="3897312" cy="5308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Задание 1. Решения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692150"/>
            <a:ext cx="4200525" cy="5759450"/>
          </a:xfrm>
          <a:noFill/>
        </p:spPr>
      </p:pic>
      <p:pic>
        <p:nvPicPr>
          <p:cNvPr id="1229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692150"/>
            <a:ext cx="4227513" cy="5807075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1. Решения</a:t>
            </a:r>
          </a:p>
        </p:txBody>
      </p:sp>
      <p:sp>
        <p:nvSpPr>
          <p:cNvPr id="13315" name="Содержимое 4"/>
          <p:cNvSpPr>
            <a:spLocks noGrp="1"/>
          </p:cNvSpPr>
          <p:nvPr>
            <p:ph sz="half" idx="1"/>
          </p:nvPr>
        </p:nvSpPr>
        <p:spPr>
          <a:xfrm>
            <a:off x="323850" y="1600200"/>
            <a:ext cx="4319588" cy="4525963"/>
          </a:xfrm>
        </p:spPr>
        <p:txBody>
          <a:bodyPr/>
          <a:lstStyle/>
          <a:p>
            <a:pPr eaLnBrk="1" hangingPunct="1"/>
            <a:r>
              <a:rPr lang="ru-RU" sz="1600" smtClean="0"/>
              <a:t>Воспользуйтесь стихотворением </a:t>
            </a:r>
            <a:r>
              <a:rPr lang="en-US" sz="1600" smtClean="0"/>
              <a:t>“The Chaos”</a:t>
            </a:r>
            <a:r>
              <a:rPr lang="ru-RU" sz="1600" smtClean="0"/>
              <a:t> (</a:t>
            </a:r>
            <a:r>
              <a:rPr lang="en-US" sz="1600" smtClean="0"/>
              <a:t>by Dr. Gerard Nolst Trenité)</a:t>
            </a:r>
            <a:r>
              <a:rPr lang="ru-RU" sz="1600" smtClean="0"/>
              <a:t> </a:t>
            </a:r>
            <a:r>
              <a:rPr lang="en-US" sz="1600" smtClean="0"/>
              <a:t>:</a:t>
            </a:r>
          </a:p>
          <a:p>
            <a:pPr eaLnBrk="1" hangingPunct="1"/>
            <a:endParaRPr lang="en-US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“Face, but preface, not efface.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Phlegm, phlegmatic, ass, glass, bass.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Large, but target, gin, give, verging,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Ought, out, joust and scour, scourging.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Ear, but earn and wear and tear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Do not rhyme with here but ere.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Seven is right, but so is even,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Hyphen, roughen, nephew Stephen,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Monkey, donkey, Turk and jerk, </a:t>
            </a:r>
            <a:endParaRPr lang="ru-RU" sz="1600" smtClean="0"/>
          </a:p>
          <a:p>
            <a:pPr eaLnBrk="1" hangingPunct="1">
              <a:buFont typeface="Arial" pitchFamily="34" charset="0"/>
              <a:buNone/>
            </a:pPr>
            <a:r>
              <a:rPr lang="en-US" sz="1600" smtClean="0"/>
              <a:t>Ask, grasp, wasp, and cork and work. ”</a:t>
            </a:r>
          </a:p>
          <a:p>
            <a:pPr eaLnBrk="1" hangingPunct="1"/>
            <a:endParaRPr lang="en-US" sz="1600" smtClean="0"/>
          </a:p>
          <a:p>
            <a:pPr eaLnBrk="1" hangingPunct="1"/>
            <a:r>
              <a:rPr lang="en-US" sz="1600" smtClean="0"/>
              <a:t>https://www.youtube.com/watch?v=F6JzYkj5Pns</a:t>
            </a:r>
          </a:p>
          <a:p>
            <a:pPr eaLnBrk="1" hangingPunct="1"/>
            <a:endParaRPr lang="en-US" sz="1600" smtClean="0"/>
          </a:p>
          <a:p>
            <a:pPr eaLnBrk="1" hangingPunct="1"/>
            <a:endParaRPr lang="ru-RU" sz="1600" smtClean="0"/>
          </a:p>
        </p:txBody>
      </p:sp>
      <p:pic>
        <p:nvPicPr>
          <p:cNvPr id="1331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1557338"/>
            <a:ext cx="4686300" cy="3357562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ОГЭ. Английский язык. Устная часть. Тренировочные тесты. </a:t>
            </a:r>
          </a:p>
        </p:txBody>
      </p:sp>
      <p:pic>
        <p:nvPicPr>
          <p:cNvPr id="15363" name="Содержимое 5" descr="ОГЭ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557338"/>
            <a:ext cx="3671888" cy="5033962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Учебное пособие содержит тренировочные тесты для подготовки к устной части ОГЭ по английскому языку в новом формате. </a:t>
            </a:r>
            <a:r>
              <a:rPr lang="ru-RU" b="1" dirty="0" smtClean="0"/>
              <a:t>По тематике, уровню сложности и формату тесты соответствуют экзаменационным заданиям</a:t>
            </a:r>
            <a:r>
              <a:rPr lang="ru-RU" dirty="0" smtClean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Каждый тест посвящен отдельной теме, что позволяет учащимся </a:t>
            </a:r>
            <a:r>
              <a:rPr lang="ru-RU" b="1" dirty="0" smtClean="0"/>
              <a:t>повторить пройденный материал и отработать необходимый лексический запас</a:t>
            </a:r>
            <a:r>
              <a:rPr lang="ru-RU" dirty="0" smtClean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Тексты для чтения (задание 1) и вопросы телефонного опроса (задание 2) </a:t>
            </a:r>
            <a:r>
              <a:rPr lang="ru-RU" b="1" dirty="0" smtClean="0"/>
              <a:t>записаны в </a:t>
            </a:r>
            <a:r>
              <a:rPr lang="ru-RU" b="1" dirty="0" err="1" smtClean="0"/>
              <a:t>аудиоприложении</a:t>
            </a:r>
            <a:r>
              <a:rPr lang="ru-RU" dirty="0" smtClean="0"/>
              <a:t>. 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ОГЭ. Английский язык. Устная часть. Тренировочные тесты. 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628775"/>
            <a:ext cx="8729663" cy="4176713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93775"/>
          </a:xfrm>
        </p:spPr>
        <p:txBody>
          <a:bodyPr/>
          <a:lstStyle/>
          <a:p>
            <a:pPr eaLnBrk="1" hangingPunct="1"/>
            <a:r>
              <a:rPr lang="ru-RU" smtClean="0"/>
              <a:t>Задание 1. Порядок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04031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Предложить ученикам прочитать текст про себя и отметить в чтении каких слов и предложений они не уверены.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Попросить отметить в каких местах в предложениях должны быть паузы.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Предложить ученикам прочитать текст вслух в парах, друг другу.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Дать ученикам прослушать эталонную аудиозапись с целью найти свои ошибки. Во время пауз между предложениями в записи скорректировать интонационную разметку.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Попросить учеников прочитать текст в парах друг другу по очереди, исправляя ошибки партнера если они будут.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Слабых учеников можно попросить повторять текст за диктором дома.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ЕГЭ. Говорение</a:t>
            </a:r>
          </a:p>
        </p:txBody>
      </p:sp>
      <p:pic>
        <p:nvPicPr>
          <p:cNvPr id="19459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9575" y="1916113"/>
            <a:ext cx="7212013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30157" t="984" r="29723" b="13751"/>
          <a:stretch>
            <a:fillRect/>
          </a:stretch>
        </p:blipFill>
        <p:spPr bwMode="auto">
          <a:xfrm>
            <a:off x="3348038" y="0"/>
            <a:ext cx="4692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" y="300038"/>
            <a:ext cx="20256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Устная часть </a:t>
            </a:r>
            <a:r>
              <a:rPr lang="ru-RU" dirty="0" smtClean="0"/>
              <a:t>ВПР</a:t>
            </a:r>
            <a:endParaRPr lang="ru-RU" dirty="0" smtClean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8300" y="1484313"/>
            <a:ext cx="7659688" cy="4333875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выполнения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7863" y="1484313"/>
            <a:ext cx="7134225" cy="4357687"/>
          </a:xfrm>
          <a:noFill/>
        </p:spPr>
      </p:pic>
      <p:pic>
        <p:nvPicPr>
          <p:cNvPr id="22532" name="Picture 5" descr="C:\Documents and Settings\alexeyvk\Рабочий стол\Доделать\00001013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688" y="0"/>
            <a:ext cx="148431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Обсуждаемые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Необходимые умения для выполнения заданий устных частей;</a:t>
            </a:r>
          </a:p>
          <a:p>
            <a:r>
              <a:rPr lang="ru-RU" dirty="0" smtClean="0"/>
              <a:t>Постановка целей и задач;</a:t>
            </a:r>
          </a:p>
          <a:p>
            <a:r>
              <a:rPr lang="ru-RU" dirty="0" smtClean="0"/>
              <a:t>Выработка стратегий выполнения заданий;</a:t>
            </a:r>
          </a:p>
          <a:p>
            <a:r>
              <a:rPr lang="ru-RU" dirty="0" smtClean="0"/>
              <a:t>Знакомство с дополнительными возможностями для подготовки;</a:t>
            </a:r>
          </a:p>
          <a:p>
            <a:r>
              <a:rPr lang="ru-RU" dirty="0" smtClean="0"/>
              <a:t>Система борьбы со стрессом и факторы стресса.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ошибки допущенные в 1 задании: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низкий темп речи;</a:t>
            </a:r>
          </a:p>
          <a:p>
            <a:r>
              <a:rPr lang="ru-RU" dirty="0" smtClean="0"/>
              <a:t>необоснованные паузы;</a:t>
            </a:r>
          </a:p>
          <a:p>
            <a:r>
              <a:rPr lang="ru-RU" dirty="0" smtClean="0"/>
              <a:t>неверно построенный интонационный рисунок в предложении;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8688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</a:t>
            </a:r>
            <a:r>
              <a:rPr lang="ru-RU" dirty="0" smtClean="0"/>
              <a:t>2 ОГЭ</a:t>
            </a:r>
            <a:endParaRPr lang="ru-RU" dirty="0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 </a:t>
            </a:r>
            <a:r>
              <a:rPr lang="ru-RU" b="1" smtClean="0"/>
              <a:t>задании 2</a:t>
            </a:r>
            <a:r>
              <a:rPr lang="ru-RU" smtClean="0"/>
              <a:t> нужно ответить на вопросы телефонного опроса, которые прозвучат в аудиозаписи. На каждый ответ дается 40 секунд. 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2. Телефонный опрос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11363" y="1628775"/>
            <a:ext cx="5199062" cy="4537075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2. Телефонный опрос.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dirty="0" smtClean="0"/>
              <a:t>Типичные проблемы: </a:t>
            </a:r>
          </a:p>
          <a:p>
            <a:pPr eaLnBrk="1" hangingPunct="1"/>
            <a:r>
              <a:rPr lang="ru-RU" dirty="0" smtClean="0"/>
              <a:t>ученики не отвечают на заданный вопрос, пытаясь подменить ответ на вопрос заученным заранее высказыванием, или</a:t>
            </a:r>
          </a:p>
          <a:p>
            <a:pPr eaLnBrk="1" hangingPunct="1"/>
            <a:r>
              <a:rPr lang="ru-RU" dirty="0" smtClean="0"/>
              <a:t> стараются ответить излишне подробно, не укладываясь в отведенное </a:t>
            </a:r>
            <a:r>
              <a:rPr lang="ru-RU" dirty="0" smtClean="0"/>
              <a:t>время;</a:t>
            </a:r>
          </a:p>
          <a:p>
            <a:pPr eaLnBrk="1" hangingPunct="1"/>
            <a:r>
              <a:rPr lang="ru-RU" dirty="0" smtClean="0"/>
              <a:t>долго обдумывают ответ и не следят за временем, не успевают услышать следующий вопрос;</a:t>
            </a:r>
            <a:endParaRPr lang="ru-R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2. Телефонный опрос.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Решения: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Объяснить ученикам, что засчитываются ответы на заданные вопросы, а не близкие по теме «топики».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Познакомить учеников с ограничением по времени, во время ответов включать </a:t>
            </a:r>
            <a:r>
              <a:rPr lang="ru-RU" dirty="0" smtClean="0"/>
              <a:t>секундомер, стараться укладываться в 30-35 секунд.</a:t>
            </a:r>
            <a:r>
              <a:rPr lang="ru-RU" dirty="0" smtClean="0"/>
              <a:t> 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Объяснить ученикам, что если они уже ответили на вопрос, а время еще осталось, то не стоит стараться придумать какое-то дополнение к ответу, а надо дождаться следующего вопроса. 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19375" y="261938"/>
            <a:ext cx="5897563" cy="6426200"/>
          </a:xfrm>
        </p:spPr>
      </p:pic>
      <p:pic>
        <p:nvPicPr>
          <p:cNvPr id="23555" name="Picture 5" descr="https://www.englishteachers.ru/uploadedfiles/waresimgs/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050" y="161925"/>
            <a:ext cx="1762125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2781300"/>
            <a:ext cx="82407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81062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</a:t>
            </a:r>
            <a:r>
              <a:rPr lang="ru-RU" altLang="ru-RU" dirty="0" smtClean="0"/>
              <a:t>Задание 2</a:t>
            </a:r>
            <a:endParaRPr lang="ru-RU" altLang="ru-RU" dirty="0" smtClean="0"/>
          </a:p>
        </p:txBody>
      </p:sp>
      <p:pic>
        <p:nvPicPr>
          <p:cNvPr id="23555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0875" y="1081088"/>
            <a:ext cx="6970713" cy="556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Задание 2. ЕГЭ</a:t>
            </a:r>
            <a:endParaRPr lang="ru-RU" alt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Задание 2 – условный диалог-расспрос.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Надо задать 5 </a:t>
            </a:r>
            <a:r>
              <a:rPr lang="ru-RU" b="1" dirty="0" smtClean="0"/>
              <a:t>прямых</a:t>
            </a:r>
            <a:r>
              <a:rPr lang="ru-RU" dirty="0" smtClean="0"/>
              <a:t> вопросов. По 1 баллу за каждый правильно заданный вопрос.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Если вопрос начинается с </a:t>
            </a:r>
            <a:r>
              <a:rPr lang="en-US" dirty="0" smtClean="0"/>
              <a:t>Could you tell me… </a:t>
            </a:r>
            <a:r>
              <a:rPr lang="ru-RU" dirty="0" smtClean="0"/>
              <a:t>то это должен быть полный вопрос, например </a:t>
            </a:r>
            <a:r>
              <a:rPr lang="en-US" dirty="0" smtClean="0"/>
              <a:t>Could you tell me what the price of this gadget is?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Ошибки в артиклях и предлогах не учитываются если они не меняют смысл высказывания.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и их решения: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укладываются в отведенное время – тренироваться задавать вопрос за 15 секунд;</a:t>
            </a:r>
          </a:p>
          <a:p>
            <a:r>
              <a:rPr lang="ru-RU" dirty="0" smtClean="0"/>
              <a:t>Повторить прямые вопросы, поскольку учащиеся могут путаться в них;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30954" t="2579" r="29723" b="2924"/>
          <a:stretch>
            <a:fillRect/>
          </a:stretch>
        </p:blipFill>
        <p:spPr bwMode="auto">
          <a:xfrm>
            <a:off x="3589338" y="0"/>
            <a:ext cx="3808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 l="30954" t="2579" r="29723" b="42233"/>
          <a:stretch>
            <a:fillRect/>
          </a:stretch>
        </p:blipFill>
        <p:spPr bwMode="auto">
          <a:xfrm>
            <a:off x="2051720" y="12700"/>
            <a:ext cx="709228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20256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7848600" cy="10810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b="1" smtClean="0"/>
              <a:t>Направления подготовки к экзаменам: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79388" y="2420938"/>
            <a:ext cx="4392612" cy="1800225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z="2400" smtClean="0"/>
              <a:t>     Развитие свободной иноязычной речи</a:t>
            </a:r>
          </a:p>
        </p:txBody>
      </p:sp>
      <p:sp>
        <p:nvSpPr>
          <p:cNvPr id="11268" name="Объект 2"/>
          <p:cNvSpPr txBox="1">
            <a:spLocks/>
          </p:cNvSpPr>
          <p:nvPr/>
        </p:nvSpPr>
        <p:spPr bwMode="auto">
          <a:xfrm>
            <a:off x="4427538" y="1843088"/>
            <a:ext cx="43926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ru-RU" altLang="ru-RU"/>
          </a:p>
          <a:p>
            <a:pPr algn="ctr" eaLnBrk="1" hangingPunct="1">
              <a:buFont typeface="Arial" pitchFamily="34" charset="0"/>
              <a:buNone/>
            </a:pPr>
            <a:r>
              <a:rPr lang="ru-RU" altLang="ru-RU" sz="2400"/>
              <a:t>Непосредственная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altLang="ru-RU" sz="2400"/>
              <a:t>подготовка к экзамену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650" y="2349500"/>
            <a:ext cx="3455988" cy="1150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1700" y="2344738"/>
            <a:ext cx="3676650" cy="1155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92388" y="1341438"/>
            <a:ext cx="1403350" cy="877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168900" y="1254125"/>
            <a:ext cx="1403350" cy="965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667625" y="3500438"/>
            <a:ext cx="755650" cy="839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921375" y="3500438"/>
            <a:ext cx="0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27313" y="3500438"/>
            <a:ext cx="649287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900113" y="3500438"/>
            <a:ext cx="719137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79388" y="4437063"/>
            <a:ext cx="2447925" cy="15843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5900" y="4437063"/>
            <a:ext cx="2376488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/>
              <a:t>Работа над расширением: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словарного запаса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социокультурных знаний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744788" y="4437063"/>
            <a:ext cx="2087562" cy="15843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280" name="TextBox 23"/>
          <p:cNvSpPr txBox="1">
            <a:spLocks noChangeArrowheads="1"/>
          </p:cNvSpPr>
          <p:nvPr/>
        </p:nvSpPr>
        <p:spPr bwMode="auto">
          <a:xfrm>
            <a:off x="5003800" y="4408488"/>
            <a:ext cx="2133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Тренировка и дальнейшее развитие навыков свободного общения (говорения)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003800" y="4443413"/>
            <a:ext cx="2089150" cy="173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744788" y="4575175"/>
            <a:ext cx="21320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/>
              <a:t>Развитие речи: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монологической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диалогической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 err="1"/>
              <a:t>полилогической</a:t>
            </a:r>
            <a:endParaRPr lang="ru-RU" dirty="0"/>
          </a:p>
        </p:txBody>
      </p:sp>
      <p:sp>
        <p:nvSpPr>
          <p:cNvPr id="11283" name="TextBox 26"/>
          <p:cNvSpPr txBox="1">
            <a:spLocks noChangeArrowheads="1"/>
          </p:cNvSpPr>
          <p:nvPr/>
        </p:nvSpPr>
        <p:spPr bwMode="auto">
          <a:xfrm>
            <a:off x="7145338" y="4400550"/>
            <a:ext cx="196691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Тренировка выполнения заданий формата итоговой </a:t>
            </a:r>
            <a:r>
              <a:rPr lang="ru-RU" altLang="ru-RU" sz="1800" dirty="0" smtClean="0"/>
              <a:t>аттестации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/>
              <a:t>выработка стратегий и тактик</a:t>
            </a:r>
            <a:endParaRPr lang="ru-RU" altLang="ru-RU" sz="1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162800" y="4408488"/>
            <a:ext cx="1949450" cy="22608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98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3. Монолог</a:t>
            </a:r>
            <a:r>
              <a:rPr lang="ru-RU" dirty="0" smtClean="0"/>
              <a:t>. ОГЭ</a:t>
            </a:r>
            <a:endParaRPr lang="ru-RU" dirty="0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 </a:t>
            </a:r>
            <a:r>
              <a:rPr lang="ru-RU" b="1" smtClean="0"/>
              <a:t>задании 3</a:t>
            </a:r>
            <a:r>
              <a:rPr lang="ru-RU" smtClean="0"/>
              <a:t> нужно составить монолог на заданную тему. В задании даны опоры. На подготовку отводится 1,5 минуты, на сам монолог – 2 минуты. В помощь ученикам дана картинка-стимул. 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3</a:t>
            </a:r>
            <a:r>
              <a:rPr lang="ru-RU" dirty="0" smtClean="0"/>
              <a:t>. ОГЭ. </a:t>
            </a:r>
            <a:r>
              <a:rPr lang="ru-RU" dirty="0" smtClean="0"/>
              <a:t>Проблемы.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mtClean="0"/>
              <a:t>Типичные проблемы:  </a:t>
            </a:r>
          </a:p>
          <a:p>
            <a:pPr eaLnBrk="1" hangingPunct="1"/>
            <a:r>
              <a:rPr lang="ru-RU" smtClean="0"/>
              <a:t>Вместо монолога на тему ученики пытаются описывать картинку;  </a:t>
            </a:r>
          </a:p>
          <a:p>
            <a:pPr eaLnBrk="1" hangingPunct="1"/>
            <a:r>
              <a:rPr lang="ru-RU" smtClean="0"/>
              <a:t>В монологе ученики учитывают не все опоры; </a:t>
            </a:r>
          </a:p>
          <a:p>
            <a:pPr eaLnBrk="1" hangingPunct="1"/>
            <a:r>
              <a:rPr lang="ru-RU" smtClean="0"/>
              <a:t>Ученики пытаются подменить монолог на заданную тему близким по теме высказыванием, заученным заранее. 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3. Как выполнять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Прочитать текст задания, понять о чем надо говорить, есть ли дополнительные вопросы </a:t>
            </a:r>
            <a:r>
              <a:rPr lang="en-US" dirty="0" smtClean="0"/>
              <a:t>(</a:t>
            </a:r>
            <a:r>
              <a:rPr lang="ru-RU" dirty="0" smtClean="0"/>
              <a:t>например, </a:t>
            </a:r>
            <a:r>
              <a:rPr lang="en-US" dirty="0" smtClean="0"/>
              <a:t>why)</a:t>
            </a:r>
            <a:r>
              <a:rPr lang="ru-RU" dirty="0" smtClean="0"/>
              <a:t>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Продумать план ответа: вступление (о чем пойдет речь), содержание (использовать каждый пункт задания), заключение (выражение своего мнения, подведение итога)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Если в вопросах есть </a:t>
            </a:r>
            <a:r>
              <a:rPr lang="en-US" dirty="0" smtClean="0"/>
              <a:t>why, </a:t>
            </a:r>
            <a:r>
              <a:rPr lang="ru-RU" dirty="0" smtClean="0"/>
              <a:t>дать развернутую аргументацию.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ОГЭ. Английский язык. Устная часть. Тренировочные тесты. </a:t>
            </a:r>
          </a:p>
        </p:txBody>
      </p:sp>
      <p:pic>
        <p:nvPicPr>
          <p:cNvPr id="317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17700" y="1600200"/>
            <a:ext cx="5308600" cy="4525963"/>
          </a:xfrm>
          <a:noFill/>
        </p:spPr>
      </p:pic>
      <p:pic>
        <p:nvPicPr>
          <p:cNvPr id="4" name="Picture 2" descr="C:\Documents and Settings\alexeyvk\Рабочий стол\ОГ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772816"/>
            <a:ext cx="1584176" cy="2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Тренировочные тесты</a:t>
            </a:r>
          </a:p>
        </p:txBody>
      </p:sp>
      <p:pic>
        <p:nvPicPr>
          <p:cNvPr id="327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892175"/>
            <a:ext cx="4319587" cy="5965825"/>
          </a:xfrm>
          <a:noFill/>
        </p:spPr>
      </p:pic>
      <p:pic>
        <p:nvPicPr>
          <p:cNvPr id="4" name="Picture 2" descr="C:\Documents and Settings\alexeyvk\Рабочий стол\ОГ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16632"/>
            <a:ext cx="1584176" cy="2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76676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</a:t>
            </a:r>
            <a:r>
              <a:rPr lang="ru-RU" altLang="ru-RU" dirty="0" smtClean="0"/>
              <a:t>Задание 3</a:t>
            </a:r>
            <a:endParaRPr lang="ru-RU" altLang="ru-RU" dirty="0" smtClean="0"/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2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2"/>
          <p:cNvPicPr>
            <a:picLocks noChangeAspect="1"/>
          </p:cNvPicPr>
          <p:nvPr/>
        </p:nvPicPr>
        <p:blipFill>
          <a:blip r:embed="rId3" cstate="print"/>
          <a:srcRect l="5930" t="2483" r="3255"/>
          <a:stretch>
            <a:fillRect/>
          </a:stretch>
        </p:blipFill>
        <p:spPr bwMode="auto">
          <a:xfrm>
            <a:off x="1922463" y="1052513"/>
            <a:ext cx="71215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268413"/>
            <a:ext cx="6840538" cy="4884737"/>
          </a:xfrm>
          <a:noFill/>
        </p:spPr>
      </p:pic>
      <p:pic>
        <p:nvPicPr>
          <p:cNvPr id="15364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3" y="26988"/>
            <a:ext cx="158115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Возможная схема подготовки: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Выбираем картинку  (удобнее в описании, легче тема, помним больше слов по теме);</a:t>
            </a:r>
          </a:p>
          <a:p>
            <a:r>
              <a:rPr lang="ru-RU" dirty="0" smtClean="0"/>
              <a:t>Работаем над банком языковых клише по теме (вводные фразы, заключительные фразы и др.);</a:t>
            </a:r>
          </a:p>
          <a:p>
            <a:r>
              <a:rPr lang="ru-RU" dirty="0" smtClean="0"/>
              <a:t>Тренируемся в выполнении задания.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выполнения. 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916113"/>
            <a:ext cx="7456488" cy="3629025"/>
          </a:xfrm>
          <a:noFill/>
        </p:spPr>
      </p:pic>
      <p:pic>
        <p:nvPicPr>
          <p:cNvPr id="24580" name="Picture 5" descr="C:\Documents and Settings\alexeyvk\Рабочий стол\Доделать\00001013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688" y="0"/>
            <a:ext cx="148431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выполнения. 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1525" y="1916113"/>
            <a:ext cx="7312025" cy="3744912"/>
          </a:xfrm>
          <a:noFill/>
        </p:spPr>
      </p:pic>
      <p:pic>
        <p:nvPicPr>
          <p:cNvPr id="25604" name="Picture 5" descr="C:\Documents and Settings\alexeyvk\Рабочий стол\Доделать\00001013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1763" y="0"/>
            <a:ext cx="1392237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404813"/>
            <a:ext cx="8382000" cy="55213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Цель обучения говорени</a:t>
            </a:r>
            <a:r>
              <a:rPr lang="ru-RU" sz="3600" b="1" dirty="0">
                <a:solidFill>
                  <a:schemeClr val="tx1"/>
                </a:solidFill>
              </a:rPr>
              <a:t>ю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marL="571500" indent="-5715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Выступать с подготовленным/неподготовленным сообщением</a:t>
            </a:r>
          </a:p>
          <a:p>
            <a:pPr marL="571500" indent="-5715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tx1"/>
                </a:solidFill>
              </a:rPr>
              <a:t>а</a:t>
            </a:r>
            <a:r>
              <a:rPr lang="ru-RU" sz="3600" dirty="0" smtClean="0">
                <a:solidFill>
                  <a:schemeClr val="tx1"/>
                </a:solidFill>
              </a:rPr>
              <a:t>декватно реагировать на реплики собеседника</a:t>
            </a:r>
          </a:p>
          <a:p>
            <a:pPr marL="571500" indent="-5715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tx1"/>
                </a:solidFill>
              </a:rPr>
              <a:t>и</a:t>
            </a:r>
            <a:r>
              <a:rPr lang="ru-RU" sz="3600" dirty="0" smtClean="0">
                <a:solidFill>
                  <a:schemeClr val="tx1"/>
                </a:solidFill>
              </a:rPr>
              <a:t>нициировать общение и принимать в нем участие 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На что обратить внимание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Задание 4: сопоставление и сравнение двух картинок.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Те же особенности, что в задании 3.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На каждый пункт плана – ответ из нескольких предложений. Либо в простом предложении должно быть две идеи или дается ответ из сложноподчиненного предложения.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Ответ должен соответствовать содержанию картинки и предложенному вопросу.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Использовать вступительную и заключительную фразы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913" y="1989138"/>
            <a:ext cx="80772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Заголовок 1"/>
          <p:cNvSpPr>
            <a:spLocks noGrp="1"/>
          </p:cNvSpPr>
          <p:nvPr>
            <p:ph type="title"/>
          </p:nvPr>
        </p:nvSpPr>
        <p:spPr>
          <a:xfrm>
            <a:off x="1908175" y="20638"/>
            <a:ext cx="7038975" cy="887412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</a:t>
            </a:r>
            <a:r>
              <a:rPr lang="ru-RU" altLang="ru-RU" dirty="0" smtClean="0"/>
              <a:t>Задание 4</a:t>
            </a:r>
            <a:endParaRPr lang="ru-RU" altLang="ru-RU" dirty="0" smtClean="0"/>
          </a:p>
        </p:txBody>
      </p:sp>
      <p:pic>
        <p:nvPicPr>
          <p:cNvPr id="29700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30711" t="984" r="30275" b="1564"/>
          <a:stretch>
            <a:fillRect/>
          </a:stretch>
        </p:blipFill>
        <p:spPr bwMode="auto">
          <a:xfrm>
            <a:off x="3348038" y="0"/>
            <a:ext cx="4551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" y="300038"/>
            <a:ext cx="20256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Какой может быть система упражнений для подготовки к общению на экзаменах?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916113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систематическое выполнение упражнений из учебника направленных на монологическую, диалогическую и </a:t>
            </a:r>
            <a:r>
              <a:rPr lang="ru-RU" dirty="0" err="1" smtClean="0"/>
              <a:t>полилогическую</a:t>
            </a:r>
            <a:r>
              <a:rPr lang="ru-RU" dirty="0" smtClean="0"/>
              <a:t> речь.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использование дополнительной литературы и ее возможностей.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133350"/>
            <a:ext cx="475297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549275"/>
            <a:ext cx="2814638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0"/>
            <a:ext cx="493077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88913"/>
            <a:ext cx="15113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Содержимое 2"/>
          <p:cNvSpPr>
            <a:spLocks noGrp="1"/>
          </p:cNvSpPr>
          <p:nvPr>
            <p:ph idx="1"/>
          </p:nvPr>
        </p:nvSpPr>
        <p:spPr>
          <a:xfrm>
            <a:off x="179388" y="2420938"/>
            <a:ext cx="3529012" cy="3705225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altLang="ru-RU" smtClean="0"/>
              <a:t>Развитие монологической речи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Работа с фотографиями</a:t>
            </a:r>
          </a:p>
        </p:txBody>
      </p:sp>
      <p:pic>
        <p:nvPicPr>
          <p:cNvPr id="38915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8913"/>
            <a:ext cx="15113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341438"/>
            <a:ext cx="6637338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ru-RU" altLang="ru-RU" smtClean="0"/>
              <a:t>Работа с инструкциями</a:t>
            </a:r>
          </a:p>
        </p:txBody>
      </p:sp>
      <p:pic>
        <p:nvPicPr>
          <p:cNvPr id="39939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8913"/>
            <a:ext cx="15113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1066800"/>
            <a:ext cx="5562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4763" y="-14288"/>
            <a:ext cx="52832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549275"/>
            <a:ext cx="2814638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Система упражнений</a:t>
            </a:r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>
          <a:xfrm>
            <a:off x="0" y="5013325"/>
            <a:ext cx="3348038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smtClean="0"/>
              <a:t>©Буров И.М.</a:t>
            </a: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845425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850" y="3937000"/>
            <a:ext cx="412115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Цели обучения</a:t>
            </a:r>
            <a:r>
              <a:rPr lang="ru-RU" sz="3600" dirty="0" smtClean="0"/>
              <a:t> говорению реализуются в процессе достижения учащимися </a:t>
            </a:r>
            <a:r>
              <a:rPr lang="ru-RU" sz="3600" b="1" dirty="0" smtClean="0"/>
              <a:t>следующих задач: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255588" y="1984375"/>
            <a:ext cx="8229600" cy="4525963"/>
          </a:xfrm>
        </p:spPr>
        <p:txBody>
          <a:bodyPr/>
          <a:lstStyle/>
          <a:p>
            <a:r>
              <a:rPr lang="ru-RU" smtClean="0"/>
              <a:t>быстро и правильно ориентироваться в условиях общения;</a:t>
            </a:r>
          </a:p>
          <a:p>
            <a:r>
              <a:rPr lang="ru-RU" smtClean="0"/>
              <a:t>последовательно и логично строить высказывание в соответствии с замыслом;</a:t>
            </a:r>
          </a:p>
          <a:p>
            <a:r>
              <a:rPr lang="ru-RU" smtClean="0"/>
              <a:t>находить адекватные языковые средства для высказывания;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Система упражнений</a:t>
            </a:r>
          </a:p>
        </p:txBody>
      </p:sp>
      <p:sp>
        <p:nvSpPr>
          <p:cNvPr id="31747" name="Объект 2"/>
          <p:cNvSpPr>
            <a:spLocks noGrp="1"/>
          </p:cNvSpPr>
          <p:nvPr>
            <p:ph idx="1"/>
          </p:nvPr>
        </p:nvSpPr>
        <p:spPr>
          <a:xfrm>
            <a:off x="5651500" y="5816600"/>
            <a:ext cx="3348038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smtClean="0"/>
              <a:t>©Буров И.М.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845425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75"/>
            <a:ext cx="8524875" cy="604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Система упражнений</a:t>
            </a:r>
          </a:p>
        </p:txBody>
      </p:sp>
      <p:sp>
        <p:nvSpPr>
          <p:cNvPr id="32771" name="Объект 2"/>
          <p:cNvSpPr>
            <a:spLocks noGrp="1"/>
          </p:cNvSpPr>
          <p:nvPr>
            <p:ph idx="1"/>
          </p:nvPr>
        </p:nvSpPr>
        <p:spPr>
          <a:xfrm>
            <a:off x="5940425" y="0"/>
            <a:ext cx="3348038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smtClean="0"/>
              <a:t>©Буров И.М.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0"/>
            <a:ext cx="73088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 r="-1550" b="62135"/>
          <a:stretch>
            <a:fillRect/>
          </a:stretch>
        </p:blipFill>
        <p:spPr bwMode="auto">
          <a:xfrm>
            <a:off x="0" y="0"/>
            <a:ext cx="809148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7150" y="3141663"/>
            <a:ext cx="654685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476250"/>
            <a:ext cx="8866188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Что можно успеть за оставшееся время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определить </a:t>
            </a:r>
            <a:r>
              <a:rPr lang="ru-RU" b="1" dirty="0" smtClean="0"/>
              <a:t>сильные и слабые стороны</a:t>
            </a:r>
            <a:r>
              <a:rPr lang="ru-RU" dirty="0" smtClean="0"/>
              <a:t> учащихся на текущий момент;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объяснить ученикам </a:t>
            </a:r>
            <a:r>
              <a:rPr lang="ru-RU" b="1" dirty="0" smtClean="0"/>
              <a:t>на чем именно </a:t>
            </a:r>
            <a:r>
              <a:rPr lang="ru-RU" dirty="0" smtClean="0"/>
              <a:t>они могут </a:t>
            </a:r>
            <a:r>
              <a:rPr lang="ru-RU" b="1" dirty="0" smtClean="0"/>
              <a:t>набрать высокие баллы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повторить </a:t>
            </a:r>
            <a:r>
              <a:rPr lang="ru-RU" b="1" dirty="0" smtClean="0"/>
              <a:t>стратегии выполнения </a:t>
            </a:r>
            <a:r>
              <a:rPr lang="ru-RU" dirty="0" smtClean="0"/>
              <a:t>экзаменационных заданий;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предостеречь от </a:t>
            </a:r>
            <a:r>
              <a:rPr lang="ru-RU" b="1" dirty="0" smtClean="0"/>
              <a:t>типичных ошибок </a:t>
            </a:r>
            <a:r>
              <a:rPr lang="ru-RU" dirty="0" smtClean="0"/>
              <a:t>и объяснить возможные </a:t>
            </a:r>
            <a:r>
              <a:rPr lang="ru-RU" b="1" dirty="0" smtClean="0"/>
              <a:t>сложные случаи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объяснить </a:t>
            </a:r>
            <a:r>
              <a:rPr lang="ru-RU" b="1" dirty="0" smtClean="0"/>
              <a:t>процедуру</a:t>
            </a:r>
            <a:r>
              <a:rPr lang="ru-RU" dirty="0" smtClean="0"/>
              <a:t> сдачи экзамена;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объяснить как ученики могут защитить свои права (</a:t>
            </a:r>
            <a:r>
              <a:rPr lang="ru-RU" b="1" dirty="0" smtClean="0"/>
              <a:t>апелляции</a:t>
            </a:r>
            <a:r>
              <a:rPr lang="ru-RU" dirty="0" smtClean="0"/>
              <a:t>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дать </a:t>
            </a:r>
            <a:r>
              <a:rPr lang="ru-RU" b="1" dirty="0" smtClean="0"/>
              <a:t>советы по борьбе со стрессом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65462759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стресса: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Незнакомая обстановка;</a:t>
            </a:r>
          </a:p>
          <a:p>
            <a:r>
              <a:rPr lang="ru-RU" dirty="0" smtClean="0"/>
              <a:t>Съемка экзамена на видео;</a:t>
            </a:r>
          </a:p>
          <a:p>
            <a:r>
              <a:rPr lang="ru-RU" dirty="0" smtClean="0"/>
              <a:t>Незнакомые экзаменаторы;</a:t>
            </a:r>
          </a:p>
          <a:p>
            <a:r>
              <a:rPr lang="ru-RU" dirty="0" smtClean="0"/>
              <a:t>Страх перед </a:t>
            </a:r>
            <a:r>
              <a:rPr lang="ru-RU" b="1" dirty="0" smtClean="0"/>
              <a:t>микрофоном;</a:t>
            </a:r>
          </a:p>
          <a:p>
            <a:r>
              <a:rPr lang="ru-RU" dirty="0" smtClean="0"/>
              <a:t>Строгая ограниченность по времени;</a:t>
            </a:r>
          </a:p>
          <a:p>
            <a:r>
              <a:rPr lang="ru-RU" dirty="0" smtClean="0"/>
              <a:t>Фоновый шум во время экзамена (когда одновременно отвечает несколько экзаменуемых).</a:t>
            </a: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со стрессом: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Чтобы справиться со стрессом на устной части экзаменов, нужно быть к нему готовым, для этого:</a:t>
            </a:r>
          </a:p>
          <a:p>
            <a:pPr>
              <a:buNone/>
            </a:pPr>
            <a:r>
              <a:rPr lang="ru-RU" sz="2800" dirty="0" smtClean="0"/>
              <a:t>1) Поработайте над заданиями с зеркалом;</a:t>
            </a:r>
          </a:p>
          <a:p>
            <a:pPr>
              <a:buNone/>
            </a:pPr>
            <a:r>
              <a:rPr lang="ru-RU" sz="2800" dirty="0" smtClean="0"/>
              <a:t>2) После зеркала можно перейти к гарнитуре и записи на аудио;</a:t>
            </a:r>
          </a:p>
          <a:p>
            <a:pPr>
              <a:buNone/>
            </a:pPr>
            <a:r>
              <a:rPr lang="ru-RU" sz="2800" dirty="0" smtClean="0"/>
              <a:t>3) Если учащийся не против, можно поработать и с видео;</a:t>
            </a:r>
          </a:p>
          <a:p>
            <a:pPr>
              <a:buNone/>
            </a:pPr>
            <a:r>
              <a:rPr lang="ru-RU" sz="2800" dirty="0" smtClean="0"/>
              <a:t>4) Несколько раз пройти устную часть во время шумной перемены.</a:t>
            </a:r>
          </a:p>
          <a:p>
            <a:pPr>
              <a:buNone/>
            </a:pPr>
            <a:r>
              <a:rPr lang="ru-RU" sz="2800" dirty="0" smtClean="0"/>
              <a:t>5) Провести работу с родителями, чтобы они не вводили в стресс своих детей и успокоились сами.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Подводя итоги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Во многом задания устных частей ОГЭ/ЕГЭ и ВПР будут схожи, соответственно можно использовать одни и те же стратегии выполнения заданий.</a:t>
            </a:r>
            <a:endParaRPr lang="ru-RU" sz="2400" dirty="0" smtClean="0"/>
          </a:p>
          <a:p>
            <a:pPr eaLnBrk="1" hangingPunct="1"/>
            <a:r>
              <a:rPr lang="ru-RU" sz="2400" dirty="0" smtClean="0"/>
              <a:t>Очень важно донести до учащихся стратегии выполнения заданий, это важная составляющая успеха;</a:t>
            </a:r>
            <a:endParaRPr lang="ru-RU" sz="2400" dirty="0" smtClean="0"/>
          </a:p>
          <a:p>
            <a:pPr eaLnBrk="1" hangingPunct="1"/>
            <a:r>
              <a:rPr lang="ru-RU" sz="2400" dirty="0" smtClean="0"/>
              <a:t>При условии достаточного уровня коммуникативной компетенции учащихся фактором успеха становятся знание формата заданий и стратегий их выполнения;</a:t>
            </a:r>
          </a:p>
          <a:p>
            <a:pPr eaLnBrk="1" hangingPunct="1"/>
            <a:r>
              <a:rPr lang="ru-RU" sz="2400" dirty="0" smtClean="0"/>
              <a:t>Важным фактором успеха становится работа над «укрощением» стресса учащихся.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ВПР</a:t>
            </a:r>
          </a:p>
        </p:txBody>
      </p:sp>
      <p:sp>
        <p:nvSpPr>
          <p:cNvPr id="28675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64185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1600" smtClean="0"/>
              <a:t>       Пособие предназначено для подготовки к всероссийской проверочной работе по английскому языку, знакомит школьников с эффективными пошаговыми стратегиями выполнения каждого задания письменной и устной части работы, содержит тренировочные задания для отработки и закрепления владения стратегиями и включает два полных тренировочных теста ВПР и ключи ко всем заданиям. </a:t>
            </a:r>
          </a:p>
          <a:p>
            <a:pPr>
              <a:buFont typeface="Arial" pitchFamily="34" charset="0"/>
              <a:buNone/>
            </a:pPr>
            <a:r>
              <a:rPr lang="ru-RU" sz="1600" smtClean="0"/>
              <a:t>        Пособие может использоваться как на уроках, так и для самостоятельной подготовки к ВПР. </a:t>
            </a:r>
          </a:p>
          <a:p>
            <a:pPr>
              <a:buFont typeface="Arial" pitchFamily="34" charset="0"/>
              <a:buNone/>
            </a:pPr>
            <a:r>
              <a:rPr lang="ru-RU" sz="1600" smtClean="0"/>
              <a:t>        Аудиоприложение можно скачать бесплатно по QR-коду на обложке или пройдя по ссылке: </a:t>
            </a:r>
            <a:r>
              <a:rPr lang="ru-RU" sz="1600" smtClean="0">
                <a:hlinkClick r:id="rId2"/>
              </a:rPr>
              <a:t>http://www.titul.ru/audio/53</a:t>
            </a:r>
            <a:r>
              <a:rPr lang="ru-RU" sz="1600" smtClean="0"/>
              <a:t> </a:t>
            </a:r>
          </a:p>
        </p:txBody>
      </p:sp>
      <p:pic>
        <p:nvPicPr>
          <p:cNvPr id="28676" name="Picture 5" descr="C:\Documents and Settings\alexeyvk\Рабочий стол\Доделать\000010135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3438" y="1600200"/>
            <a:ext cx="3286125" cy="4525963"/>
          </a:xfr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1341438"/>
            <a:ext cx="5003800" cy="540067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Представляем новое пособие для подготовки к ВПР по английскому языку учащихся 11 класса - " ВПР. Письменная и устная части. 11 класс. Тренировочные тесты. Базовый уровень"!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Также сборник может использоваться для дополнительной подготовки к ЕГЭ по английскому языку. </a:t>
            </a:r>
            <a:r>
              <a:rPr lang="ru-RU" dirty="0" smtClean="0">
                <a:solidFill>
                  <a:srgbClr val="FF0000"/>
                </a:solidFill>
              </a:rPr>
              <a:t>Аудиоприложение можно скачать бесплатно.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2"/>
              </a:rPr>
              <a:t>https://www.englishteachers.ru/shop/ware/654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9699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538" y="1412875"/>
            <a:ext cx="344963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mtClean="0"/>
              <a:t>Тренировочные тесты ВПР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Цели</a:t>
            </a:r>
            <a:r>
              <a:rPr lang="ru-RU" sz="3600" dirty="0" smtClean="0"/>
              <a:t> обучения говорению реализуются в процессе достижения учащимися </a:t>
            </a:r>
            <a:r>
              <a:rPr lang="ru-RU" sz="3600" b="1" dirty="0" smtClean="0"/>
              <a:t>следующих задач:</a:t>
            </a:r>
            <a:br>
              <a:rPr lang="ru-RU" sz="3600" b="1" dirty="0" smtClean="0"/>
            </a:br>
            <a:endParaRPr lang="ru-RU" dirty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использовать в высказывании аргументы, соответствующие коммуникативному намерению говорящего;</a:t>
            </a:r>
          </a:p>
          <a:p>
            <a:r>
              <a:rPr lang="ru-RU" smtClean="0"/>
              <a:t>излагать свои мысли с достаточной полнотой;</a:t>
            </a:r>
          </a:p>
          <a:p>
            <a:r>
              <a:rPr lang="ru-RU" smtClean="0"/>
              <a:t>выражать свое отношение к предмету речи.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ЕГЭ</a:t>
            </a:r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676400"/>
            <a:ext cx="3311525" cy="4551363"/>
          </a:xfrm>
        </p:spPr>
      </p:pic>
      <p:sp>
        <p:nvSpPr>
          <p:cNvPr id="3072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ru-RU" sz="1600" smtClean="0"/>
              <a:t>       Пособие предназначено для подготовки к ЕГЭ по английскому языку, знакомит школьников с эффективными пошаговыми стратегиями выполнения каждого задания письменной части экзамена, содержит тренировочные упражнения для отработки и закрепления владения стратегиями и включает два тренировочных теста ЕГЭ и ключи ко всем заданиям. Пособие может использоваться как на уроках, так и для самостоятельной подготовки к ЕГЭ. </a:t>
            </a:r>
          </a:p>
          <a:p>
            <a:pPr>
              <a:buFont typeface="Arial" pitchFamily="34" charset="0"/>
              <a:buNone/>
            </a:pPr>
            <a:r>
              <a:rPr lang="ru-RU" sz="1600" smtClean="0"/>
              <a:t>       Аудиоприложение можно скачать бесплатно по QR-коду с обложки или пройдя по ссылке </a:t>
            </a:r>
            <a:r>
              <a:rPr lang="ru-RU" sz="1600" smtClean="0">
                <a:hlinkClick r:id="rId3"/>
              </a:rPr>
              <a:t>http://audio.neteducom.com/books/46/</a:t>
            </a:r>
            <a:r>
              <a:rPr lang="ru-RU" sz="16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492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Дополнительная тренировка</a:t>
            </a:r>
            <a:endParaRPr lang="ru-RU" dirty="0"/>
          </a:p>
        </p:txBody>
      </p:sp>
      <p:pic>
        <p:nvPicPr>
          <p:cNvPr id="31747" name="Picture 2" descr="Y:\Delo-New\Oblozhki\Titul\Small\Gulov_EGE_Hen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860800"/>
            <a:ext cx="2065337" cy="2841625"/>
          </a:xfrm>
        </p:spPr>
      </p:pic>
      <p:pic>
        <p:nvPicPr>
          <p:cNvPr id="31748" name="Picture 3" descr="Y:\Delo-New\Oblozhki\Titul\Small\Gulov_EGE_Lond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3860800"/>
            <a:ext cx="2055812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4" descr="Y:\Delo-New\Oblozhki\Titul\Small\Gulov_EGE_Wil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860800"/>
            <a:ext cx="2089150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Y:\Delo-New\Oblozhki\Titul\Small\EGE_Solovo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738188"/>
            <a:ext cx="2087562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6" descr="Y:\Delo-New\Oblozhki\Titul\Small\Slovohoto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755650"/>
            <a:ext cx="2016125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7" descr="Y:\Delo-New\Oblozhki\Titul\Small\Slovohotov_E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8400" y="752475"/>
            <a:ext cx="2016125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3" descr="Y:\Delo-New\Oblozhki\Titul\Small\Olimp_20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5463" y="3833813"/>
            <a:ext cx="20732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700" cy="4525963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Пособие поможет школьникам подготовиться к диагностической работе в 9 классе.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 формату заданий и уровню сложности тренировочные тесты соответствуют диагностическим тестам МЦКО.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Также сборник может использоваться для дополнительной подготовки к ОГЭ по английскому языку.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/51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850" y="188913"/>
            <a:ext cx="4833938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  <p:pic>
        <p:nvPicPr>
          <p:cNvPr id="32772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484313"/>
            <a:ext cx="331152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НОВИНКА!</a:t>
            </a:r>
            <a:br>
              <a:rPr lang="ru-RU" b="1" smtClean="0">
                <a:solidFill>
                  <a:srgbClr val="FF0000"/>
                </a:solidFill>
              </a:rPr>
            </a:br>
            <a:endParaRPr lang="ru-RU" smtClean="0"/>
          </a:p>
        </p:txBody>
      </p:sp>
      <p:pic>
        <p:nvPicPr>
          <p:cNvPr id="33795" name="Содержимое 6" descr="Millrood_tasks_poems_song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9300" y="1600200"/>
            <a:ext cx="3454400" cy="4525963"/>
          </a:xfrm>
        </p:spPr>
      </p:pic>
      <p:sp>
        <p:nvSpPr>
          <p:cNvPr id="3379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ru-RU" sz="1800" smtClean="0"/>
              <a:t>       Предлагаемое пособие соответствует тематике начальной школы и ФГОС НОО и предназначено для использования на уроках английского языка, во внеурочной деятельности, а также для дополнительных занятий. Книга может использоваться с любым учебником английского языка для 2–4-х классов. Аудиоприложение со стихами и песнями можно скачать, сосканировав QR-код с обложки или пройдя по ссылке: </a:t>
            </a:r>
            <a:r>
              <a:rPr lang="ru-RU" sz="1800" smtClean="0">
                <a:hlinkClick r:id="rId3"/>
              </a:rPr>
              <a:t>www.titul.ru/audio/48</a:t>
            </a:r>
            <a:r>
              <a:rPr lang="ru-RU" sz="1800" smtClean="0"/>
              <a:t>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4300" y="1600200"/>
            <a:ext cx="4762500" cy="499745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содержит пять полных вариантов олимпиады по английскому языку для учащихся 5–6-х классов. Каждый вариант состоит из заданий по </a:t>
            </a:r>
            <a:r>
              <a:rPr lang="ru-RU" dirty="0" err="1" smtClean="0"/>
              <a:t>аудированию</a:t>
            </a:r>
            <a:r>
              <a:rPr lang="ru-RU" dirty="0" smtClean="0"/>
              <a:t>, чтению, письму,</a:t>
            </a:r>
            <a:br>
              <a:rPr lang="ru-RU" dirty="0" smtClean="0"/>
            </a:br>
            <a:r>
              <a:rPr lang="ru-RU" dirty="0" smtClean="0"/>
              <a:t>лексике и грамматике.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</a:t>
            </a:r>
            <a:br>
              <a:rPr lang="ru-RU" dirty="0" smtClean="0"/>
            </a:br>
            <a:r>
              <a:rPr lang="ru-RU" dirty="0" smtClean="0"/>
              <a:t>внеурочной деятельности.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Аутентичные тексты снабжены глоссарием.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содержит ключи.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/49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4819" name="AutoShape 2" descr="Гулов А. П. Учебное пособие. Олимпиады по английскому языку для 5-6 классов. Olympiad builder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51275" y="188913"/>
            <a:ext cx="4835525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  <p:pic>
        <p:nvPicPr>
          <p:cNvPr id="34821" name="Picture 6" descr="http://www.titul.ru/uploads/images/news/235/284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68413"/>
            <a:ext cx="3457575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5616575" cy="5543550"/>
          </a:xfrm>
        </p:spPr>
        <p:txBody>
          <a:bodyPr/>
          <a:lstStyle/>
          <a:p>
            <a:pPr eaLnBrk="1" hangingPunct="1"/>
            <a:r>
              <a:rPr lang="ru-RU" sz="1800" smtClean="0"/>
              <a:t>Книга содержит четыре полных варианта олимпиады по английскому языку для учащихся 7-8 классов. Каждый вариант состоит из заданий по аудированию, чтению, письму, лексике и грамматике. Форматы заданий отражают диапазон заданий на всероссийских олимпиадах школьников. </a:t>
            </a:r>
          </a:p>
          <a:p>
            <a:pPr eaLnBrk="1" hangingPunct="1"/>
            <a:r>
              <a:rPr lang="ru-RU" sz="180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 внеурочной деятельности. </a:t>
            </a:r>
          </a:p>
          <a:p>
            <a:pPr eaLnBrk="1" hangingPunct="1"/>
            <a:r>
              <a:rPr lang="ru-RU" sz="1800" smtClean="0"/>
              <a:t>Аутентичные тексты снабжены глоссарием. В особо сложных случаях задания в разделах “Аудирование” и “Чтение” снабжены комментариями. </a:t>
            </a:r>
          </a:p>
          <a:p>
            <a:pPr eaLnBrk="1" hangingPunct="1"/>
            <a:r>
              <a:rPr lang="ru-RU" sz="1800" smtClean="0"/>
              <a:t>Книга содержит ключи.</a:t>
            </a:r>
          </a:p>
          <a:p>
            <a:pPr eaLnBrk="1" hangingPunct="1"/>
            <a:r>
              <a:rPr lang="ru-RU" sz="1800" smtClean="0"/>
              <a:t>Аудиоприложение можно скачать бесплатно, сосканировав QR-код с обложки или пройдя по ссылке: </a:t>
            </a:r>
            <a:r>
              <a:rPr lang="ru-RU" sz="1800" smtClean="0">
                <a:hlinkClick r:id="rId2"/>
              </a:rPr>
              <a:t>www.titul.ru/audio/50</a:t>
            </a:r>
            <a:r>
              <a:rPr lang="ru-RU" sz="1800" smtClean="0"/>
              <a:t> </a:t>
            </a:r>
          </a:p>
        </p:txBody>
      </p:sp>
      <p:pic>
        <p:nvPicPr>
          <p:cNvPr id="35843" name="Picture 4" descr="http://www.titul.ru/uploads/images/news/236/285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844675"/>
            <a:ext cx="30845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88913"/>
            <a:ext cx="4833938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7" name="Содержимое 6" descr="Banner_Books&amp;gamesF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8229600" cy="4114800"/>
          </a:xfr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37892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3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4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 подготовке к устной части экзамена: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необходимо обучать быстро реагировать на </a:t>
            </a:r>
            <a:r>
              <a:rPr lang="ru-RU" dirty="0" smtClean="0"/>
              <a:t>поставленную коммуникативную задачу;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познакомить с форматом заданий;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выработать эффективные стратегии выполнения экзаменационных заданий;</a:t>
            </a:r>
            <a:endParaRPr lang="ru-RU" dirty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научить </a:t>
            </a:r>
            <a:r>
              <a:rPr lang="ru-RU" dirty="0"/>
              <a:t>справляться со стрессом при общении </a:t>
            </a:r>
            <a:r>
              <a:rPr lang="ru-RU" dirty="0" smtClean="0"/>
              <a:t>на </a:t>
            </a:r>
            <a:r>
              <a:rPr lang="ru-RU" dirty="0"/>
              <a:t>иностранном </a:t>
            </a:r>
            <a:r>
              <a:rPr lang="ru-RU" dirty="0" smtClean="0"/>
              <a:t>языке, особенно в непривычных условиях;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познакомить с процедурой сдачи экзамена и порядком подачи </a:t>
            </a:r>
            <a:r>
              <a:rPr lang="ru-RU" dirty="0" err="1" smtClean="0"/>
              <a:t>аппеляций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1</a:t>
            </a:r>
            <a:r>
              <a:rPr lang="ru-RU" dirty="0" smtClean="0"/>
              <a:t>. ОГЭ/ЕГЭ и ВПР </a:t>
            </a:r>
            <a:r>
              <a:rPr lang="ru-RU" dirty="0" smtClean="0"/>
              <a:t>Проблемы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mtClean="0"/>
              <a:t>Причины проблем: </a:t>
            </a:r>
          </a:p>
          <a:p>
            <a:pPr eaLnBrk="1" hangingPunct="1"/>
            <a:r>
              <a:rPr lang="ru-RU" smtClean="0"/>
              <a:t>в ходе обучения недостаточно внимания уделялось формированию правильной артикуляции,</a:t>
            </a:r>
          </a:p>
          <a:p>
            <a:pPr eaLnBrk="1" hangingPunct="1"/>
            <a:r>
              <a:rPr lang="ru-RU" smtClean="0"/>
              <a:t>интонации разных типов предложения, </a:t>
            </a:r>
          </a:p>
          <a:p>
            <a:pPr eaLnBrk="1" hangingPunct="1"/>
            <a:r>
              <a:rPr lang="ru-RU" smtClean="0"/>
              <a:t>правилам чтения, </a:t>
            </a:r>
          </a:p>
          <a:p>
            <a:pPr eaLnBrk="1" hangingPunct="1"/>
            <a:r>
              <a:rPr lang="ru-RU" smtClean="0"/>
              <a:t>недостаточно слушали аудиозаписи носителей языка.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</a:t>
            </a:r>
            <a:r>
              <a:rPr lang="ru-RU" dirty="0" smtClean="0"/>
              <a:t>1 - проблемы </a:t>
            </a:r>
            <a:r>
              <a:rPr lang="ru-RU" dirty="0" smtClean="0"/>
              <a:t>и решения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Ученики часто: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неправильно произносят «трудные» звуки: </a:t>
            </a:r>
            <a:r>
              <a:rPr lang="en-US" dirty="0" smtClean="0"/>
              <a:t>[ŋ], [ð], [</a:t>
            </a:r>
            <a:r>
              <a:rPr lang="el-GR" dirty="0" smtClean="0"/>
              <a:t>θ</a:t>
            </a:r>
            <a:r>
              <a:rPr lang="en-US" dirty="0" smtClean="0"/>
              <a:t>], [h], [з:] </a:t>
            </a:r>
            <a:r>
              <a:rPr lang="ru-RU" dirty="0" smtClean="0"/>
              <a:t>и др.;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 умеют читать слова с «немыми» буквами</a:t>
            </a:r>
            <a:r>
              <a:rPr lang="en-US" dirty="0" smtClean="0"/>
              <a:t>: dumb, comb, muscles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неправильно произносят звуки, которые меняют смысл слова: </a:t>
            </a:r>
            <a:r>
              <a:rPr lang="en-US" dirty="0" smtClean="0"/>
              <a:t>food-foot, bit – bid;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неправильно ставят ударение;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 умеют интонационно делить предложения на смысловые группы;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 соблюдают интонацию разных коммуникативных типов предложений.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gant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Elegant</Template>
  <TotalTime>8671</TotalTime>
  <Words>1976</Words>
  <Application>Microsoft Office PowerPoint</Application>
  <PresentationFormat>Экран (4:3)</PresentationFormat>
  <Paragraphs>228</Paragraphs>
  <Slides>67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67</vt:i4>
      </vt:variant>
    </vt:vector>
  </HeadingPairs>
  <TitlesOfParts>
    <vt:vector size="76" baseType="lpstr">
      <vt:lpstr>Calibri</vt:lpstr>
      <vt:lpstr>Arial</vt:lpstr>
      <vt:lpstr>Baskerville Old Face</vt:lpstr>
      <vt:lpstr>Ariston</vt:lpstr>
      <vt:lpstr>Times New Roman</vt:lpstr>
      <vt:lpstr>Arial Black</vt:lpstr>
      <vt:lpstr>Courier New</vt:lpstr>
      <vt:lpstr>Elegant</vt:lpstr>
      <vt:lpstr>Тема Office</vt:lpstr>
      <vt:lpstr>Слайд 1</vt:lpstr>
      <vt:lpstr>Обсуждаемые вопросы:</vt:lpstr>
      <vt:lpstr>Направления подготовки к экзаменам:</vt:lpstr>
      <vt:lpstr>Слайд 4</vt:lpstr>
      <vt:lpstr>Цели обучения говорению реализуются в процессе достижения учащимися следующих задач: </vt:lpstr>
      <vt:lpstr>Цели обучения говорению реализуются в процессе достижения учащимися следующих задач: </vt:lpstr>
      <vt:lpstr>При подготовке к устной части экзамена:</vt:lpstr>
      <vt:lpstr>Задание 1. ОГЭ/ЕГЭ и ВПР Проблемы</vt:lpstr>
      <vt:lpstr>Задание 1 - проблемы и решения</vt:lpstr>
      <vt:lpstr>Задание 1. Решения</vt:lpstr>
      <vt:lpstr>Задание 1. Решения</vt:lpstr>
      <vt:lpstr>Задание 1. Решения</vt:lpstr>
      <vt:lpstr>ОГЭ. Английский язык. Устная часть. Тренировочные тесты. </vt:lpstr>
      <vt:lpstr>ОГЭ. Английский язык. Устная часть. Тренировочные тесты. </vt:lpstr>
      <vt:lpstr>Задание 1. Порядок работы</vt:lpstr>
      <vt:lpstr>ЕГЭ. Говорение</vt:lpstr>
      <vt:lpstr>Слайд 17</vt:lpstr>
      <vt:lpstr>Устная часть ВПР</vt:lpstr>
      <vt:lpstr>Стратегии выполнения</vt:lpstr>
      <vt:lpstr>Типичные ошибки допущенные в 1 задании:</vt:lpstr>
      <vt:lpstr>Задание 2 ОГЭ</vt:lpstr>
      <vt:lpstr>Задание 2. Телефонный опрос</vt:lpstr>
      <vt:lpstr>Задание 2. Телефонный опрос.</vt:lpstr>
      <vt:lpstr>Задание 2. Телефонный опрос.</vt:lpstr>
      <vt:lpstr>Слайд 25</vt:lpstr>
      <vt:lpstr>ЕГЭ. Задание 2</vt:lpstr>
      <vt:lpstr>Задание 2. ЕГЭ</vt:lpstr>
      <vt:lpstr>Проблемы и их решения:</vt:lpstr>
      <vt:lpstr>Слайд 29</vt:lpstr>
      <vt:lpstr>Задание 3. Монолог. ОГЭ</vt:lpstr>
      <vt:lpstr>Задание 3. ОГЭ. Проблемы.</vt:lpstr>
      <vt:lpstr>Задание 3. Как выполнять</vt:lpstr>
      <vt:lpstr>ОГЭ. Английский язык. Устная часть. Тренировочные тесты. </vt:lpstr>
      <vt:lpstr>Тренировочные тесты</vt:lpstr>
      <vt:lpstr>ЕГЭ. Задание 3</vt:lpstr>
      <vt:lpstr>Слайд 36</vt:lpstr>
      <vt:lpstr>Возможная схема подготовки:</vt:lpstr>
      <vt:lpstr>Стратегии выполнения. </vt:lpstr>
      <vt:lpstr>Стратегии выполнения. </vt:lpstr>
      <vt:lpstr>На что обратить внимание</vt:lpstr>
      <vt:lpstr>ЕГЭ. Задание 4</vt:lpstr>
      <vt:lpstr>Слайд 42</vt:lpstr>
      <vt:lpstr>Какой может быть система упражнений для подготовки к общению на экзаменах?</vt:lpstr>
      <vt:lpstr>Слайд 44</vt:lpstr>
      <vt:lpstr>Слайд 45</vt:lpstr>
      <vt:lpstr>Работа с фотографиями</vt:lpstr>
      <vt:lpstr>Работа с инструкциями</vt:lpstr>
      <vt:lpstr>Слайд 48</vt:lpstr>
      <vt:lpstr>Система упражнений</vt:lpstr>
      <vt:lpstr>Система упражнений</vt:lpstr>
      <vt:lpstr>Система упражнений</vt:lpstr>
      <vt:lpstr>Слайд 52</vt:lpstr>
      <vt:lpstr>Слайд 53</vt:lpstr>
      <vt:lpstr>Что можно успеть за оставшееся время</vt:lpstr>
      <vt:lpstr>Факторы стресса:</vt:lpstr>
      <vt:lpstr>Борьба со стрессом:</vt:lpstr>
      <vt:lpstr>Подводя итоги</vt:lpstr>
      <vt:lpstr>Стратегии ВПР</vt:lpstr>
      <vt:lpstr>Тренировочные тесты ВПР</vt:lpstr>
      <vt:lpstr>Стратегии ЕГЭ</vt:lpstr>
      <vt:lpstr>Дополнительная тренировка</vt:lpstr>
      <vt:lpstr>Слайд 62</vt:lpstr>
      <vt:lpstr>НОВИНКА! </vt:lpstr>
      <vt:lpstr>Слайд 64</vt:lpstr>
      <vt:lpstr>Слайд 65</vt:lpstr>
      <vt:lpstr>Слайд 66</vt:lpstr>
      <vt:lpstr>Слайд 67</vt:lpstr>
    </vt:vector>
  </TitlesOfParts>
  <Company>TITUL PUBLISHERS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Абстрактный</dc:subject>
  <dc:creator>bim</dc:creator>
  <dc:description>http://propowerpoint.ru - Бесплатные шаблоны для презентаций. Полезные советы и уроки PowerPoint .</dc:description>
  <cp:lastModifiedBy>bim</cp:lastModifiedBy>
  <cp:revision>250</cp:revision>
  <dcterms:created xsi:type="dcterms:W3CDTF">2014-09-24T05:28:12Z</dcterms:created>
  <dcterms:modified xsi:type="dcterms:W3CDTF">2018-03-21T06:15:43Z</dcterms:modified>
</cp:coreProperties>
</file>