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2"/>
  </p:notesMasterIdLst>
  <p:sldIdLst>
    <p:sldId id="271" r:id="rId2"/>
    <p:sldId id="276" r:id="rId3"/>
    <p:sldId id="277" r:id="rId4"/>
    <p:sldId id="282" r:id="rId5"/>
    <p:sldId id="283" r:id="rId6"/>
    <p:sldId id="284" r:id="rId7"/>
    <p:sldId id="285" r:id="rId8"/>
    <p:sldId id="286" r:id="rId9"/>
    <p:sldId id="295" r:id="rId10"/>
    <p:sldId id="304" r:id="rId11"/>
    <p:sldId id="278" r:id="rId12"/>
    <p:sldId id="279" r:id="rId13"/>
    <p:sldId id="280" r:id="rId14"/>
    <p:sldId id="281" r:id="rId15"/>
    <p:sldId id="287" r:id="rId16"/>
    <p:sldId id="296" r:id="rId17"/>
    <p:sldId id="297" r:id="rId18"/>
    <p:sldId id="305" r:id="rId19"/>
    <p:sldId id="306" r:id="rId20"/>
    <p:sldId id="289" r:id="rId21"/>
    <p:sldId id="290" r:id="rId22"/>
    <p:sldId id="301" r:id="rId23"/>
    <p:sldId id="302" r:id="rId24"/>
    <p:sldId id="303" r:id="rId25"/>
    <p:sldId id="299" r:id="rId26"/>
    <p:sldId id="309" r:id="rId27"/>
    <p:sldId id="310" r:id="rId28"/>
    <p:sldId id="293" r:id="rId29"/>
    <p:sldId id="307" r:id="rId30"/>
    <p:sldId id="308" r:id="rId3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8CB77C6B-06BF-B84F-87C8-9FCCA248065D}">
          <p14:sldIdLst>
            <p14:sldId id="271"/>
            <p14:sldId id="276"/>
            <p14:sldId id="277"/>
            <p14:sldId id="282"/>
            <p14:sldId id="283"/>
            <p14:sldId id="284"/>
            <p14:sldId id="285"/>
            <p14:sldId id="286"/>
            <p14:sldId id="295"/>
            <p14:sldId id="304"/>
            <p14:sldId id="278"/>
            <p14:sldId id="279"/>
            <p14:sldId id="280"/>
            <p14:sldId id="281"/>
            <p14:sldId id="287"/>
            <p14:sldId id="296"/>
            <p14:sldId id="297"/>
            <p14:sldId id="305"/>
            <p14:sldId id="306"/>
            <p14:sldId id="289"/>
            <p14:sldId id="290"/>
            <p14:sldId id="301"/>
            <p14:sldId id="302"/>
            <p14:sldId id="303"/>
            <p14:sldId id="299"/>
            <p14:sldId id="309"/>
            <p14:sldId id="310"/>
            <p14:sldId id="293"/>
            <p14:sldId id="307"/>
            <p14:sldId id="308"/>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9296"/>
    <a:srgbClr val="71B7BB"/>
    <a:srgbClr val="2CC0C4"/>
    <a:srgbClr val="D4ECBA"/>
    <a:srgbClr val="E6DE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775" autoAdjust="0"/>
  </p:normalViewPr>
  <p:slideViewPr>
    <p:cSldViewPr snapToGrid="0" snapToObjects="1">
      <p:cViewPr varScale="1">
        <p:scale>
          <a:sx n="114" d="100"/>
          <a:sy n="114" d="100"/>
        </p:scale>
        <p:origin x="-288" y="-96"/>
      </p:cViewPr>
      <p:guideLst>
        <p:guide orient="horz" pos="2160"/>
        <p:guide pos="3840"/>
      </p:guideLst>
    </p:cSldViewPr>
  </p:slideViewPr>
  <p:outlineViewPr>
    <p:cViewPr>
      <p:scale>
        <a:sx n="33" d="100"/>
        <a:sy n="33" d="100"/>
      </p:scale>
      <p:origin x="0" y="-298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5DFED5-773F-DA44-BAAE-4C06B4D14792}" type="datetimeFigureOut">
              <a:rPr lang="ru-RU" smtClean="0"/>
              <a:pPr/>
              <a:t>25.01.2018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5CDDC-F56B-0548-8463-D00997E6BC2A}" type="slidenum">
              <a:rPr lang="ru-RU" smtClean="0"/>
              <a:pPr/>
              <a:t>‹#›</a:t>
            </a:fld>
            <a:endParaRPr lang="ru-RU"/>
          </a:p>
        </p:txBody>
      </p:sp>
    </p:spTree>
    <p:extLst>
      <p:ext uri="{BB962C8B-B14F-4D97-AF65-F5344CB8AC3E}">
        <p14:creationId xmlns:p14="http://schemas.microsoft.com/office/powerpoint/2010/main" val="1142710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Образ слайда 1"/>
          <p:cNvSpPr>
            <a:spLocks noGrp="1" noRot="1" noChangeAspect="1" noTextEdit="1"/>
          </p:cNvSpPr>
          <p:nvPr>
            <p:ph type="sldImg"/>
          </p:nvPr>
        </p:nvSpPr>
        <p:spPr bwMode="auto">
          <a:noFill/>
          <a:ln>
            <a:solidFill>
              <a:srgbClr val="000000"/>
            </a:solidFill>
            <a:miter lim="800000"/>
            <a:headEnd/>
            <a:tailEnd/>
          </a:ln>
        </p:spPr>
      </p:sp>
      <p:sp>
        <p:nvSpPr>
          <p:cNvPr id="9219" name="Заметки 2"/>
          <p:cNvSpPr>
            <a:spLocks noGrp="1"/>
          </p:cNvSpPr>
          <p:nvPr>
            <p:ph type="body" idx="1"/>
          </p:nvPr>
        </p:nvSpPr>
        <p:spPr bwMode="auto">
          <a:noFill/>
        </p:spPr>
        <p:txBody>
          <a:bodyPr/>
          <a:lstStyle/>
          <a:p>
            <a:endParaRPr lang="ru-RU" altLang="ru-RU" smtClean="0"/>
          </a:p>
        </p:txBody>
      </p:sp>
      <p:sp>
        <p:nvSpPr>
          <p:cNvPr id="9220" name="Номер слайда 3"/>
          <p:cNvSpPr>
            <a:spLocks noGrp="1"/>
          </p:cNvSpPr>
          <p:nvPr>
            <p:ph type="sldNum" sz="quarter" idx="5"/>
          </p:nvPr>
        </p:nvSpPr>
        <p:spPr bwMode="auto">
          <a:noFill/>
          <a:ln>
            <a:miter lim="800000"/>
            <a:headEnd/>
            <a:tailEnd/>
          </a:ln>
        </p:spPr>
        <p:txBody>
          <a:bodyPr/>
          <a:lstStyle/>
          <a:p>
            <a:fld id="{4A1AE387-B5AC-4F60-AFCD-935BFD610515}" type="slidenum">
              <a:rPr lang="ru-RU" altLang="ru-RU"/>
              <a:pPr/>
              <a:t>1</a:t>
            </a:fld>
            <a:endParaRPr lang="ru-RU" altLang="ru-RU"/>
          </a:p>
        </p:txBody>
      </p:sp>
    </p:spTree>
    <p:extLst>
      <p:ext uri="{BB962C8B-B14F-4D97-AF65-F5344CB8AC3E}">
        <p14:creationId xmlns:p14="http://schemas.microsoft.com/office/powerpoint/2010/main" val="1739591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Дата 15"/>
          <p:cNvSpPr>
            <a:spLocks noGrp="1"/>
          </p:cNvSpPr>
          <p:nvPr>
            <p:ph type="dt" sz="half" idx="10"/>
          </p:nvPr>
        </p:nvSpPr>
        <p:spPr/>
        <p:txBody>
          <a:bodyPr/>
          <a:lstStyle/>
          <a:p>
            <a:fld id="{905C7C29-1F75-3749-9778-0E90C09842F8}" type="datetimeFigureOut">
              <a:rPr lang="ru-RU" smtClean="0"/>
              <a:pPr/>
              <a:t>25.01.2018</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10972800" y="6473952"/>
            <a:ext cx="1011936" cy="246888"/>
          </a:xfrm>
        </p:spPr>
        <p:txBody>
          <a:bodyPr/>
          <a:lstStyle/>
          <a:p>
            <a:fld id="{08FCD51D-059B-2147-932A-9D4C6FF30A81}" type="slidenum">
              <a:rPr lang="ru-RU" smtClean="0"/>
              <a:pPr/>
              <a:t>‹#›</a:t>
            </a:fld>
            <a:endParaRPr lang="ru-RU"/>
          </a:p>
        </p:txBody>
      </p:sp>
      <p:sp>
        <p:nvSpPr>
          <p:cNvPr id="6" name="Заголовок 5"/>
          <p:cNvSpPr>
            <a:spLocks noGrp="1"/>
          </p:cNvSpPr>
          <p:nvPr>
            <p:ph type="title"/>
          </p:nvPr>
        </p:nvSpPr>
        <p:spPr>
          <a:xfrm>
            <a:off x="1647825" y="365126"/>
            <a:ext cx="10972800" cy="1143000"/>
          </a:xfrm>
          <a:prstGeom prst="rect">
            <a:avLst/>
          </a:prstGeom>
          <a:effectLst/>
        </p:spPr>
        <p:txBody>
          <a:bodyPr/>
          <a:lstStyle>
            <a:lvl1pPr>
              <a:defRPr kumimoji="0" lang="ru-RU" sz="3600" kern="1200" cap="all" baseline="0" dirty="0" smtClean="0">
                <a:solidFill>
                  <a:srgbClr val="489296"/>
                </a:solidFill>
                <a:effectLst>
                  <a:reflection blurRad="12700" stA="48000" endA="300" endPos="55000" dir="5400000" sy="-90000" algn="bl" rotWithShape="0"/>
                </a:effectLst>
                <a:latin typeface="+mj-lt"/>
                <a:ea typeface="+mj-ea"/>
                <a:cs typeface="+mj-cs"/>
              </a:defRPr>
            </a:lvl1pPr>
          </a:lstStyle>
          <a:p>
            <a:r>
              <a:rPr lang="ru-RU" dirty="0" smtClean="0"/>
              <a:t>Образец заголовка</a:t>
            </a:r>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Заголовок и вертикальный текс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05C7C29-1F75-3749-9778-0E90C09842F8}" type="datetimeFigureOut">
              <a:rPr lang="ru-RU" smtClean="0"/>
              <a:pPr/>
              <a:t>25.01.2018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Вертикальный заголовок и текс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05C7C29-1F75-3749-9778-0E90C09842F8}" type="datetimeFigureOut">
              <a:rPr lang="ru-RU" smtClean="0"/>
              <a:pPr/>
              <a:t>25.01.2018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a:prstGeom prst="rect">
            <a:avLst/>
          </a:prstGeom>
        </p:spPr>
        <p:txBody>
          <a:bodyPr/>
          <a:lstStyle/>
          <a:p>
            <a:r>
              <a:rPr lang="ru-RU" smtClean="0"/>
              <a:t>Образец заголовка</a:t>
            </a:r>
            <a:endParaRPr lang="ru-RU"/>
          </a:p>
        </p:txBody>
      </p:sp>
      <p:sp>
        <p:nvSpPr>
          <p:cNvPr id="3" name="Объект 2"/>
          <p:cNvSpPr>
            <a:spLocks noGrp="1"/>
          </p:cNvSpPr>
          <p:nvPr>
            <p:ph idx="1"/>
          </p:nvPr>
        </p:nvSpPr>
        <p:spPr>
          <a:xfrm>
            <a:off x="609600" y="1600201"/>
            <a:ext cx="109728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fld id="{C3619519-D1A7-4513-9569-17985AAA8587}" type="slidenum">
              <a:rPr lang="ru-RU" altLang="ru-RU"/>
              <a:pPr/>
              <a:t>‹#›</a:t>
            </a:fld>
            <a:endParaRPr lang="ru-RU" altLang="ru-RU"/>
          </a:p>
        </p:txBody>
      </p:sp>
    </p:spTree>
    <p:extLst>
      <p:ext uri="{BB962C8B-B14F-4D97-AF65-F5344CB8AC3E}">
        <p14:creationId xmlns:p14="http://schemas.microsoft.com/office/powerpoint/2010/main" val="2162017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25" name="Дата 24"/>
          <p:cNvSpPr>
            <a:spLocks noGrp="1"/>
          </p:cNvSpPr>
          <p:nvPr>
            <p:ph type="dt" sz="half" idx="10"/>
          </p:nvPr>
        </p:nvSpPr>
        <p:spPr/>
        <p:txBody>
          <a:bodyPr/>
          <a:lstStyle/>
          <a:p>
            <a:fld id="{905C7C29-1F75-3749-9778-0E90C09842F8}" type="datetimeFigureOut">
              <a:rPr lang="ru-RU" smtClean="0"/>
              <a:pPr/>
              <a:t>25.01.2018</a:t>
            </a:fld>
            <a:endParaRPr lang="ru-RU"/>
          </a:p>
        </p:txBody>
      </p:sp>
      <p:sp>
        <p:nvSpPr>
          <p:cNvPr id="19" name="Нижний колонтитул 18"/>
          <p:cNvSpPr>
            <a:spLocks noGrp="1"/>
          </p:cNvSpPr>
          <p:nvPr>
            <p:ph type="ftr" sz="quarter" idx="11"/>
          </p:nvPr>
        </p:nvSpPr>
        <p:spPr>
          <a:xfrm>
            <a:off x="4775200" y="76201"/>
            <a:ext cx="3860800" cy="288925"/>
          </a:xfrm>
        </p:spPr>
        <p:txBody>
          <a:bodyPr/>
          <a:lstStyle/>
          <a:p>
            <a:endParaRPr lang="ru-RU"/>
          </a:p>
        </p:txBody>
      </p:sp>
      <p:sp>
        <p:nvSpPr>
          <p:cNvPr id="16" name="Номер слайда 15"/>
          <p:cNvSpPr>
            <a:spLocks noGrp="1"/>
          </p:cNvSpPr>
          <p:nvPr>
            <p:ph type="sldNum" sz="quarter" idx="12"/>
          </p:nvPr>
        </p:nvSpPr>
        <p:spPr>
          <a:xfrm>
            <a:off x="10972800" y="6473952"/>
            <a:ext cx="1011936" cy="246888"/>
          </a:xfrm>
        </p:spPr>
        <p:txBody>
          <a:bodyPr/>
          <a:lstStyle/>
          <a:p>
            <a:fld id="{08FCD51D-059B-2147-932A-9D4C6FF30A8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Дата 18"/>
          <p:cNvSpPr>
            <a:spLocks noGrp="1"/>
          </p:cNvSpPr>
          <p:nvPr>
            <p:ph type="dt" sz="half" idx="10"/>
          </p:nvPr>
        </p:nvSpPr>
        <p:spPr/>
        <p:txBody>
          <a:bodyPr/>
          <a:lstStyle/>
          <a:p>
            <a:fld id="{905C7C29-1F75-3749-9778-0E90C09842F8}" type="datetimeFigureOut">
              <a:rPr lang="ru-RU" smtClean="0"/>
              <a:pPr/>
              <a:t>25.01.2018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08FCD51D-059B-2147-932A-9D4C6FF30A81}"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sp>
        <p:nvSpPr>
          <p:cNvPr id="21" name="Дата 20"/>
          <p:cNvSpPr>
            <a:spLocks noGrp="1"/>
          </p:cNvSpPr>
          <p:nvPr>
            <p:ph type="dt" sz="half" idx="10"/>
          </p:nvPr>
        </p:nvSpPr>
        <p:spPr/>
        <p:txBody>
          <a:bodyPr/>
          <a:lstStyle/>
          <a:p>
            <a:fld id="{905C7C29-1F75-3749-9778-0E90C09842F8}" type="datetimeFigureOut">
              <a:rPr lang="ru-RU" smtClean="0"/>
              <a:pPr/>
              <a:t>25.01.2018</a:t>
            </a:fld>
            <a:endParaRPr lang="ru-RU"/>
          </a:p>
        </p:txBody>
      </p:sp>
      <p:sp>
        <p:nvSpPr>
          <p:cNvPr id="10" name="Нижний колонтитул 9"/>
          <p:cNvSpPr>
            <a:spLocks noGrp="1"/>
          </p:cNvSpPr>
          <p:nvPr>
            <p:ph type="ftr" sz="quarter" idx="11"/>
          </p:nvPr>
        </p:nvSpPr>
        <p:spPr/>
        <p:txBody>
          <a:bodyPr/>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Сравнение">
    <p:spTree>
      <p:nvGrpSpPr>
        <p:cNvPr id="1" name=""/>
        <p:cNvGrpSpPr/>
        <p:nvPr/>
      </p:nvGrpSpPr>
      <p:grpSpPr>
        <a:xfrm>
          <a:off x="0" y="0"/>
          <a:ext cx="0" cy="0"/>
          <a:chOff x="0" y="0"/>
          <a:chExt cx="0" cy="0"/>
        </a:xfrm>
      </p:grpSpPr>
      <p:sp>
        <p:nvSpPr>
          <p:cNvPr id="10" name="Дата 9"/>
          <p:cNvSpPr>
            <a:spLocks noGrp="1"/>
          </p:cNvSpPr>
          <p:nvPr>
            <p:ph type="dt" sz="half" idx="10"/>
          </p:nvPr>
        </p:nvSpPr>
        <p:spPr/>
        <p:txBody>
          <a:bodyPr/>
          <a:lstStyle/>
          <a:p>
            <a:fld id="{905C7C29-1F75-3749-9778-0E90C09842F8}" type="datetimeFigureOut">
              <a:rPr lang="ru-RU" smtClean="0"/>
              <a:pPr/>
              <a:t>25.01.2018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10972800" y="6477000"/>
            <a:ext cx="1016000" cy="246888"/>
          </a:xfrm>
        </p:spPr>
        <p:txBody>
          <a:bodyPr/>
          <a:lstStyle/>
          <a:p>
            <a:fld id="{08FCD51D-059B-2147-932A-9D4C6FF30A81}" type="slidenum">
              <a:rPr lang="ru-RU" smtClean="0"/>
              <a:pPr/>
              <a:t>‹#›</a:t>
            </a:fld>
            <a:endParaRPr lang="ru-RU"/>
          </a:p>
        </p:txBody>
      </p:sp>
      <p:sp>
        <p:nvSpPr>
          <p:cNvPr id="11" name="Прямая соединительная линия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sp>
        <p:nvSpPr>
          <p:cNvPr id="12" name="Дата 11"/>
          <p:cNvSpPr>
            <a:spLocks noGrp="1"/>
          </p:cNvSpPr>
          <p:nvPr>
            <p:ph type="dt" sz="half" idx="10"/>
          </p:nvPr>
        </p:nvSpPr>
        <p:spPr/>
        <p:txBody>
          <a:bodyPr/>
          <a:lstStyle/>
          <a:p>
            <a:fld id="{905C7C29-1F75-3749-9778-0E90C09842F8}" type="datetimeFigureOut">
              <a:rPr lang="ru-RU" smtClean="0"/>
              <a:pPr/>
              <a:t>25.01.2018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05C7C29-1F75-3749-9778-0E90C09842F8}" type="datetimeFigureOut">
              <a:rPr lang="ru-RU" smtClean="0"/>
              <a:pPr/>
              <a:t>25.01.2018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Дата 24"/>
          <p:cNvSpPr>
            <a:spLocks noGrp="1"/>
          </p:cNvSpPr>
          <p:nvPr>
            <p:ph type="dt" sz="half" idx="10"/>
          </p:nvPr>
        </p:nvSpPr>
        <p:spPr/>
        <p:txBody>
          <a:bodyPr/>
          <a:lstStyle/>
          <a:p>
            <a:fld id="{905C7C29-1F75-3749-9778-0E90C09842F8}" type="datetimeFigureOut">
              <a:rPr lang="ru-RU" smtClean="0"/>
              <a:pPr/>
              <a:t>25.01.2018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Рисунок с подписью">
    <p:spTree>
      <p:nvGrpSpPr>
        <p:cNvPr id="1" name=""/>
        <p:cNvGrpSpPr/>
        <p:nvPr/>
      </p:nvGrpSpPr>
      <p:grpSpPr>
        <a:xfrm>
          <a:off x="0" y="0"/>
          <a:ext cx="0" cy="0"/>
          <a:chOff x="0" y="0"/>
          <a:chExt cx="0" cy="0"/>
        </a:xfrm>
      </p:grpSpPr>
      <p:sp>
        <p:nvSpPr>
          <p:cNvPr id="7" name="Дата 6"/>
          <p:cNvSpPr>
            <a:spLocks noGrp="1"/>
          </p:cNvSpPr>
          <p:nvPr>
            <p:ph type="dt" sz="half" idx="10"/>
          </p:nvPr>
        </p:nvSpPr>
        <p:spPr/>
        <p:txBody>
          <a:bodyPr/>
          <a:lstStyle/>
          <a:p>
            <a:fld id="{905C7C29-1F75-3749-9778-0E90C09842F8}" type="datetimeFigureOut">
              <a:rPr lang="ru-RU" smtClean="0"/>
              <a:pPr/>
              <a:t>25.01.2018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08FCD51D-059B-2147-932A-9D4C6FF30A8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11000"/>
          </a:schemeClr>
        </a:solidFill>
        <a:effectLst/>
      </p:bgPr>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97675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Дата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fld id="{905C7C29-1F75-3749-9778-0E90C09842F8}" type="datetimeFigureOut">
              <a:rPr lang="ru-RU" smtClean="0"/>
              <a:pPr/>
              <a:t>25.01.2018</a:t>
            </a:fld>
            <a:endParaRPr lang="ru-RU"/>
          </a:p>
        </p:txBody>
      </p:sp>
      <p:sp>
        <p:nvSpPr>
          <p:cNvPr id="28" name="Нижний колонтитул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8FCD51D-059B-2147-932A-9D4C6FF30A81}" type="slidenum">
              <a:rPr lang="ru-RU" smtClean="0"/>
              <a:pPr/>
              <a:t>‹#›</a:t>
            </a:fld>
            <a:endParaRPr lang="ru-RU"/>
          </a:p>
        </p:txBody>
      </p:sp>
      <p:sp>
        <p:nvSpPr>
          <p:cNvPr id="9" name="Прямая соединительная линия 8"/>
          <p:cNvSpPr>
            <a:spLocks noChangeShapeType="1"/>
          </p:cNvSpPr>
          <p:nvPr/>
        </p:nvSpPr>
        <p:spPr bwMode="auto">
          <a:xfrm>
            <a:off x="685800" y="96851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457200" y="916781"/>
            <a:ext cx="12649200" cy="0"/>
          </a:xfrm>
          <a:prstGeom prst="line">
            <a:avLst/>
          </a:prstGeom>
          <a:noFill/>
          <a:ln w="38100" cap="flat" cmpd="sng" algn="ctr">
            <a:gradFill flip="none" rotWithShape="1">
              <a:gsLst>
                <a:gs pos="1500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nvGrpSpPr>
          <p:cNvPr id="22" name="Группа 21"/>
          <p:cNvGrpSpPr/>
          <p:nvPr userDrawn="1"/>
        </p:nvGrpSpPr>
        <p:grpSpPr>
          <a:xfrm>
            <a:off x="1" y="0"/>
            <a:ext cx="1247774" cy="1209678"/>
            <a:chOff x="1" y="0"/>
            <a:chExt cx="1247774" cy="1209678"/>
          </a:xfrm>
        </p:grpSpPr>
        <p:sp>
          <p:nvSpPr>
            <p:cNvPr id="18" name="Прямоугольный треугольник 17"/>
            <p:cNvSpPr/>
            <p:nvPr userDrawn="1"/>
          </p:nvSpPr>
          <p:spPr>
            <a:xfrm rot="5400000">
              <a:off x="19049" y="-19048"/>
              <a:ext cx="1209678" cy="1247774"/>
            </a:xfrm>
            <a:prstGeom prst="rtTriangle">
              <a:avLst/>
            </a:prstGeom>
            <a:solidFill>
              <a:srgbClr val="71B7B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ый треугольник 20"/>
            <p:cNvSpPr/>
            <p:nvPr userDrawn="1"/>
          </p:nvSpPr>
          <p:spPr>
            <a:xfrm rot="5400000">
              <a:off x="294220" y="275694"/>
              <a:ext cx="840310" cy="866774"/>
            </a:xfrm>
            <a:prstGeom prst="rtTriangle">
              <a:avLst/>
            </a:prstGeom>
            <a:solidFill>
              <a:srgbClr val="48929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23" name="Группа 22"/>
          <p:cNvGrpSpPr/>
          <p:nvPr userDrawn="1"/>
        </p:nvGrpSpPr>
        <p:grpSpPr>
          <a:xfrm rot="10800000">
            <a:off x="10944226" y="5648322"/>
            <a:ext cx="1247774" cy="1209678"/>
            <a:chOff x="1" y="0"/>
            <a:chExt cx="1247774" cy="1209678"/>
          </a:xfrm>
        </p:grpSpPr>
        <p:sp>
          <p:nvSpPr>
            <p:cNvPr id="35" name="Прямоугольный треугольник 34"/>
            <p:cNvSpPr/>
            <p:nvPr userDrawn="1"/>
          </p:nvSpPr>
          <p:spPr>
            <a:xfrm rot="5400000">
              <a:off x="19049" y="-19048"/>
              <a:ext cx="1209678" cy="1247774"/>
            </a:xfrm>
            <a:prstGeom prst="rtTriangle">
              <a:avLst/>
            </a:prstGeom>
            <a:solidFill>
              <a:srgbClr val="71B7B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Прямоугольный треугольник 35"/>
            <p:cNvSpPr/>
            <p:nvPr userDrawn="1"/>
          </p:nvSpPr>
          <p:spPr>
            <a:xfrm rot="5400000">
              <a:off x="294220" y="275694"/>
              <a:ext cx="840310" cy="866774"/>
            </a:xfrm>
            <a:prstGeom prst="rtTriangle">
              <a:avLst/>
            </a:prstGeom>
            <a:solidFill>
              <a:srgbClr val="48929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3600" kern="1200" cap="all" baseline="0">
          <a:solidFill>
            <a:srgbClr val="7030A0"/>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5" name="Picture 9" descr="Z:\коллаж\6.jpg"/>
          <p:cNvPicPr>
            <a:picLocks noChangeAspect="1" noChangeArrowheads="1"/>
          </p:cNvPicPr>
          <p:nvPr/>
        </p:nvPicPr>
        <p:blipFill>
          <a:blip r:embed="rId3" cstate="print"/>
          <a:srcRect/>
          <a:stretch>
            <a:fillRect/>
          </a:stretch>
        </p:blipFill>
        <p:spPr bwMode="auto">
          <a:xfrm>
            <a:off x="5947397" y="1108459"/>
            <a:ext cx="1732929" cy="2320541"/>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8" descr="Z:\коллаж\5.jpg"/>
          <p:cNvPicPr>
            <a:picLocks noChangeAspect="1" noChangeArrowheads="1"/>
          </p:cNvPicPr>
          <p:nvPr/>
        </p:nvPicPr>
        <p:blipFill>
          <a:blip r:embed="rId4" cstate="print"/>
          <a:srcRect/>
          <a:stretch>
            <a:fillRect/>
          </a:stretch>
        </p:blipFill>
        <p:spPr bwMode="auto">
          <a:xfrm>
            <a:off x="5145880" y="2554299"/>
            <a:ext cx="1731170" cy="2320541"/>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idx="4294967295"/>
          </p:nvPr>
        </p:nvSpPr>
        <p:spPr>
          <a:xfrm>
            <a:off x="1165253" y="231663"/>
            <a:ext cx="10446818" cy="77628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algn="ctr">
              <a:defRPr/>
            </a:pPr>
            <a:r>
              <a:rPr lang="ru-RU" altLang="ru-RU" sz="3300" b="1" spc="100" dirty="0">
                <a:solidFill>
                  <a:srgbClr val="489296"/>
                </a:solidFill>
              </a:rPr>
              <a:t>Школа молодого учителя и </a:t>
            </a:r>
            <a:r>
              <a:rPr lang="ru-RU" altLang="ru-RU" sz="3300" b="1" spc="100" dirty="0" smtClean="0">
                <a:solidFill>
                  <a:srgbClr val="489296"/>
                </a:solidFill>
              </a:rPr>
              <a:t>серия «</a:t>
            </a:r>
            <a:r>
              <a:rPr lang="en-US" altLang="ru-RU" sz="3300" b="1" spc="100" dirty="0">
                <a:solidFill>
                  <a:srgbClr val="489296"/>
                </a:solidFill>
              </a:rPr>
              <a:t>How to…</a:t>
            </a:r>
            <a:r>
              <a:rPr lang="ru-RU" altLang="ru-RU" sz="3300" b="1" spc="100" dirty="0">
                <a:solidFill>
                  <a:srgbClr val="489296"/>
                </a:solidFill>
              </a:rPr>
              <a:t>»</a:t>
            </a:r>
            <a:r>
              <a:rPr lang="en-US" altLang="ru-RU" sz="3300" b="1" spc="100" dirty="0">
                <a:solidFill>
                  <a:srgbClr val="489296"/>
                </a:solidFill>
              </a:rPr>
              <a:t> </a:t>
            </a:r>
            <a:endParaRPr lang="ru-RU" altLang="ru-RU" sz="3300" b="1" spc="100" dirty="0">
              <a:solidFill>
                <a:srgbClr val="489296"/>
              </a:solidFill>
            </a:endParaRPr>
          </a:p>
        </p:txBody>
      </p:sp>
      <p:pic>
        <p:nvPicPr>
          <p:cNvPr id="30" name="Picture 4" descr="Z:\коллаж\1.jpg"/>
          <p:cNvPicPr>
            <a:picLocks noChangeAspect="1" noChangeArrowheads="1"/>
          </p:cNvPicPr>
          <p:nvPr/>
        </p:nvPicPr>
        <p:blipFill>
          <a:blip r:embed="rId5" cstate="print"/>
          <a:srcRect/>
          <a:stretch>
            <a:fillRect/>
          </a:stretch>
        </p:blipFill>
        <p:spPr bwMode="auto">
          <a:xfrm>
            <a:off x="9095960" y="1115916"/>
            <a:ext cx="1732614" cy="2313084"/>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7" descr="Z:\коллаж\4.jpg"/>
          <p:cNvPicPr>
            <a:picLocks noChangeAspect="1" noChangeArrowheads="1"/>
          </p:cNvPicPr>
          <p:nvPr/>
        </p:nvPicPr>
        <p:blipFill>
          <a:blip r:embed="rId6" cstate="print"/>
          <a:srcRect/>
          <a:stretch>
            <a:fillRect/>
          </a:stretch>
        </p:blipFill>
        <p:spPr bwMode="auto">
          <a:xfrm>
            <a:off x="2665771" y="1115916"/>
            <a:ext cx="1830477" cy="2451199"/>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descr="Z:\коллаж\2.jpg"/>
          <p:cNvPicPr>
            <a:picLocks noChangeAspect="1" noChangeArrowheads="1"/>
          </p:cNvPicPr>
          <p:nvPr/>
        </p:nvPicPr>
        <p:blipFill>
          <a:blip r:embed="rId7" cstate="print"/>
          <a:srcRect/>
          <a:stretch>
            <a:fillRect/>
          </a:stretch>
        </p:blipFill>
        <p:spPr bwMode="auto">
          <a:xfrm>
            <a:off x="8391110" y="2555779"/>
            <a:ext cx="1755482" cy="231308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6" descr="Z:\коллаж\3.jpg"/>
          <p:cNvPicPr>
            <a:picLocks noChangeAspect="1" noChangeArrowheads="1"/>
          </p:cNvPicPr>
          <p:nvPr/>
        </p:nvPicPr>
        <p:blipFill>
          <a:blip r:embed="rId8" cstate="print"/>
          <a:srcRect/>
          <a:stretch>
            <a:fillRect/>
          </a:stretch>
        </p:blipFill>
        <p:spPr bwMode="auto">
          <a:xfrm>
            <a:off x="7471947" y="4132647"/>
            <a:ext cx="1736134" cy="2328916"/>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10" descr="Z:\коллаж\7.jpg"/>
          <p:cNvPicPr>
            <a:picLocks noChangeAspect="1" noChangeArrowheads="1"/>
          </p:cNvPicPr>
          <p:nvPr/>
        </p:nvPicPr>
        <p:blipFill>
          <a:blip r:embed="rId9" cstate="print"/>
          <a:srcRect/>
          <a:stretch>
            <a:fillRect/>
          </a:stretch>
        </p:blipFill>
        <p:spPr bwMode="auto">
          <a:xfrm>
            <a:off x="1677318" y="2554299"/>
            <a:ext cx="1836069"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1" descr="Z:\коллаж\8.jpg"/>
          <p:cNvPicPr>
            <a:picLocks noChangeAspect="1" noChangeArrowheads="1"/>
          </p:cNvPicPr>
          <p:nvPr/>
        </p:nvPicPr>
        <p:blipFill>
          <a:blip r:embed="rId10" cstate="print"/>
          <a:srcRect/>
          <a:stretch>
            <a:fillRect/>
          </a:stretch>
        </p:blipFill>
        <p:spPr bwMode="auto">
          <a:xfrm>
            <a:off x="936625" y="3994534"/>
            <a:ext cx="1836069" cy="2458655"/>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8" name="Picture 12" descr="Z:\коллаж\9.jpg"/>
          <p:cNvPicPr>
            <a:picLocks noChangeAspect="1" noChangeArrowheads="1"/>
          </p:cNvPicPr>
          <p:nvPr/>
        </p:nvPicPr>
        <p:blipFill>
          <a:blip r:embed="rId11" cstate="print"/>
          <a:srcRect/>
          <a:stretch>
            <a:fillRect/>
          </a:stretch>
        </p:blipFill>
        <p:spPr bwMode="auto">
          <a:xfrm>
            <a:off x="4185628" y="4132647"/>
            <a:ext cx="1766356" cy="2320542"/>
          </a:xfrm>
          <a:prstGeom prst="rect">
            <a:avLst/>
          </a:prstGeom>
          <a:noFill/>
          <a:ln>
            <a:noFill/>
          </a:ln>
          <a:effectLst>
            <a:outerShdw blurRad="635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9617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type="title"/>
          </p:nvPr>
        </p:nvSpPr>
        <p:spPr>
          <a:xfrm>
            <a:off x="1351005" y="345989"/>
            <a:ext cx="10503244" cy="724930"/>
          </a:xfrm>
        </p:spPr>
        <p:txBody>
          <a:bodyPr/>
          <a:lstStyle/>
          <a:p>
            <a:r>
              <a:rPr lang="ru-RU" altLang="ru-RU" sz="3200" cap="none" dirty="0" smtClean="0">
                <a:solidFill>
                  <a:srgbClr val="489296"/>
                </a:solidFill>
              </a:rPr>
              <a:t> Отработка техники чтения в 5 классе</a:t>
            </a:r>
            <a:r>
              <a:rPr lang="ru-RU" altLang="ru-RU" sz="3200" dirty="0"/>
              <a:t/>
            </a:r>
            <a:br>
              <a:rPr lang="ru-RU" altLang="ru-RU" sz="3200" dirty="0"/>
            </a:br>
            <a:r>
              <a:rPr lang="ru-RU" altLang="ru-RU" sz="3200" dirty="0"/>
              <a:t/>
            </a:r>
            <a:br>
              <a:rPr lang="ru-RU" altLang="ru-RU" sz="3200" dirty="0"/>
            </a:br>
            <a:endParaRPr lang="ru-RU" altLang="ru-RU" sz="3200" dirty="0"/>
          </a:p>
        </p:txBody>
      </p:sp>
      <p:sp>
        <p:nvSpPr>
          <p:cNvPr id="26629" name="Rectangle 4"/>
          <p:cNvSpPr>
            <a:spLocks noGrp="1" noChangeArrowheads="1"/>
          </p:cNvSpPr>
          <p:nvPr>
            <p:ph type="body" idx="1"/>
          </p:nvPr>
        </p:nvSpPr>
        <p:spPr>
          <a:xfrm>
            <a:off x="1440000" y="1243915"/>
            <a:ext cx="9457037" cy="1102412"/>
          </a:xfrm>
        </p:spPr>
        <p:txBody>
          <a:bodyPr/>
          <a:lstStyle/>
          <a:p>
            <a:pPr>
              <a:lnSpc>
                <a:spcPct val="80000"/>
              </a:lnSpc>
              <a:buClr>
                <a:srgbClr val="489296"/>
              </a:buClr>
              <a:buFont typeface="Wingdings" pitchFamily="2" charset="2"/>
              <a:buChar char="Ø"/>
            </a:pPr>
            <a:r>
              <a:rPr lang="ru-RU" altLang="ru-RU" sz="2000" dirty="0" smtClean="0"/>
              <a:t>Полноценное повторение </a:t>
            </a:r>
            <a:r>
              <a:rPr lang="ru-RU" altLang="ru-RU" sz="2000" dirty="0"/>
              <a:t>правил </a:t>
            </a:r>
            <a:r>
              <a:rPr lang="ru-RU" altLang="ru-RU" sz="2000" dirty="0" smtClean="0"/>
              <a:t>чтения в 5 классе, </a:t>
            </a:r>
            <a:r>
              <a:rPr lang="ru-RU" altLang="ru-RU" sz="2000" dirty="0"/>
              <a:t>которое включает </a:t>
            </a:r>
            <a:r>
              <a:rPr lang="en-US" altLang="ru-RU" sz="2000" dirty="0" smtClean="0"/>
              <a:t/>
            </a:r>
            <a:br>
              <a:rPr lang="en-US" altLang="ru-RU" sz="2000" dirty="0" smtClean="0"/>
            </a:br>
            <a:r>
              <a:rPr lang="ru-RU" altLang="ru-RU" sz="2000" dirty="0" smtClean="0"/>
              <a:t>в </a:t>
            </a:r>
            <a:r>
              <a:rPr lang="ru-RU" altLang="ru-RU" sz="2000" dirty="0"/>
              <a:t>себя отработку техники чтения, повторение транскрипции, а также отработку произносительных </a:t>
            </a:r>
            <a:r>
              <a:rPr lang="ru-RU" altLang="ru-RU" sz="2000" dirty="0" smtClean="0"/>
              <a:t>и интонационных навыков</a:t>
            </a:r>
            <a:r>
              <a:rPr lang="ru-RU" altLang="ru-RU" sz="2000" dirty="0"/>
              <a:t>. </a:t>
            </a:r>
          </a:p>
          <a:p>
            <a:pPr>
              <a:lnSpc>
                <a:spcPct val="80000"/>
              </a:lnSpc>
              <a:buFontTx/>
              <a:buNone/>
            </a:pPr>
            <a:endParaRPr lang="ru-RU" altLang="ru-RU" sz="2000" dirty="0"/>
          </a:p>
          <a:p>
            <a:pPr>
              <a:lnSpc>
                <a:spcPct val="80000"/>
              </a:lnSpc>
              <a:buFontTx/>
              <a:buNone/>
            </a:pPr>
            <a:endParaRPr lang="ru-RU" altLang="ru-RU" sz="2000" dirty="0"/>
          </a:p>
        </p:txBody>
      </p:sp>
      <p:pic>
        <p:nvPicPr>
          <p:cNvPr id="26630" name="Picture 5" descr="HEru5(4)SB_01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81290" y="2303078"/>
            <a:ext cx="5557984" cy="455492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445977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66972" y="3403599"/>
            <a:ext cx="4177027" cy="369332"/>
          </a:xfrm>
          <a:prstGeom prst="rect">
            <a:avLst/>
          </a:prstGeom>
        </p:spPr>
        <p:txBody>
          <a:bodyPr wrap="square">
            <a:spAutoFit/>
          </a:bodyPr>
          <a:lstStyle/>
          <a:p>
            <a:pPr indent="449580" algn="just">
              <a:spcAft>
                <a:spcPts val="0"/>
              </a:spcAft>
            </a:pPr>
            <a:r>
              <a:rPr lang="ru-RU" dirty="0">
                <a:latin typeface="Times New Roman" charset="0"/>
                <a:ea typeface="Times New Roman" charset="0"/>
              </a:rPr>
              <a:t> </a:t>
            </a:r>
            <a:endParaRPr lang="ru-RU" sz="1600" dirty="0">
              <a:effectLst/>
              <a:latin typeface="Times New Roman" charset="0"/>
              <a:ea typeface="Times New Roman" charset="0"/>
            </a:endParaRPr>
          </a:p>
        </p:txBody>
      </p:sp>
      <p:sp>
        <p:nvSpPr>
          <p:cNvPr id="3" name="TextBox 2"/>
          <p:cNvSpPr txBox="1"/>
          <p:nvPr/>
        </p:nvSpPr>
        <p:spPr>
          <a:xfrm>
            <a:off x="1440000" y="314326"/>
            <a:ext cx="8887050" cy="584775"/>
          </a:xfrm>
          <a:prstGeom prst="rect">
            <a:avLst/>
          </a:prstGeom>
          <a:noFill/>
        </p:spPr>
        <p:txBody>
          <a:bodyPr wrap="square" rtlCol="0">
            <a:spAutoFit/>
          </a:bodyPr>
          <a:lstStyle/>
          <a:p>
            <a:r>
              <a:rPr lang="ru-RU" sz="3200" b="1" spc="100" dirty="0" smtClean="0">
                <a:solidFill>
                  <a:srgbClr val="489296"/>
                </a:solidFill>
              </a:rPr>
              <a:t>Виды чтения</a:t>
            </a:r>
            <a:endParaRPr lang="ru-RU" sz="3200" b="1" spc="100" dirty="0">
              <a:solidFill>
                <a:srgbClr val="489296"/>
              </a:solidFill>
            </a:endParaRPr>
          </a:p>
        </p:txBody>
      </p:sp>
      <p:sp>
        <p:nvSpPr>
          <p:cNvPr id="4" name="Прямоугольник 3"/>
          <p:cNvSpPr/>
          <p:nvPr/>
        </p:nvSpPr>
        <p:spPr>
          <a:xfrm>
            <a:off x="1440000" y="1141440"/>
            <a:ext cx="9306150" cy="4616648"/>
          </a:xfrm>
          <a:prstGeom prst="rect">
            <a:avLst/>
          </a:prstGeom>
        </p:spPr>
        <p:txBody>
          <a:bodyPr wrap="square">
            <a:spAutoFit/>
          </a:bodyPr>
          <a:lstStyle/>
          <a:p>
            <a:r>
              <a:rPr lang="ru-RU" sz="2200" dirty="0" smtClean="0">
                <a:ea typeface="Times New Roman" charset="0"/>
              </a:rPr>
              <a:t>Существуют разные классификации видов чтения в соответствии</a:t>
            </a:r>
            <a:br>
              <a:rPr lang="ru-RU" sz="2200" dirty="0" smtClean="0">
                <a:ea typeface="Times New Roman" charset="0"/>
              </a:rPr>
            </a:br>
            <a:r>
              <a:rPr lang="ru-RU" sz="2200" dirty="0" smtClean="0">
                <a:ea typeface="Times New Roman" charset="0"/>
              </a:rPr>
              <a:t>с принципами, которые были взяты за основу:</a:t>
            </a:r>
          </a:p>
          <a:p>
            <a:pPr marL="284400" indent="284400">
              <a:buClr>
                <a:srgbClr val="489296"/>
              </a:buClr>
              <a:buFont typeface="Wingdings" pitchFamily="2" charset="2"/>
              <a:buChar char="Ø"/>
              <a:tabLst>
                <a:tab pos="216000" algn="l"/>
              </a:tabLst>
            </a:pPr>
            <a:r>
              <a:rPr lang="ru-RU" sz="2200" dirty="0" smtClean="0">
                <a:ea typeface="Times New Roman" charset="0"/>
              </a:rPr>
              <a:t> переводное </a:t>
            </a:r>
            <a:r>
              <a:rPr lang="ru-RU" sz="2200" dirty="0">
                <a:ea typeface="Times New Roman" charset="0"/>
              </a:rPr>
              <a:t>– </a:t>
            </a:r>
            <a:r>
              <a:rPr lang="ru-RU" sz="2200" dirty="0" err="1" smtClean="0">
                <a:ea typeface="Times New Roman" charset="0"/>
              </a:rPr>
              <a:t>беспереводное</a:t>
            </a:r>
            <a:r>
              <a:rPr lang="ru-RU" sz="2200" dirty="0" smtClean="0">
                <a:ea typeface="Times New Roman" charset="0"/>
              </a:rPr>
              <a:t>, </a:t>
            </a:r>
          </a:p>
          <a:p>
            <a:pPr marL="284400" indent="284400">
              <a:buClr>
                <a:srgbClr val="489296"/>
              </a:buClr>
              <a:buFont typeface="Wingdings" pitchFamily="2" charset="2"/>
              <a:buChar char="Ø"/>
              <a:tabLst>
                <a:tab pos="216000" algn="l"/>
              </a:tabLst>
            </a:pPr>
            <a:r>
              <a:rPr lang="ru-RU" sz="2200" dirty="0" smtClean="0">
                <a:ea typeface="Times New Roman" charset="0"/>
              </a:rPr>
              <a:t> аналитическое </a:t>
            </a:r>
            <a:r>
              <a:rPr lang="ru-RU" sz="2200" dirty="0">
                <a:ea typeface="Times New Roman" charset="0"/>
              </a:rPr>
              <a:t>– синтетическое; </a:t>
            </a:r>
            <a:endParaRPr lang="ru-RU" sz="2200" dirty="0" smtClean="0">
              <a:ea typeface="Times New Roman" charset="0"/>
            </a:endParaRPr>
          </a:p>
          <a:p>
            <a:pPr marL="284400" indent="284400">
              <a:buClr>
                <a:srgbClr val="489296"/>
              </a:buClr>
              <a:buFont typeface="Wingdings" pitchFamily="2" charset="2"/>
              <a:buChar char="Ø"/>
              <a:tabLst>
                <a:tab pos="216000" algn="l"/>
              </a:tabLst>
            </a:pPr>
            <a:r>
              <a:rPr lang="ru-RU" sz="2200" dirty="0" smtClean="0">
                <a:ea typeface="Times New Roman" charset="0"/>
              </a:rPr>
              <a:t> самостоятельное </a:t>
            </a:r>
            <a:r>
              <a:rPr lang="ru-RU" sz="2200" dirty="0">
                <a:ea typeface="Times New Roman" charset="0"/>
              </a:rPr>
              <a:t>или несамостоятельное, </a:t>
            </a:r>
            <a:endParaRPr lang="ru-RU" sz="2200" dirty="0" smtClean="0">
              <a:ea typeface="Times New Roman" charset="0"/>
            </a:endParaRPr>
          </a:p>
          <a:p>
            <a:pPr marL="284400" indent="284400">
              <a:buClr>
                <a:srgbClr val="489296"/>
              </a:buClr>
              <a:buFont typeface="Wingdings" pitchFamily="2" charset="2"/>
              <a:buChar char="Ø"/>
              <a:tabLst>
                <a:tab pos="216000" algn="l"/>
              </a:tabLst>
            </a:pPr>
            <a:r>
              <a:rPr lang="ru-RU" sz="2200" dirty="0" smtClean="0">
                <a:ea typeface="Times New Roman" charset="0"/>
              </a:rPr>
              <a:t> подготовленное </a:t>
            </a:r>
            <a:r>
              <a:rPr lang="ru-RU" sz="2200" dirty="0">
                <a:ea typeface="Times New Roman" charset="0"/>
              </a:rPr>
              <a:t>– неподготовленное; </a:t>
            </a:r>
            <a:endParaRPr lang="ru-RU" sz="2200" dirty="0" smtClean="0">
              <a:ea typeface="Times New Roman" charset="0"/>
            </a:endParaRPr>
          </a:p>
          <a:p>
            <a:pPr marL="284400" indent="284400">
              <a:buClr>
                <a:srgbClr val="489296"/>
              </a:buClr>
              <a:buFont typeface="Wingdings" pitchFamily="2" charset="2"/>
              <a:buChar char="Ø"/>
              <a:tabLst>
                <a:tab pos="216000" algn="l"/>
              </a:tabLst>
            </a:pPr>
            <a:r>
              <a:rPr lang="ru-RU" sz="2200" dirty="0" smtClean="0">
                <a:ea typeface="Times New Roman" charset="0"/>
              </a:rPr>
              <a:t> экстенсивное </a:t>
            </a:r>
            <a:r>
              <a:rPr lang="ru-RU" sz="2200" dirty="0">
                <a:ea typeface="Times New Roman" charset="0"/>
              </a:rPr>
              <a:t>– интенсивное и др.</a:t>
            </a:r>
            <a:r>
              <a:rPr lang="ru-RU" sz="2200" dirty="0"/>
              <a:t> </a:t>
            </a:r>
            <a:endParaRPr lang="en-US" sz="2200" dirty="0" smtClean="0"/>
          </a:p>
          <a:p>
            <a:pPr marL="284400" indent="284400">
              <a:buClr>
                <a:srgbClr val="489296"/>
              </a:buClr>
              <a:buFont typeface="Wingdings" pitchFamily="2" charset="2"/>
              <a:buChar char="Ø"/>
              <a:tabLst>
                <a:tab pos="216000" algn="l"/>
              </a:tabLst>
            </a:pPr>
            <a:endParaRPr lang="ru-RU" sz="800" dirty="0"/>
          </a:p>
          <a:p>
            <a:pPr indent="284400">
              <a:spcAft>
                <a:spcPts val="0"/>
              </a:spcAft>
            </a:pPr>
            <a:r>
              <a:rPr lang="ru-RU" sz="2200" b="1" dirty="0" smtClean="0">
                <a:ea typeface="Times New Roman" charset="0"/>
              </a:rPr>
              <a:t>Классификация Софьи  Кирилловны Фоломкиной</a:t>
            </a:r>
          </a:p>
          <a:p>
            <a:pPr marL="285750" indent="-285750">
              <a:spcAft>
                <a:spcPts val="0"/>
              </a:spcAft>
              <a:buFont typeface="Arial" charset="0"/>
              <a:buChar char="•"/>
            </a:pPr>
            <a:r>
              <a:rPr lang="ru-RU" sz="2200" dirty="0" smtClean="0">
                <a:ea typeface="Times New Roman" charset="0"/>
              </a:rPr>
              <a:t>Изучающее   (с полным понимание прочитанного).</a:t>
            </a:r>
          </a:p>
          <a:p>
            <a:pPr marL="285750" indent="-285750">
              <a:spcAft>
                <a:spcPts val="0"/>
              </a:spcAft>
              <a:buFont typeface="Arial" charset="0"/>
              <a:buChar char="•"/>
            </a:pPr>
            <a:r>
              <a:rPr lang="ru-RU" sz="2200" dirty="0" smtClean="0">
                <a:ea typeface="Times New Roman" charset="0"/>
              </a:rPr>
              <a:t>Ознакомительное (с пониманием основного содержания</a:t>
            </a:r>
            <a:r>
              <a:rPr lang="en-US" sz="2200" dirty="0" smtClean="0">
                <a:ea typeface="Times New Roman" charset="0"/>
              </a:rPr>
              <a:t>)</a:t>
            </a:r>
            <a:r>
              <a:rPr lang="ru-RU" sz="2200" dirty="0" smtClean="0">
                <a:ea typeface="Times New Roman" charset="0"/>
              </a:rPr>
              <a:t>.</a:t>
            </a:r>
          </a:p>
          <a:p>
            <a:pPr marL="285750" indent="-285750">
              <a:spcAft>
                <a:spcPts val="0"/>
              </a:spcAft>
              <a:buFont typeface="Arial" charset="0"/>
              <a:buChar char="•"/>
            </a:pPr>
            <a:r>
              <a:rPr lang="ru-RU" sz="2200" dirty="0" smtClean="0">
                <a:ea typeface="Times New Roman" charset="0"/>
              </a:rPr>
              <a:t>Просмотровое  (беглый просмотр текста с целью решения определённых задач</a:t>
            </a:r>
            <a:r>
              <a:rPr lang="en-US" sz="2200" dirty="0" smtClean="0">
                <a:ea typeface="Times New Roman" charset="0"/>
              </a:rPr>
              <a:t>)</a:t>
            </a:r>
            <a:r>
              <a:rPr lang="ru-RU" sz="2200" dirty="0" smtClean="0">
                <a:ea typeface="Times New Roman" charset="0"/>
              </a:rPr>
              <a:t>.</a:t>
            </a:r>
          </a:p>
          <a:p>
            <a:pPr marL="285750" indent="-285750">
              <a:buFont typeface="Arial" charset="0"/>
              <a:buChar char="•"/>
            </a:pPr>
            <a:r>
              <a:rPr lang="ru-RU" sz="2200" dirty="0">
                <a:ea typeface="Times New Roman" charset="0"/>
              </a:rPr>
              <a:t>П</a:t>
            </a:r>
            <a:r>
              <a:rPr lang="ru-RU" sz="2200" dirty="0" smtClean="0">
                <a:ea typeface="Times New Roman" charset="0"/>
              </a:rPr>
              <a:t>оисковое (чтение  с целью поиска конкретной информации).</a:t>
            </a:r>
            <a:endParaRPr lang="ru-RU" sz="2200" dirty="0">
              <a:ea typeface="Times New Roman" charset="0"/>
            </a:endParaRPr>
          </a:p>
        </p:txBody>
      </p:sp>
    </p:spTree>
    <p:extLst>
      <p:ext uri="{BB962C8B-B14F-4D97-AF65-F5344CB8AC3E}">
        <p14:creationId xmlns:p14="http://schemas.microsoft.com/office/powerpoint/2010/main" val="4030542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40000" y="1247776"/>
            <a:ext cx="9630547" cy="3416320"/>
          </a:xfrm>
          <a:prstGeom prst="rect">
            <a:avLst/>
          </a:prstGeom>
        </p:spPr>
        <p:txBody>
          <a:bodyPr wrap="square">
            <a:spAutoFit/>
          </a:bodyPr>
          <a:lstStyle/>
          <a:p>
            <a:pPr>
              <a:spcAft>
                <a:spcPts val="0"/>
              </a:spcAft>
            </a:pPr>
            <a:r>
              <a:rPr lang="ru-RU" sz="2400" b="1" dirty="0" smtClean="0">
                <a:ea typeface="Times New Roman" charset="0"/>
              </a:rPr>
              <a:t>Изучающее чтение </a:t>
            </a:r>
            <a:r>
              <a:rPr lang="ru-RU" sz="2400" dirty="0" smtClean="0">
                <a:ea typeface="Times New Roman" charset="0"/>
              </a:rPr>
              <a:t>или </a:t>
            </a:r>
            <a:r>
              <a:rPr lang="en-US" sz="2400" b="1" dirty="0">
                <a:ea typeface="Times New Roman" charset="0"/>
              </a:rPr>
              <a:t>reading for detail</a:t>
            </a:r>
            <a:r>
              <a:rPr lang="en-US" sz="2400" dirty="0">
                <a:ea typeface="Times New Roman" charset="0"/>
              </a:rPr>
              <a:t>. </a:t>
            </a:r>
            <a:r>
              <a:rPr lang="en-US" sz="2400" dirty="0" smtClean="0">
                <a:ea typeface="Times New Roman" charset="0"/>
              </a:rPr>
              <a:t/>
            </a:r>
            <a:br>
              <a:rPr lang="en-US" sz="2400" dirty="0" smtClean="0">
                <a:ea typeface="Times New Roman" charset="0"/>
              </a:rPr>
            </a:br>
            <a:r>
              <a:rPr lang="ru-RU" sz="2400" dirty="0" smtClean="0">
                <a:ea typeface="Times New Roman" charset="0"/>
              </a:rPr>
              <a:t>Этот </a:t>
            </a:r>
            <a:r>
              <a:rPr lang="ru-RU" sz="2400" dirty="0">
                <a:ea typeface="Times New Roman" charset="0"/>
              </a:rPr>
              <a:t>вид чтения предполагает полное и точное </a:t>
            </a:r>
            <a:r>
              <a:rPr lang="ru-RU" sz="2400" dirty="0" smtClean="0">
                <a:ea typeface="Times New Roman" charset="0"/>
              </a:rPr>
              <a:t>понимание прочитанного, включая второстепенную информацию, а  также осмысление и понимание. Обучающийся </a:t>
            </a:r>
            <a:r>
              <a:rPr lang="ru-RU" sz="2400" dirty="0">
                <a:ea typeface="Times New Roman" charset="0"/>
              </a:rPr>
              <a:t>должен уметь оценить, </a:t>
            </a:r>
            <a:r>
              <a:rPr lang="ru-RU" sz="2400" dirty="0" smtClean="0">
                <a:ea typeface="Times New Roman" charset="0"/>
              </a:rPr>
              <a:t>проком</a:t>
            </a:r>
            <a:r>
              <a:rPr lang="en-US" sz="2400" dirty="0" smtClean="0">
                <a:ea typeface="Times New Roman" charset="0"/>
              </a:rPr>
              <a:t>-</a:t>
            </a:r>
            <a:r>
              <a:rPr lang="ru-RU" sz="2400" dirty="0" err="1" smtClean="0">
                <a:ea typeface="Times New Roman" charset="0"/>
              </a:rPr>
              <a:t>ментировать</a:t>
            </a:r>
            <a:r>
              <a:rPr lang="ru-RU" sz="2400" dirty="0">
                <a:ea typeface="Times New Roman" charset="0"/>
              </a:rPr>
              <a:t>, пояснить информацию, сделать </a:t>
            </a:r>
            <a:r>
              <a:rPr lang="en-US" sz="2400" dirty="0" smtClean="0">
                <a:ea typeface="Times New Roman" charset="0"/>
              </a:rPr>
              <a:t/>
            </a:r>
            <a:br>
              <a:rPr lang="en-US" sz="2400" dirty="0" smtClean="0">
                <a:ea typeface="Times New Roman" charset="0"/>
              </a:rPr>
            </a:br>
            <a:r>
              <a:rPr lang="ru-RU" sz="2400" dirty="0" smtClean="0">
                <a:ea typeface="Times New Roman" charset="0"/>
              </a:rPr>
              <a:t>из </a:t>
            </a:r>
            <a:r>
              <a:rPr lang="ru-RU" sz="2400" dirty="0">
                <a:ea typeface="Times New Roman" charset="0"/>
              </a:rPr>
              <a:t>прочитанного вывод. Д</a:t>
            </a:r>
            <a:r>
              <a:rPr lang="ru-RU" sz="2400" dirty="0" smtClean="0">
                <a:ea typeface="Times New Roman" charset="0"/>
              </a:rPr>
              <a:t>ля </a:t>
            </a:r>
            <a:r>
              <a:rPr lang="ru-RU" sz="2400" dirty="0">
                <a:ea typeface="Times New Roman" charset="0"/>
              </a:rPr>
              <a:t>овладения этим видом чтения </a:t>
            </a:r>
            <a:r>
              <a:rPr lang="ru-RU" sz="2400" dirty="0" smtClean="0">
                <a:ea typeface="Times New Roman" charset="0"/>
              </a:rPr>
              <a:t>обучающийся </a:t>
            </a:r>
            <a:r>
              <a:rPr lang="ru-RU" sz="2400" dirty="0">
                <a:ea typeface="Times New Roman" charset="0"/>
              </a:rPr>
              <a:t>должен уметь догадываться </a:t>
            </a:r>
            <a:r>
              <a:rPr lang="ru-RU" sz="2400" dirty="0" smtClean="0">
                <a:ea typeface="Times New Roman" charset="0"/>
              </a:rPr>
              <a:t>о </a:t>
            </a:r>
            <a:r>
              <a:rPr lang="ru-RU" sz="2400" dirty="0">
                <a:ea typeface="Times New Roman" charset="0"/>
              </a:rPr>
              <a:t>значении слов </a:t>
            </a:r>
            <a:r>
              <a:rPr lang="en-US" sz="2400" dirty="0" smtClean="0">
                <a:ea typeface="Times New Roman" charset="0"/>
              </a:rPr>
              <a:t/>
            </a:r>
            <a:br>
              <a:rPr lang="en-US" sz="2400" dirty="0" smtClean="0">
                <a:ea typeface="Times New Roman" charset="0"/>
              </a:rPr>
            </a:br>
            <a:r>
              <a:rPr lang="ru-RU" sz="2400" dirty="0" smtClean="0">
                <a:ea typeface="Times New Roman" charset="0"/>
              </a:rPr>
              <a:t>по </a:t>
            </a:r>
            <a:r>
              <a:rPr lang="ru-RU" sz="2400" dirty="0">
                <a:ea typeface="Times New Roman" charset="0"/>
              </a:rPr>
              <a:t>контексту, понимать логические связи в предложении </a:t>
            </a:r>
            <a:r>
              <a:rPr lang="en-US" sz="2400" dirty="0" smtClean="0">
                <a:ea typeface="Times New Roman" charset="0"/>
              </a:rPr>
              <a:t/>
            </a:r>
            <a:br>
              <a:rPr lang="en-US" sz="2400" dirty="0" smtClean="0">
                <a:ea typeface="Times New Roman" charset="0"/>
              </a:rPr>
            </a:br>
            <a:r>
              <a:rPr lang="ru-RU" sz="2400" dirty="0" smtClean="0">
                <a:ea typeface="Times New Roman" charset="0"/>
              </a:rPr>
              <a:t>и </a:t>
            </a:r>
            <a:r>
              <a:rPr lang="ru-RU" sz="2400" dirty="0">
                <a:ea typeface="Times New Roman" charset="0"/>
              </a:rPr>
              <a:t>между частями текста</a:t>
            </a:r>
            <a:r>
              <a:rPr lang="ru-RU" sz="2400" dirty="0" smtClean="0">
                <a:ea typeface="Times New Roman" charset="0"/>
              </a:rPr>
              <a:t>.</a:t>
            </a:r>
          </a:p>
        </p:txBody>
      </p:sp>
      <p:sp>
        <p:nvSpPr>
          <p:cNvPr id="3" name="TextBox 2"/>
          <p:cNvSpPr txBox="1"/>
          <p:nvPr/>
        </p:nvSpPr>
        <p:spPr>
          <a:xfrm>
            <a:off x="1440000" y="285750"/>
            <a:ext cx="9097147" cy="584775"/>
          </a:xfrm>
          <a:prstGeom prst="rect">
            <a:avLst/>
          </a:prstGeom>
          <a:noFill/>
        </p:spPr>
        <p:txBody>
          <a:bodyPr wrap="square" rtlCol="0">
            <a:spAutoFit/>
          </a:bodyPr>
          <a:lstStyle/>
          <a:p>
            <a:r>
              <a:rPr lang="ru-RU" sz="3200" b="1" spc="100" dirty="0" smtClean="0">
                <a:solidFill>
                  <a:srgbClr val="489296"/>
                </a:solidFill>
              </a:rPr>
              <a:t>Изучающее чтение</a:t>
            </a:r>
            <a:endParaRPr lang="ru-RU" sz="3200" b="1" spc="100" dirty="0">
              <a:solidFill>
                <a:srgbClr val="489296"/>
              </a:solidFill>
            </a:endParaRPr>
          </a:p>
        </p:txBody>
      </p:sp>
    </p:spTree>
    <p:extLst>
      <p:ext uri="{BB962C8B-B14F-4D97-AF65-F5344CB8AC3E}">
        <p14:creationId xmlns:p14="http://schemas.microsoft.com/office/powerpoint/2010/main" val="15438078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40000" y="1195086"/>
            <a:ext cx="9477375" cy="5324535"/>
          </a:xfrm>
          <a:prstGeom prst="rect">
            <a:avLst/>
          </a:prstGeom>
        </p:spPr>
        <p:txBody>
          <a:bodyPr wrap="square">
            <a:spAutoFit/>
          </a:bodyPr>
          <a:lstStyle/>
          <a:p>
            <a:pPr>
              <a:spcAft>
                <a:spcPts val="0"/>
              </a:spcAft>
            </a:pPr>
            <a:r>
              <a:rPr lang="ru-RU" sz="2200" b="1" dirty="0" smtClean="0">
                <a:ea typeface="Times New Roman" charset="0"/>
              </a:rPr>
              <a:t>Ознакомительное чтение или </a:t>
            </a:r>
            <a:r>
              <a:rPr lang="ru-RU" sz="2200" b="1" dirty="0" err="1" smtClean="0">
                <a:ea typeface="Times New Roman" charset="0"/>
              </a:rPr>
              <a:t>reading</a:t>
            </a:r>
            <a:r>
              <a:rPr lang="ru-RU" sz="2200" b="1" dirty="0" smtClean="0">
                <a:ea typeface="Times New Roman" charset="0"/>
              </a:rPr>
              <a:t> </a:t>
            </a:r>
            <a:r>
              <a:rPr lang="ru-RU" sz="2200" b="1" dirty="0" err="1">
                <a:ea typeface="Times New Roman" charset="0"/>
              </a:rPr>
              <a:t>for</a:t>
            </a:r>
            <a:r>
              <a:rPr lang="ru-RU" sz="2200" b="1" dirty="0">
                <a:ea typeface="Times New Roman" charset="0"/>
              </a:rPr>
              <a:t> </a:t>
            </a:r>
            <a:r>
              <a:rPr lang="ru-RU" sz="2200" b="1" dirty="0" err="1">
                <a:ea typeface="Times New Roman" charset="0"/>
              </a:rPr>
              <a:t>gist</a:t>
            </a:r>
            <a:r>
              <a:rPr lang="ru-RU" sz="2200" b="1" dirty="0">
                <a:ea typeface="Times New Roman" charset="0"/>
              </a:rPr>
              <a:t>, </a:t>
            </a:r>
            <a:r>
              <a:rPr lang="ru-RU" sz="2200" b="1" dirty="0" err="1" smtClean="0">
                <a:ea typeface="Times New Roman" charset="0"/>
              </a:rPr>
              <a:t>skimming</a:t>
            </a:r>
            <a:r>
              <a:rPr lang="ru-RU" sz="2200" dirty="0">
                <a:ea typeface="Times New Roman" charset="0"/>
              </a:rPr>
              <a:t>. </a:t>
            </a:r>
            <a:r>
              <a:rPr lang="ru-RU" sz="2200" dirty="0" smtClean="0">
                <a:ea typeface="Times New Roman" charset="0"/>
              </a:rPr>
              <a:t>Такое чтение предполагает быстрое прочитывание текста с </a:t>
            </a:r>
            <a:r>
              <a:rPr lang="ru-RU" sz="2200" dirty="0">
                <a:ea typeface="Times New Roman" charset="0"/>
              </a:rPr>
              <a:t>целью понять основное содержание и общую структуру текста или выбрать главные факты.</a:t>
            </a:r>
          </a:p>
          <a:p>
            <a:pPr indent="284400">
              <a:spcAft>
                <a:spcPts val="0"/>
              </a:spcAft>
            </a:pPr>
            <a:r>
              <a:rPr lang="ru-RU" sz="2200" dirty="0" smtClean="0">
                <a:ea typeface="Times New Roman" charset="0"/>
              </a:rPr>
              <a:t>Нет необходимости понимать каждое слово, достаточно понять около 70</a:t>
            </a:r>
            <a:r>
              <a:rPr lang="ru-RU" sz="2200" dirty="0">
                <a:ea typeface="Times New Roman" charset="0"/>
              </a:rPr>
              <a:t>% </a:t>
            </a:r>
            <a:r>
              <a:rPr lang="ru-RU" sz="2200" dirty="0" smtClean="0">
                <a:ea typeface="Times New Roman" charset="0"/>
              </a:rPr>
              <a:t>текста и ключевые слова. </a:t>
            </a:r>
          </a:p>
          <a:p>
            <a:pPr indent="284400">
              <a:spcBef>
                <a:spcPts val="600"/>
              </a:spcBef>
              <a:spcAft>
                <a:spcPts val="0"/>
              </a:spcAft>
            </a:pPr>
            <a:r>
              <a:rPr lang="ru-RU" sz="2200" b="1" dirty="0" smtClean="0">
                <a:ea typeface="Times New Roman" charset="0"/>
              </a:rPr>
              <a:t>Задачи:</a:t>
            </a:r>
          </a:p>
          <a:p>
            <a:pPr marL="285750" indent="-285750">
              <a:spcAft>
                <a:spcPts val="0"/>
              </a:spcAft>
              <a:buFont typeface="Arial" charset="0"/>
              <a:buChar char="•"/>
            </a:pPr>
            <a:r>
              <a:rPr lang="ru-RU" sz="2200" dirty="0" smtClean="0">
                <a:ea typeface="Times New Roman" charset="0"/>
              </a:rPr>
              <a:t>Не концентрироваться на грамматических структурах текста и их анализе </a:t>
            </a:r>
          </a:p>
          <a:p>
            <a:pPr marL="285750" indent="-285750" algn="just">
              <a:spcAft>
                <a:spcPts val="0"/>
              </a:spcAft>
              <a:buFont typeface="Arial" charset="0"/>
              <a:buChar char="•"/>
            </a:pPr>
            <a:r>
              <a:rPr lang="ru-RU" sz="2200" dirty="0" smtClean="0">
                <a:ea typeface="Times New Roman" charset="0"/>
              </a:rPr>
              <a:t>Уметь догадываться о значении слова из контекста</a:t>
            </a:r>
            <a:endParaRPr lang="ru-RU" sz="2200" dirty="0">
              <a:ea typeface="Times New Roman" charset="0"/>
            </a:endParaRPr>
          </a:p>
          <a:p>
            <a:pPr marL="285750" indent="-285750" algn="just">
              <a:buFont typeface="Arial" charset="0"/>
              <a:buChar char="•"/>
            </a:pPr>
            <a:r>
              <a:rPr lang="ru-RU" sz="2200" dirty="0" smtClean="0">
                <a:ea typeface="Times New Roman" charset="0"/>
              </a:rPr>
              <a:t>Не «</a:t>
            </a:r>
            <a:r>
              <a:rPr lang="ru-RU" sz="2200" dirty="0" err="1" smtClean="0">
                <a:ea typeface="Times New Roman" charset="0"/>
              </a:rPr>
              <a:t>зацикливаться</a:t>
            </a:r>
            <a:r>
              <a:rPr lang="ru-RU" sz="2200" dirty="0" smtClean="0">
                <a:ea typeface="Times New Roman" charset="0"/>
              </a:rPr>
              <a:t>» на незнакомых </a:t>
            </a:r>
            <a:r>
              <a:rPr lang="ru-RU" sz="2200" dirty="0">
                <a:ea typeface="Times New Roman" charset="0"/>
              </a:rPr>
              <a:t>словах</a:t>
            </a:r>
          </a:p>
          <a:p>
            <a:pPr marL="285750" indent="-285750">
              <a:spcAft>
                <a:spcPts val="0"/>
              </a:spcAft>
              <a:buFont typeface="Arial" charset="0"/>
              <a:buChar char="•"/>
            </a:pPr>
            <a:r>
              <a:rPr lang="ru-RU" sz="2200" dirty="0" smtClean="0">
                <a:ea typeface="Times New Roman" charset="0"/>
              </a:rPr>
              <a:t>Уметь обобщить и  использовать основное содержание текста.</a:t>
            </a:r>
            <a:endParaRPr lang="en-US" sz="2200" dirty="0" smtClean="0">
              <a:ea typeface="Times New Roman" charset="0"/>
            </a:endParaRPr>
          </a:p>
          <a:p>
            <a:pPr>
              <a:spcBef>
                <a:spcPts val="600"/>
              </a:spcBef>
              <a:spcAft>
                <a:spcPts val="0"/>
              </a:spcAft>
            </a:pPr>
            <a:r>
              <a:rPr lang="ru-RU" sz="2200" dirty="0" smtClean="0">
                <a:ea typeface="Times New Roman" charset="0"/>
              </a:rPr>
              <a:t>Основной способ формирования навыка такого чтения </a:t>
            </a:r>
            <a:r>
              <a:rPr lang="mr-IN" sz="2200" dirty="0" smtClean="0">
                <a:ea typeface="Times New Roman" charset="0"/>
              </a:rPr>
              <a:t>–</a:t>
            </a:r>
            <a:r>
              <a:rPr lang="ru-RU" sz="2200" dirty="0" smtClean="0">
                <a:ea typeface="Times New Roman" charset="0"/>
              </a:rPr>
              <a:t> установление жестких временных рамок, которые не позволят учащимся подменять этот вид чтения изучающим.</a:t>
            </a:r>
          </a:p>
        </p:txBody>
      </p:sp>
      <p:sp>
        <p:nvSpPr>
          <p:cNvPr id="3" name="TextBox 2"/>
          <p:cNvSpPr txBox="1"/>
          <p:nvPr/>
        </p:nvSpPr>
        <p:spPr>
          <a:xfrm>
            <a:off x="1440000" y="369960"/>
            <a:ext cx="5640134" cy="584775"/>
          </a:xfrm>
          <a:prstGeom prst="rect">
            <a:avLst/>
          </a:prstGeom>
          <a:noFill/>
        </p:spPr>
        <p:txBody>
          <a:bodyPr wrap="none" rtlCol="0">
            <a:spAutoFit/>
          </a:bodyPr>
          <a:lstStyle/>
          <a:p>
            <a:r>
              <a:rPr lang="ru-RU" sz="3200" b="1" spc="100" dirty="0" smtClean="0">
                <a:solidFill>
                  <a:srgbClr val="489296"/>
                </a:solidFill>
              </a:rPr>
              <a:t>Ознакомительное чтение</a:t>
            </a:r>
            <a:endParaRPr lang="ru-RU" sz="3200" b="1" spc="100" dirty="0">
              <a:solidFill>
                <a:srgbClr val="489296"/>
              </a:solidFill>
            </a:endParaRPr>
          </a:p>
        </p:txBody>
      </p:sp>
    </p:spTree>
    <p:extLst>
      <p:ext uri="{BB962C8B-B14F-4D97-AF65-F5344CB8AC3E}">
        <p14:creationId xmlns:p14="http://schemas.microsoft.com/office/powerpoint/2010/main" val="21444374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40000" y="1266825"/>
            <a:ext cx="9115425" cy="5262979"/>
          </a:xfrm>
          <a:prstGeom prst="rect">
            <a:avLst/>
          </a:prstGeom>
        </p:spPr>
        <p:txBody>
          <a:bodyPr wrap="square">
            <a:spAutoFit/>
          </a:bodyPr>
          <a:lstStyle/>
          <a:p>
            <a:pPr>
              <a:spcAft>
                <a:spcPts val="0"/>
              </a:spcAft>
            </a:pPr>
            <a:r>
              <a:rPr lang="ru-RU" sz="2400" b="1" dirty="0" smtClean="0">
                <a:ea typeface="Times New Roman" charset="0"/>
              </a:rPr>
              <a:t>Чтение с извлечением необходимой информации </a:t>
            </a:r>
            <a:r>
              <a:rPr lang="en-US" sz="2400" i="1" dirty="0" smtClean="0">
                <a:ea typeface="Times New Roman" charset="0"/>
              </a:rPr>
              <a:t>reading </a:t>
            </a:r>
            <a:r>
              <a:rPr lang="en-US" sz="2400" i="1" dirty="0">
                <a:ea typeface="Times New Roman" charset="0"/>
              </a:rPr>
              <a:t>for specific information</a:t>
            </a:r>
            <a:r>
              <a:rPr lang="en-US" sz="2400" dirty="0">
                <a:ea typeface="Times New Roman" charset="0"/>
              </a:rPr>
              <a:t> </a:t>
            </a:r>
            <a:r>
              <a:rPr lang="en-US" sz="2400" dirty="0" smtClean="0">
                <a:ea typeface="Times New Roman" charset="0"/>
              </a:rPr>
              <a:t>and</a:t>
            </a:r>
            <a:r>
              <a:rPr lang="ru-RU" sz="2400" dirty="0" smtClean="0">
                <a:ea typeface="Times New Roman" charset="0"/>
              </a:rPr>
              <a:t> </a:t>
            </a:r>
            <a:r>
              <a:rPr lang="en-US" sz="2400" i="1" dirty="0">
                <a:ea typeface="Times New Roman" charset="0"/>
              </a:rPr>
              <a:t>scanning</a:t>
            </a:r>
            <a:r>
              <a:rPr lang="en-US" sz="2400" dirty="0">
                <a:ea typeface="Times New Roman" charset="0"/>
              </a:rPr>
              <a:t>. </a:t>
            </a:r>
            <a:r>
              <a:rPr lang="ru-RU" sz="2400" dirty="0" smtClean="0">
                <a:ea typeface="Times New Roman" charset="0"/>
              </a:rPr>
              <a:t>При </a:t>
            </a:r>
            <a:r>
              <a:rPr lang="ru-RU" sz="2400" b="1" dirty="0">
                <a:ea typeface="Times New Roman" charset="0"/>
              </a:rPr>
              <a:t>поисковом </a:t>
            </a:r>
            <a:r>
              <a:rPr lang="ru-RU" sz="2400" b="1" dirty="0" smtClean="0">
                <a:ea typeface="Times New Roman" charset="0"/>
              </a:rPr>
              <a:t>чтении</a:t>
            </a:r>
            <a:r>
              <a:rPr lang="en-US" sz="2400" b="1" dirty="0" smtClean="0">
                <a:ea typeface="Times New Roman" charset="0"/>
              </a:rPr>
              <a:t>  </a:t>
            </a:r>
            <a:r>
              <a:rPr lang="ru-RU" sz="2400" dirty="0" smtClean="0">
                <a:ea typeface="Times New Roman" charset="0"/>
              </a:rPr>
              <a:t>ставится задача  найти небольшое количество конкретной информации. Часто это время, место, адрес, имя или название, цвет, дата и т.д. Иногда требуется более развернутая информация: аргументация, оценка, описание. При </a:t>
            </a:r>
            <a:r>
              <a:rPr lang="ru-RU" sz="2400" b="1" dirty="0">
                <a:ea typeface="Times New Roman" charset="0"/>
              </a:rPr>
              <a:t>просмотровом чтении </a:t>
            </a:r>
            <a:r>
              <a:rPr lang="ru-RU" sz="2400" b="1" dirty="0" smtClean="0">
                <a:ea typeface="Times New Roman" charset="0"/>
              </a:rPr>
              <a:t> </a:t>
            </a:r>
            <a:r>
              <a:rPr lang="ru-RU" sz="2400" dirty="0" smtClean="0">
                <a:ea typeface="Times New Roman" charset="0"/>
              </a:rPr>
              <a:t>необходимо выяснить степень полезности текста для решения задачи. </a:t>
            </a:r>
          </a:p>
          <a:p>
            <a:pPr indent="449580">
              <a:spcAft>
                <a:spcPts val="0"/>
              </a:spcAft>
            </a:pPr>
            <a:r>
              <a:rPr lang="ru-RU" sz="2400" b="1" dirty="0" smtClean="0">
                <a:ea typeface="Times New Roman" charset="0"/>
              </a:rPr>
              <a:t>Задачи:</a:t>
            </a:r>
          </a:p>
          <a:p>
            <a:pPr indent="449580">
              <a:spcAft>
                <a:spcPts val="0"/>
              </a:spcAft>
              <a:buFont typeface="Arial" pitchFamily="34" charset="0"/>
              <a:buChar char="•"/>
            </a:pPr>
            <a:r>
              <a:rPr lang="ru-RU" sz="2400" dirty="0" smtClean="0">
                <a:ea typeface="Times New Roman" charset="0"/>
              </a:rPr>
              <a:t>Беглое ознакомление со структурой текста</a:t>
            </a:r>
          </a:p>
          <a:p>
            <a:pPr indent="449580">
              <a:buFont typeface="Arial" pitchFamily="34" charset="0"/>
              <a:buChar char="•"/>
            </a:pPr>
            <a:r>
              <a:rPr lang="ru-RU" sz="2400" dirty="0" smtClean="0">
                <a:ea typeface="Times New Roman" charset="0"/>
              </a:rPr>
              <a:t>Понимание </a:t>
            </a:r>
            <a:r>
              <a:rPr lang="ru-RU" sz="2400" dirty="0">
                <a:ea typeface="Times New Roman" charset="0"/>
              </a:rPr>
              <a:t>заголовков</a:t>
            </a:r>
          </a:p>
          <a:p>
            <a:pPr indent="449580">
              <a:buFont typeface="Arial" pitchFamily="34" charset="0"/>
              <a:buChar char="•"/>
            </a:pPr>
            <a:r>
              <a:rPr lang="ru-RU" sz="2400" dirty="0" smtClean="0">
                <a:ea typeface="Times New Roman" charset="0"/>
              </a:rPr>
              <a:t>Поиск необходимых абзацев </a:t>
            </a:r>
          </a:p>
          <a:p>
            <a:pPr indent="449580">
              <a:buFont typeface="Arial" pitchFamily="34" charset="0"/>
              <a:buChar char="•"/>
            </a:pPr>
            <a:r>
              <a:rPr lang="ru-RU" sz="2400" dirty="0" smtClean="0">
                <a:ea typeface="Times New Roman" charset="0"/>
              </a:rPr>
              <a:t>Поиск </a:t>
            </a:r>
            <a:r>
              <a:rPr lang="ru-RU" sz="2400" dirty="0">
                <a:ea typeface="Times New Roman" charset="0"/>
              </a:rPr>
              <a:t>ключевых слов</a:t>
            </a:r>
          </a:p>
          <a:p>
            <a:pPr indent="449580" algn="just">
              <a:spcAft>
                <a:spcPts val="0"/>
              </a:spcAft>
            </a:pPr>
            <a:endParaRPr lang="ru-RU" sz="2400" dirty="0" smtClean="0">
              <a:latin typeface="Times New Roman" charset="0"/>
              <a:ea typeface="Times New Roman" charset="0"/>
            </a:endParaRPr>
          </a:p>
        </p:txBody>
      </p:sp>
      <p:sp>
        <p:nvSpPr>
          <p:cNvPr id="3" name="TextBox 2"/>
          <p:cNvSpPr txBox="1"/>
          <p:nvPr/>
        </p:nvSpPr>
        <p:spPr>
          <a:xfrm>
            <a:off x="1440000" y="342612"/>
            <a:ext cx="7700891" cy="584775"/>
          </a:xfrm>
          <a:prstGeom prst="rect">
            <a:avLst/>
          </a:prstGeom>
          <a:noFill/>
        </p:spPr>
        <p:txBody>
          <a:bodyPr wrap="none" rtlCol="0">
            <a:spAutoFit/>
          </a:bodyPr>
          <a:lstStyle/>
          <a:p>
            <a:r>
              <a:rPr lang="ru-RU" sz="3200" b="1" spc="100" dirty="0" smtClean="0">
                <a:solidFill>
                  <a:srgbClr val="489296"/>
                </a:solidFill>
              </a:rPr>
              <a:t>Просмотровое и поисковое чтение</a:t>
            </a:r>
            <a:endParaRPr lang="ru-RU" sz="3200" b="1" spc="100" dirty="0">
              <a:solidFill>
                <a:srgbClr val="489296"/>
              </a:solidFill>
            </a:endParaRPr>
          </a:p>
        </p:txBody>
      </p:sp>
    </p:spTree>
    <p:extLst>
      <p:ext uri="{BB962C8B-B14F-4D97-AF65-F5344CB8AC3E}">
        <p14:creationId xmlns:p14="http://schemas.microsoft.com/office/powerpoint/2010/main" val="2472702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V:\pubs_new\happy_english.ru\Webinar\2018\JPG_Чтение с зад.глуб. понимания\HEru10SB_u3p48-49.jpg"/>
          <p:cNvPicPr>
            <a:picLocks noChangeAspect="1" noChangeArrowheads="1"/>
          </p:cNvPicPr>
          <p:nvPr/>
        </p:nvPicPr>
        <p:blipFill>
          <a:blip r:embed="rId2"/>
          <a:srcRect/>
          <a:stretch>
            <a:fillRect/>
          </a:stretch>
        </p:blipFill>
        <p:spPr bwMode="auto">
          <a:xfrm>
            <a:off x="1591881" y="0"/>
            <a:ext cx="10335600" cy="6858000"/>
          </a:xfrm>
          <a:prstGeom prst="rect">
            <a:avLst/>
          </a:prstGeom>
          <a:noFill/>
          <a:effectLst>
            <a:outerShdw blurRad="50800" dist="38100" dir="2700000" algn="tl" rotWithShape="0">
              <a:prstClr val="black">
                <a:alpha val="40000"/>
              </a:prstClr>
            </a:outerShdw>
          </a:effectLst>
        </p:spPr>
      </p:pic>
      <p:pic>
        <p:nvPicPr>
          <p:cNvPr id="4098" name="Picture 2" descr="V:\pubs_new\happy_english.ru\Webinar\2017\Cover\HERU10SB_coverNEW.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96862" y="282575"/>
            <a:ext cx="1533144" cy="2007108"/>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128791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V:\pubs_new\happy_english.ru\Webinar\2018\JPG_Чтение с зад.глуб. понимания\HEru10SB_u3p50-51.jpg"/>
          <p:cNvPicPr>
            <a:picLocks noChangeAspect="1" noChangeArrowheads="1"/>
          </p:cNvPicPr>
          <p:nvPr/>
        </p:nvPicPr>
        <p:blipFill>
          <a:blip r:embed="rId2"/>
          <a:srcRect/>
          <a:stretch>
            <a:fillRect/>
          </a:stretch>
        </p:blipFill>
        <p:spPr bwMode="auto">
          <a:xfrm>
            <a:off x="1528763" y="-32309"/>
            <a:ext cx="10384292" cy="6890309"/>
          </a:xfrm>
          <a:prstGeom prst="rect">
            <a:avLst/>
          </a:prstGeom>
          <a:noFill/>
          <a:effectLst>
            <a:outerShdw blurRad="50800" dist="38100" dir="2700000" algn="tl" rotWithShape="0">
              <a:prstClr val="black">
                <a:alpha val="40000"/>
              </a:prstClr>
            </a:outerShdw>
          </a:effectLst>
        </p:spPr>
      </p:pic>
      <p:pic>
        <p:nvPicPr>
          <p:cNvPr id="4098" name="Picture 2" descr="V:\pubs_new\happy_english.ru\Webinar\2017\Cover\HERU10SB_coverNEW.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96862" y="282575"/>
            <a:ext cx="1533144" cy="2007108"/>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128791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V:\pubs_new\happy_english.ru\Webinar\2018\JPG_Чтение с зад.глуб. понимания\HEru10SB_u3p52-53.jpg"/>
          <p:cNvPicPr>
            <a:picLocks noChangeAspect="1" noChangeArrowheads="1"/>
          </p:cNvPicPr>
          <p:nvPr/>
        </p:nvPicPr>
        <p:blipFill>
          <a:blip r:embed="rId2"/>
          <a:srcRect/>
          <a:stretch>
            <a:fillRect/>
          </a:stretch>
        </p:blipFill>
        <p:spPr bwMode="auto">
          <a:xfrm>
            <a:off x="1557338" y="-32309"/>
            <a:ext cx="10384292" cy="6890309"/>
          </a:xfrm>
          <a:prstGeom prst="rect">
            <a:avLst/>
          </a:prstGeom>
          <a:noFill/>
          <a:effectLst>
            <a:outerShdw blurRad="50800" dist="38100" dir="2700000" algn="tl" rotWithShape="0">
              <a:prstClr val="black">
                <a:alpha val="40000"/>
              </a:prstClr>
            </a:outerShdw>
          </a:effectLst>
        </p:spPr>
      </p:pic>
      <p:pic>
        <p:nvPicPr>
          <p:cNvPr id="4098" name="Picture 2" descr="V:\pubs_new\happy_english.ru\Webinar\2017\Cover\HERU10SB_coverNEW.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96862" y="282575"/>
            <a:ext cx="1533144" cy="2007108"/>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128791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V:\pubs_new\happy_english.ru\Webinar\2018\JPG_Чтение с зад.глуб. понимания\HERU11SB_p94.jpg"/>
          <p:cNvPicPr>
            <a:picLocks noChangeAspect="1" noChangeArrowheads="1"/>
          </p:cNvPicPr>
          <p:nvPr/>
        </p:nvPicPr>
        <p:blipFill>
          <a:blip r:embed="rId2"/>
          <a:srcRect/>
          <a:stretch>
            <a:fillRect/>
          </a:stretch>
        </p:blipFill>
        <p:spPr bwMode="auto">
          <a:xfrm>
            <a:off x="3446260" y="-32309"/>
            <a:ext cx="5192146" cy="6890309"/>
          </a:xfrm>
          <a:prstGeom prst="rect">
            <a:avLst/>
          </a:prstGeom>
          <a:noFill/>
          <a:effectLst>
            <a:outerShdw blurRad="50800" dist="38100" dir="2700000" algn="tl" rotWithShape="0">
              <a:prstClr val="black">
                <a:alpha val="40000"/>
              </a:prstClr>
            </a:outerShdw>
          </a:effectLst>
        </p:spPr>
      </p:pic>
      <p:pic>
        <p:nvPicPr>
          <p:cNvPr id="3" name="Picture 3" descr="V:\pubs_new\happy_english.ru\Webinar\2017\Cover\HERU11SB_coverNEW.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74637" y="265668"/>
            <a:ext cx="1539240" cy="2007108"/>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793805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47441" y="279400"/>
            <a:ext cx="9569856" cy="400110"/>
          </a:xfrm>
          <a:prstGeom prst="rect">
            <a:avLst/>
          </a:prstGeom>
          <a:noFill/>
        </p:spPr>
        <p:txBody>
          <a:bodyPr wrap="square" rtlCol="0">
            <a:spAutoFit/>
          </a:bodyPr>
          <a:lstStyle/>
          <a:p>
            <a:pPr algn="r"/>
            <a:r>
              <a:rPr lang="ru-RU" sz="2000" b="1" spc="100" dirty="0" smtClean="0">
                <a:solidFill>
                  <a:srgbClr val="489296"/>
                </a:solidFill>
              </a:rPr>
              <a:t>Песня </a:t>
            </a:r>
            <a:r>
              <a:rPr lang="en-US" sz="2000" b="1" spc="100" dirty="0" smtClean="0">
                <a:solidFill>
                  <a:srgbClr val="489296"/>
                </a:solidFill>
              </a:rPr>
              <a:t>«Just in my dreams»</a:t>
            </a:r>
            <a:endParaRPr lang="en-US" sz="2000" dirty="0" smtClean="0"/>
          </a:p>
        </p:txBody>
      </p:sp>
      <p:pic>
        <p:nvPicPr>
          <p:cNvPr id="1026" name="Picture 2" descr="V:\pubs_new\Oblogki wse\HappyEng.ru\Readers&amp;Songs\RGB\Songs_5_11_cover.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80344" y="279400"/>
            <a:ext cx="1844675" cy="2565400"/>
          </a:xfrm>
          <a:prstGeom prst="rect">
            <a:avLst/>
          </a:prstGeom>
          <a:noFill/>
          <a:effectLst>
            <a:outerShdw blurRad="50800" dist="38100" dir="2700000" algn="tl" rotWithShape="0">
              <a:prstClr val="black">
                <a:alpha val="40000"/>
              </a:prstClr>
            </a:outerShdw>
          </a:effectLst>
        </p:spPr>
      </p:pic>
      <p:pic>
        <p:nvPicPr>
          <p:cNvPr id="6" name="Рисунок 5" descr="Songs5-11_p37.jpg"/>
          <p:cNvPicPr>
            <a:picLocks noChangeAspect="1"/>
          </p:cNvPicPr>
          <p:nvPr/>
        </p:nvPicPr>
        <p:blipFill>
          <a:blip r:embed="rId3" cstate="print">
            <a:extLst>
              <a:ext uri="{28A0092B-C50C-407E-A947-70E740481C1C}">
                <a14:useLocalDpi xmlns:a14="http://schemas.microsoft.com/office/drawing/2010/main"/>
              </a:ext>
            </a:extLst>
          </a:blip>
          <a:srcRect l="50472"/>
          <a:stretch>
            <a:fillRect/>
          </a:stretch>
        </p:blipFill>
        <p:spPr>
          <a:xfrm>
            <a:off x="3086340" y="0"/>
            <a:ext cx="4885155" cy="6858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78419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850" y="981075"/>
            <a:ext cx="11490325" cy="5619750"/>
          </a:xfrm>
          <a:prstGeom prst="rect">
            <a:avLst/>
          </a:prstGeom>
        </p:spPr>
        <p:txBody>
          <a:bodyPr>
            <a:noAutofit/>
          </a:bodyPr>
          <a:lstStyle/>
          <a:p>
            <a:pPr algn="ctr"/>
            <a:r>
              <a:rPr lang="ru-RU" sz="5400" b="1" spc="100" dirty="0">
                <a:effectLst/>
              </a:rPr>
              <a:t>Как </a:t>
            </a:r>
            <a:r>
              <a:rPr lang="ru-RU" sz="5400" b="1" spc="100" dirty="0" smtClean="0">
                <a:effectLst/>
              </a:rPr>
              <a:t>научить</a:t>
            </a:r>
            <a:r>
              <a:rPr lang="en-US" sz="5400" b="1" spc="100" dirty="0" smtClean="0">
                <a:effectLst/>
              </a:rPr>
              <a:t> </a:t>
            </a:r>
            <a:r>
              <a:rPr lang="ru-RU" sz="5400" b="1" spc="100" dirty="0" smtClean="0">
                <a:effectLst/>
              </a:rPr>
              <a:t> </a:t>
            </a:r>
            <a:r>
              <a:rPr lang="ru-RU" sz="5400" b="1" spc="100" dirty="0">
                <a:effectLst/>
              </a:rPr>
              <a:t>читать </a:t>
            </a:r>
            <a:r>
              <a:rPr lang="ru-RU" sz="5400" b="1" spc="100" dirty="0" smtClean="0">
                <a:effectLst/>
              </a:rPr>
              <a:t/>
            </a:r>
            <a:br>
              <a:rPr lang="ru-RU" sz="5400" b="1" spc="100" dirty="0" smtClean="0">
                <a:effectLst/>
              </a:rPr>
            </a:br>
            <a:r>
              <a:rPr lang="ru-RU" sz="5400" b="1" spc="100" dirty="0" smtClean="0">
                <a:effectLst/>
              </a:rPr>
              <a:t>по-английски</a:t>
            </a:r>
            <a:r>
              <a:rPr lang="en-US" sz="5400" b="1" spc="100" dirty="0" smtClean="0">
                <a:effectLst/>
              </a:rPr>
              <a:t> </a:t>
            </a:r>
            <a:r>
              <a:rPr lang="ru-RU" sz="5400" b="1" spc="100" dirty="0" smtClean="0">
                <a:effectLst/>
              </a:rPr>
              <a:t> </a:t>
            </a:r>
            <a:r>
              <a:rPr lang="ru-RU" sz="5400" b="1" spc="100" dirty="0">
                <a:effectLst/>
              </a:rPr>
              <a:t>с </a:t>
            </a:r>
            <a:r>
              <a:rPr lang="en-US" sz="5400" b="1" spc="100" dirty="0" smtClean="0">
                <a:effectLst/>
              </a:rPr>
              <a:t> </a:t>
            </a:r>
            <a:r>
              <a:rPr lang="ru-RU" sz="5400" b="1" spc="100" dirty="0" smtClean="0">
                <a:effectLst/>
              </a:rPr>
              <a:t>заданной </a:t>
            </a:r>
            <a:r>
              <a:rPr lang="ru-RU" sz="5400" b="1" spc="100" dirty="0">
                <a:effectLst/>
              </a:rPr>
              <a:t>глубиной </a:t>
            </a:r>
            <a:r>
              <a:rPr lang="en-US" sz="5400" b="1" spc="100" dirty="0" smtClean="0">
                <a:effectLst/>
              </a:rPr>
              <a:t> </a:t>
            </a:r>
            <a:r>
              <a:rPr lang="ru-RU" sz="5400" b="1" spc="100" dirty="0" smtClean="0">
                <a:effectLst/>
              </a:rPr>
              <a:t>понимания</a:t>
            </a:r>
            <a:r>
              <a:rPr lang="ru-RU" sz="5400" b="1" spc="100" dirty="0">
                <a:effectLst/>
              </a:rPr>
              <a:t> </a:t>
            </a:r>
            <a:r>
              <a:rPr lang="ru-RU" sz="5400" b="1" spc="100" dirty="0" smtClean="0">
                <a:solidFill>
                  <a:srgbClr val="7030A0"/>
                </a:solidFill>
              </a:rPr>
              <a:t/>
            </a:r>
            <a:br>
              <a:rPr lang="ru-RU" sz="5400" b="1" spc="100" dirty="0" smtClean="0">
                <a:solidFill>
                  <a:srgbClr val="7030A0"/>
                </a:solidFill>
              </a:rPr>
            </a:br>
            <a:r>
              <a:rPr lang="en-US" sz="2400" b="1" spc="100" dirty="0" smtClean="0">
                <a:solidFill>
                  <a:srgbClr val="7030A0"/>
                </a:solidFill>
              </a:rPr>
              <a:t/>
            </a:r>
            <a:br>
              <a:rPr lang="en-US" sz="2400" b="1" spc="100" dirty="0" smtClean="0">
                <a:solidFill>
                  <a:srgbClr val="7030A0"/>
                </a:solidFill>
              </a:rPr>
            </a:br>
            <a:r>
              <a:rPr lang="ru-RU" sz="4000" i="1" cap="none" spc="100" dirty="0" smtClean="0">
                <a:solidFill>
                  <a:srgbClr val="7030A0"/>
                </a:solidFill>
              </a:rPr>
              <a:t>Марианна Юрьевна Кауфман</a:t>
            </a:r>
            <a:br>
              <a:rPr lang="ru-RU" sz="4000" i="1" cap="none" spc="100" dirty="0" smtClean="0">
                <a:solidFill>
                  <a:srgbClr val="7030A0"/>
                </a:solidFill>
              </a:rPr>
            </a:br>
            <a:r>
              <a:rPr lang="ru-RU" sz="4000" i="1" cap="none" spc="100" dirty="0" smtClean="0">
                <a:solidFill>
                  <a:srgbClr val="7030A0"/>
                </a:solidFill>
              </a:rPr>
              <a:t>автор курса «</a:t>
            </a:r>
            <a:r>
              <a:rPr lang="en-US" sz="4000" i="1" cap="none" spc="100" dirty="0" smtClean="0">
                <a:solidFill>
                  <a:srgbClr val="7030A0"/>
                </a:solidFill>
              </a:rPr>
              <a:t>Happy English.ru</a:t>
            </a:r>
            <a:r>
              <a:rPr lang="ru-RU" sz="4000" i="1" cap="none" spc="100" dirty="0" smtClean="0">
                <a:solidFill>
                  <a:srgbClr val="7030A0"/>
                </a:solidFill>
              </a:rPr>
              <a:t>»</a:t>
            </a:r>
            <a:r>
              <a:rPr lang="en-US" sz="4000" i="1" cap="none" spc="100" dirty="0" smtClean="0">
                <a:solidFill>
                  <a:srgbClr val="7030A0"/>
                </a:solidFill>
              </a:rPr>
              <a:t/>
            </a:r>
            <a:br>
              <a:rPr lang="en-US" sz="4000" i="1" cap="none" spc="100" dirty="0" smtClean="0">
                <a:solidFill>
                  <a:srgbClr val="7030A0"/>
                </a:solidFill>
              </a:rPr>
            </a:br>
            <a:r>
              <a:rPr lang="en-US" sz="4000" i="1" cap="none" spc="100" dirty="0" smtClean="0">
                <a:solidFill>
                  <a:srgbClr val="7030A0"/>
                </a:solidFill>
              </a:rPr>
              <a:t>Master of Arts in Sociolinguistics</a:t>
            </a:r>
            <a:endParaRPr lang="ru-RU" sz="4000" i="1" spc="100" dirty="0">
              <a:solidFill>
                <a:srgbClr val="7030A0"/>
              </a:solidFill>
            </a:endParaRPr>
          </a:p>
        </p:txBody>
      </p:sp>
    </p:spTree>
    <p:extLst>
      <p:ext uri="{BB962C8B-B14F-4D97-AF65-F5344CB8AC3E}">
        <p14:creationId xmlns:p14="http://schemas.microsoft.com/office/powerpoint/2010/main" val="21350637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0000" y="342900"/>
            <a:ext cx="9569856" cy="6093976"/>
          </a:xfrm>
          <a:prstGeom prst="rect">
            <a:avLst/>
          </a:prstGeom>
          <a:noFill/>
        </p:spPr>
        <p:txBody>
          <a:bodyPr wrap="square" rtlCol="0">
            <a:spAutoFit/>
          </a:bodyPr>
          <a:lstStyle/>
          <a:p>
            <a:r>
              <a:rPr lang="ru-RU" sz="3200" b="1" spc="100" dirty="0" smtClean="0">
                <a:solidFill>
                  <a:srgbClr val="489296"/>
                </a:solidFill>
              </a:rPr>
              <a:t>ЭКСТЕНСИВНОЕ ЧТЕНИЕ</a:t>
            </a:r>
          </a:p>
          <a:p>
            <a:endParaRPr lang="ru-RU" sz="2000" dirty="0" smtClean="0"/>
          </a:p>
          <a:p>
            <a:pPr marL="216000" indent="-216000">
              <a:buFont typeface="Arial" pitchFamily="34" charset="0"/>
              <a:buChar char="•"/>
            </a:pPr>
            <a:r>
              <a:rPr lang="ru-RU" sz="2000" dirty="0" smtClean="0"/>
              <a:t>Экстенсивное чтение готовит учащихся к академическому чтению.</a:t>
            </a:r>
          </a:p>
          <a:p>
            <a:pPr marL="216000" indent="-216000">
              <a:buFont typeface="Arial" pitchFamily="34" charset="0"/>
              <a:buChar char="•"/>
            </a:pPr>
            <a:r>
              <a:rPr lang="ru-RU" sz="2000" dirty="0" smtClean="0"/>
              <a:t>Расширяет словарный запас.</a:t>
            </a:r>
          </a:p>
          <a:p>
            <a:pPr marL="216000" indent="-216000">
              <a:buFont typeface="Arial" pitchFamily="34" charset="0"/>
              <a:buChar char="•"/>
            </a:pPr>
            <a:r>
              <a:rPr lang="ru-RU" sz="2000" dirty="0" smtClean="0"/>
              <a:t>Позволяет ознакомиться  с использованием грамматических структур </a:t>
            </a:r>
            <a:br>
              <a:rPr lang="ru-RU" sz="2000" dirty="0" smtClean="0"/>
            </a:br>
            <a:r>
              <a:rPr lang="ru-RU" sz="2000" dirty="0" smtClean="0"/>
              <a:t>и лексических единиц в ситуациях реального общения</a:t>
            </a:r>
          </a:p>
          <a:p>
            <a:pPr marL="216000" indent="-216000">
              <a:buFont typeface="Arial" pitchFamily="34" charset="0"/>
              <a:buChar char="•"/>
            </a:pPr>
            <a:endParaRPr lang="ru-RU" sz="1000" dirty="0"/>
          </a:p>
          <a:p>
            <a:pPr marL="216000" indent="-216000">
              <a:buFont typeface="Arial" pitchFamily="34" charset="0"/>
              <a:buChar char="•"/>
            </a:pPr>
            <a:r>
              <a:rPr lang="ru-RU" sz="2000" dirty="0" smtClean="0"/>
              <a:t>Повышает уверенность в своих силах</a:t>
            </a:r>
          </a:p>
          <a:p>
            <a:pPr marL="216000" indent="-216000">
              <a:buFont typeface="Arial" pitchFamily="34" charset="0"/>
              <a:buChar char="•"/>
            </a:pPr>
            <a:r>
              <a:rPr lang="ru-RU" sz="2000" dirty="0" smtClean="0"/>
              <a:t>Способствует формированию положительного отношения к предмету, языку</a:t>
            </a:r>
          </a:p>
          <a:p>
            <a:pPr marL="216000" indent="-216000">
              <a:buFont typeface="Arial" pitchFamily="34" charset="0"/>
              <a:buChar char="•"/>
            </a:pPr>
            <a:r>
              <a:rPr lang="ru-RU" sz="2000" dirty="0" smtClean="0"/>
              <a:t>Развивает, обучает, воспитывает </a:t>
            </a:r>
          </a:p>
          <a:p>
            <a:pPr marL="216000" indent="-216000">
              <a:buFont typeface="Arial" pitchFamily="34" charset="0"/>
              <a:buChar char="•"/>
            </a:pPr>
            <a:r>
              <a:rPr lang="ru-RU" sz="2000" dirty="0" smtClean="0"/>
              <a:t>Формирует отношение к чтению не только как к инструменту познания , </a:t>
            </a:r>
            <a:br>
              <a:rPr lang="ru-RU" sz="2000" dirty="0" smtClean="0"/>
            </a:br>
            <a:r>
              <a:rPr lang="ru-RU" sz="2000" dirty="0" smtClean="0"/>
              <a:t>но и как к деятельности, имеющей самостоятельную ценность</a:t>
            </a:r>
            <a:endParaRPr lang="en-US" sz="2000" dirty="0" smtClean="0"/>
          </a:p>
          <a:p>
            <a:pPr marL="216000" indent="-216000">
              <a:buFont typeface="Arial" pitchFamily="34" charset="0"/>
              <a:buChar char="•"/>
            </a:pPr>
            <a:endParaRPr lang="en-US" sz="1000" dirty="0"/>
          </a:p>
          <a:p>
            <a:pPr marL="216000" indent="-216000">
              <a:buFont typeface="Arial" pitchFamily="34" charset="0"/>
              <a:buChar char="•"/>
            </a:pPr>
            <a:r>
              <a:rPr lang="ru-RU" sz="2000" dirty="0" smtClean="0"/>
              <a:t>Учителю необходимо абстрагироваться от формирования чисто ”инструментальных» навыков (</a:t>
            </a:r>
            <a:r>
              <a:rPr lang="en-US" sz="2000" dirty="0" smtClean="0"/>
              <a:t>skills)</a:t>
            </a:r>
            <a:endParaRPr lang="ru-RU" sz="2000" dirty="0" smtClean="0"/>
          </a:p>
          <a:p>
            <a:pPr marL="216000" indent="-216000">
              <a:buFont typeface="Arial" pitchFamily="34" charset="0"/>
              <a:buChar char="•"/>
            </a:pPr>
            <a:r>
              <a:rPr lang="ru-RU" sz="2000" dirty="0" smtClean="0"/>
              <a:t>Пересмотреть свою позицию  в качестве обучающего и перейти на позицию  наблюдателя, курирующего процесс.</a:t>
            </a:r>
          </a:p>
          <a:p>
            <a:pPr marL="216000" indent="-216000">
              <a:buFont typeface="Arial" pitchFamily="34" charset="0"/>
              <a:buChar char="•"/>
            </a:pPr>
            <a:r>
              <a:rPr lang="ru-RU" sz="2000" dirty="0" smtClean="0"/>
              <a:t>Тщательно подойти к отбору материалов</a:t>
            </a:r>
          </a:p>
          <a:p>
            <a:pPr marL="216000" indent="-216000">
              <a:buFont typeface="Arial" pitchFamily="34" charset="0"/>
              <a:buChar char="•"/>
            </a:pPr>
            <a:r>
              <a:rPr lang="ru-RU" sz="2000" dirty="0" smtClean="0"/>
              <a:t>Найти приемлемую форму организации этого вида деятельности</a:t>
            </a:r>
          </a:p>
          <a:p>
            <a:pPr indent="216000"/>
            <a:endParaRPr lang="en-US" dirty="0" smtClean="0"/>
          </a:p>
        </p:txBody>
      </p:sp>
    </p:spTree>
    <p:extLst>
      <p:ext uri="{BB962C8B-B14F-4D97-AF65-F5344CB8AC3E}">
        <p14:creationId xmlns:p14="http://schemas.microsoft.com/office/powerpoint/2010/main" val="9250812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0000" y="438150"/>
            <a:ext cx="11058525" cy="523220"/>
          </a:xfrm>
          <a:prstGeom prst="rect">
            <a:avLst/>
          </a:prstGeom>
          <a:noFill/>
        </p:spPr>
        <p:txBody>
          <a:bodyPr wrap="square" rtlCol="0">
            <a:spAutoFit/>
          </a:bodyPr>
          <a:lstStyle/>
          <a:p>
            <a:r>
              <a:rPr lang="en-US" sz="2800" b="1" dirty="0" smtClean="0">
                <a:solidFill>
                  <a:srgbClr val="489296"/>
                </a:solidFill>
              </a:rPr>
              <a:t>Ways of incorporating intensive reading into curriculum</a:t>
            </a:r>
            <a:endParaRPr lang="ru-RU" sz="2800" b="1" dirty="0">
              <a:solidFill>
                <a:srgbClr val="489296"/>
              </a:solidFill>
            </a:endParaRPr>
          </a:p>
        </p:txBody>
      </p:sp>
      <p:sp>
        <p:nvSpPr>
          <p:cNvPr id="3" name="TextBox 2"/>
          <p:cNvSpPr txBox="1"/>
          <p:nvPr/>
        </p:nvSpPr>
        <p:spPr>
          <a:xfrm>
            <a:off x="1440000" y="1272540"/>
            <a:ext cx="10182213" cy="4985980"/>
          </a:xfrm>
          <a:prstGeom prst="rect">
            <a:avLst/>
          </a:prstGeom>
          <a:noFill/>
        </p:spPr>
        <p:txBody>
          <a:bodyPr wrap="square" rtlCol="0">
            <a:spAutoFit/>
          </a:bodyPr>
          <a:lstStyle/>
          <a:p>
            <a:r>
              <a:rPr lang="en-US" sz="2000" b="1" dirty="0" smtClean="0"/>
              <a:t>As part of an existing course</a:t>
            </a:r>
          </a:p>
          <a:p>
            <a:r>
              <a:rPr lang="en-US" sz="2000" dirty="0" smtClean="0"/>
              <a:t>In addition to in-class reading time should be set aside in the class for  related </a:t>
            </a:r>
            <a:r>
              <a:rPr lang="en-US" sz="2000" dirty="0" err="1" smtClean="0"/>
              <a:t>activites</a:t>
            </a:r>
            <a:r>
              <a:rPr lang="en-US" sz="2000" dirty="0" smtClean="0"/>
              <a:t>,</a:t>
            </a:r>
            <a:endParaRPr lang="ru-RU" sz="2000" dirty="0" smtClean="0"/>
          </a:p>
          <a:p>
            <a:r>
              <a:rPr lang="en-US" sz="2000" dirty="0" smtClean="0"/>
              <a:t> e</a:t>
            </a:r>
            <a:r>
              <a:rPr lang="ru-RU" sz="2000" dirty="0" smtClean="0"/>
              <a:t>.</a:t>
            </a:r>
            <a:r>
              <a:rPr lang="en-US" sz="2000" dirty="0" smtClean="0"/>
              <a:t>g</a:t>
            </a:r>
            <a:r>
              <a:rPr lang="ru-RU" sz="2000" dirty="0" smtClean="0"/>
              <a:t>.</a:t>
            </a:r>
            <a:r>
              <a:rPr lang="en-US" sz="2000" dirty="0" smtClean="0"/>
              <a:t> oral book reports.</a:t>
            </a:r>
          </a:p>
          <a:p>
            <a:r>
              <a:rPr lang="en-US" sz="2000" dirty="0" smtClean="0"/>
              <a:t>Teacher decides what percentage of time can be devoted and how many books  should be read</a:t>
            </a:r>
            <a:endParaRPr lang="en-US" sz="2000" dirty="0"/>
          </a:p>
          <a:p>
            <a:endParaRPr lang="en-US" sz="1000" b="1" dirty="0" smtClean="0"/>
          </a:p>
          <a:p>
            <a:r>
              <a:rPr lang="en-US" sz="2000" b="1" dirty="0" smtClean="0"/>
              <a:t>As a noncredit addition to an existing course</a:t>
            </a:r>
          </a:p>
          <a:p>
            <a:r>
              <a:rPr lang="en-US" sz="2000" dirty="0" smtClean="0"/>
              <a:t>Extensive reading is an optional supplement.</a:t>
            </a:r>
          </a:p>
          <a:p>
            <a:r>
              <a:rPr lang="en-US" sz="2000" dirty="0" smtClean="0"/>
              <a:t>Students read according to their interests and for pleasure. The assignment is optional and can add to  final grades if the student is on the boarder line.</a:t>
            </a:r>
          </a:p>
          <a:p>
            <a:endParaRPr lang="ru-RU" sz="1000" b="1" dirty="0" smtClean="0"/>
          </a:p>
          <a:p>
            <a:r>
              <a:rPr lang="en-US" sz="2000" b="1" dirty="0" smtClean="0"/>
              <a:t>As a separate stand alone course</a:t>
            </a:r>
          </a:p>
          <a:p>
            <a:r>
              <a:rPr lang="en-US" sz="2000" dirty="0" smtClean="0"/>
              <a:t>Requirements include a syllabus, materials and a set time slot.</a:t>
            </a:r>
          </a:p>
          <a:p>
            <a:r>
              <a:rPr lang="en-US" sz="2000" b="1" dirty="0"/>
              <a:t> </a:t>
            </a:r>
            <a:r>
              <a:rPr lang="en-US" sz="2000" b="1" dirty="0" smtClean="0"/>
              <a:t>As an extracurricular activity</a:t>
            </a:r>
          </a:p>
          <a:p>
            <a:r>
              <a:rPr lang="en-US" sz="2000" dirty="0" smtClean="0"/>
              <a:t>Reading club, not  connected to the required courses. Everybody is welcome regardless of the level.</a:t>
            </a:r>
          </a:p>
          <a:p>
            <a:endParaRPr lang="ru-RU" dirty="0"/>
          </a:p>
        </p:txBody>
      </p:sp>
    </p:spTree>
    <p:extLst>
      <p:ext uri="{BB962C8B-B14F-4D97-AF65-F5344CB8AC3E}">
        <p14:creationId xmlns:p14="http://schemas.microsoft.com/office/powerpoint/2010/main" val="14547291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0000" y="387177"/>
            <a:ext cx="9951308" cy="861774"/>
          </a:xfrm>
          <a:prstGeom prst="rect">
            <a:avLst/>
          </a:prstGeom>
          <a:noFill/>
        </p:spPr>
        <p:txBody>
          <a:bodyPr wrap="square" rtlCol="0">
            <a:spAutoFit/>
          </a:bodyPr>
          <a:lstStyle/>
          <a:p>
            <a:r>
              <a:rPr lang="en-US" sz="3200" b="1" dirty="0" smtClean="0">
                <a:solidFill>
                  <a:srgbClr val="489296"/>
                </a:solidFill>
              </a:rPr>
              <a:t>Reading materials. Authentic materials</a:t>
            </a:r>
            <a:endParaRPr lang="ru-RU" sz="3200" b="1" dirty="0" smtClean="0">
              <a:solidFill>
                <a:srgbClr val="489296"/>
              </a:solidFill>
            </a:endParaRPr>
          </a:p>
          <a:p>
            <a:endParaRPr lang="ru-RU" b="1" dirty="0"/>
          </a:p>
        </p:txBody>
      </p:sp>
      <p:sp>
        <p:nvSpPr>
          <p:cNvPr id="3" name="TextBox 2"/>
          <p:cNvSpPr txBox="1"/>
          <p:nvPr/>
        </p:nvSpPr>
        <p:spPr>
          <a:xfrm>
            <a:off x="1440001" y="1248951"/>
            <a:ext cx="9219762" cy="1015663"/>
          </a:xfrm>
          <a:prstGeom prst="rect">
            <a:avLst/>
          </a:prstGeom>
          <a:noFill/>
        </p:spPr>
        <p:txBody>
          <a:bodyPr wrap="square" rtlCol="0">
            <a:spAutoFit/>
          </a:bodyPr>
          <a:lstStyle/>
          <a:p>
            <a:r>
              <a:rPr lang="en-US" sz="2000" i="1" dirty="0" smtClean="0"/>
              <a:t>”Authentic materials are those that are impossible or difficult for language learners to understand” </a:t>
            </a:r>
          </a:p>
          <a:p>
            <a:pPr algn="r"/>
            <a:r>
              <a:rPr lang="en-US" sz="2000" i="1" dirty="0" smtClean="0"/>
              <a:t> Devil’s Dictionary</a:t>
            </a:r>
            <a:endParaRPr lang="ru-RU" sz="2000" i="1" dirty="0"/>
          </a:p>
        </p:txBody>
      </p:sp>
      <p:sp>
        <p:nvSpPr>
          <p:cNvPr id="4" name="Прямоугольник 3"/>
          <p:cNvSpPr/>
          <p:nvPr/>
        </p:nvSpPr>
        <p:spPr>
          <a:xfrm>
            <a:off x="1439999" y="2520777"/>
            <a:ext cx="9219763" cy="3631763"/>
          </a:xfrm>
          <a:prstGeom prst="rect">
            <a:avLst/>
          </a:prstGeom>
        </p:spPr>
        <p:txBody>
          <a:bodyPr wrap="square">
            <a:spAutoFit/>
          </a:bodyPr>
          <a:lstStyle/>
          <a:p>
            <a:pPr>
              <a:spcAft>
                <a:spcPts val="0"/>
              </a:spcAft>
            </a:pPr>
            <a:r>
              <a:rPr lang="en-US" sz="2000" b="1" dirty="0">
                <a:ea typeface="Calibri" charset="0"/>
                <a:cs typeface="Times New Roman" charset="0"/>
              </a:rPr>
              <a:t>Definition of authenticity.</a:t>
            </a:r>
            <a:endParaRPr lang="ru-RU" sz="2000" dirty="0">
              <a:ea typeface="Calibri" charset="0"/>
              <a:cs typeface="Times New Roman" charset="0"/>
            </a:endParaRPr>
          </a:p>
          <a:p>
            <a:pPr>
              <a:spcAft>
                <a:spcPts val="0"/>
              </a:spcAft>
            </a:pPr>
            <a:r>
              <a:rPr lang="en-US" sz="2000" dirty="0">
                <a:ea typeface="Calibri" charset="0"/>
                <a:cs typeface="Times New Roman" charset="0"/>
              </a:rPr>
              <a:t>Robin </a:t>
            </a:r>
            <a:r>
              <a:rPr lang="en-US" sz="2000" dirty="0" err="1">
                <a:ea typeface="Calibri" charset="0"/>
                <a:cs typeface="Times New Roman" charset="0"/>
              </a:rPr>
              <a:t>Scarella</a:t>
            </a:r>
            <a:r>
              <a:rPr lang="en-US" sz="2000" dirty="0">
                <a:ea typeface="Calibri" charset="0"/>
                <a:cs typeface="Times New Roman" charset="0"/>
              </a:rPr>
              <a:t> and Rebecca Oxford  ”Generally authentic language is considered unedited, unabridged text that is written for native speakers”</a:t>
            </a:r>
            <a:endParaRPr lang="ru-RU" sz="2000" dirty="0">
              <a:ea typeface="Calibri" charset="0"/>
              <a:cs typeface="Times New Roman" charset="0"/>
            </a:endParaRPr>
          </a:p>
          <a:p>
            <a:pPr>
              <a:spcAft>
                <a:spcPts val="0"/>
              </a:spcAft>
            </a:pPr>
            <a:r>
              <a:rPr lang="en-US" sz="2000" dirty="0">
                <a:ea typeface="Calibri" charset="0"/>
                <a:cs typeface="Times New Roman" charset="0"/>
              </a:rPr>
              <a:t>Henry </a:t>
            </a:r>
            <a:r>
              <a:rPr lang="en-US" sz="2000" dirty="0" err="1">
                <a:ea typeface="Calibri" charset="0"/>
                <a:cs typeface="Times New Roman" charset="0"/>
              </a:rPr>
              <a:t>Widdowson</a:t>
            </a:r>
            <a:r>
              <a:rPr lang="en-US" sz="2000" dirty="0">
                <a:ea typeface="Calibri" charset="0"/>
                <a:cs typeface="Times New Roman" charset="0"/>
              </a:rPr>
              <a:t> ” authenticity is not a quality of text, but is achieved when the readers realize the intentions of the author” </a:t>
            </a:r>
            <a:endParaRPr lang="ru-RU" sz="2000" dirty="0">
              <a:ea typeface="Calibri" charset="0"/>
              <a:cs typeface="Times New Roman" charset="0"/>
            </a:endParaRPr>
          </a:p>
          <a:p>
            <a:pPr>
              <a:spcAft>
                <a:spcPts val="0"/>
              </a:spcAft>
            </a:pPr>
            <a:r>
              <a:rPr lang="en-US" sz="1000" dirty="0">
                <a:ea typeface="Calibri" charset="0"/>
                <a:cs typeface="Times New Roman" charset="0"/>
              </a:rPr>
              <a:t> </a:t>
            </a:r>
            <a:endParaRPr lang="ru-RU" sz="1000" dirty="0">
              <a:ea typeface="Calibri" charset="0"/>
              <a:cs typeface="Times New Roman" charset="0"/>
            </a:endParaRPr>
          </a:p>
          <a:p>
            <a:pPr>
              <a:spcAft>
                <a:spcPts val="0"/>
              </a:spcAft>
            </a:pPr>
            <a:r>
              <a:rPr lang="en-US" sz="2000" b="1" dirty="0">
                <a:ea typeface="Calibri" charset="0"/>
                <a:cs typeface="Times New Roman" charset="0"/>
              </a:rPr>
              <a:t>Supporters of using authentic texts:</a:t>
            </a:r>
            <a:endParaRPr lang="ru-RU" sz="2000" b="1" dirty="0">
              <a:ea typeface="Calibri" charset="0"/>
              <a:cs typeface="Times New Roman" charset="0"/>
            </a:endParaRPr>
          </a:p>
          <a:p>
            <a:pPr>
              <a:spcAft>
                <a:spcPts val="0"/>
              </a:spcAft>
            </a:pPr>
            <a:r>
              <a:rPr lang="en-US" sz="2000" dirty="0">
                <a:ea typeface="Calibri" charset="0"/>
                <a:cs typeface="Times New Roman" charset="0"/>
              </a:rPr>
              <a:t> </a:t>
            </a:r>
            <a:r>
              <a:rPr lang="en-US" sz="2000" dirty="0" smtClean="0">
                <a:ea typeface="Calibri" charset="0"/>
                <a:cs typeface="Times New Roman" charset="0"/>
              </a:rPr>
              <a:t>According </a:t>
            </a:r>
            <a:r>
              <a:rPr lang="en-US" sz="2000" dirty="0">
                <a:ea typeface="Calibri" charset="0"/>
                <a:cs typeface="Times New Roman" charset="0"/>
              </a:rPr>
              <a:t>to Communicative Language Teaching approach “Authentic materials, those written by and for native speakers and not specifically for language teaching are superior to materials especially written or simplified for language learners.”</a:t>
            </a:r>
            <a:endParaRPr lang="ru-RU" sz="2000" dirty="0">
              <a:ea typeface="Calibri" charset="0"/>
              <a:cs typeface="Times New Roman" charset="0"/>
            </a:endParaRPr>
          </a:p>
          <a:p>
            <a:pPr>
              <a:spcAft>
                <a:spcPts val="0"/>
              </a:spcAft>
            </a:pPr>
            <a:r>
              <a:rPr lang="en-US" sz="2000" dirty="0">
                <a:latin typeface="Calibri" charset="0"/>
                <a:ea typeface="Calibri" charset="0"/>
                <a:cs typeface="Times New Roman" charset="0"/>
              </a:rPr>
              <a:t> </a:t>
            </a:r>
            <a:endParaRPr lang="ru-RU" sz="2000" dirty="0">
              <a:effectLst/>
              <a:latin typeface="Calibri" charset="0"/>
              <a:ea typeface="Calibri" charset="0"/>
              <a:cs typeface="Times New Roman" charset="0"/>
            </a:endParaRPr>
          </a:p>
        </p:txBody>
      </p:sp>
    </p:spTree>
    <p:extLst>
      <p:ext uri="{BB962C8B-B14F-4D97-AF65-F5344CB8AC3E}">
        <p14:creationId xmlns:p14="http://schemas.microsoft.com/office/powerpoint/2010/main" val="17799244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39999" y="1227438"/>
            <a:ext cx="8931439" cy="5016758"/>
          </a:xfrm>
          <a:prstGeom prst="rect">
            <a:avLst/>
          </a:prstGeom>
        </p:spPr>
        <p:txBody>
          <a:bodyPr wrap="square">
            <a:spAutoFit/>
          </a:bodyPr>
          <a:lstStyle/>
          <a:p>
            <a:pPr>
              <a:spcAft>
                <a:spcPts val="0"/>
              </a:spcAft>
            </a:pPr>
            <a:r>
              <a:rPr lang="en-US" sz="2000" dirty="0" smtClean="0">
                <a:ea typeface="Calibri" charset="0"/>
                <a:cs typeface="Times New Roman" charset="0"/>
              </a:rPr>
              <a:t>Interesting</a:t>
            </a:r>
            <a:r>
              <a:rPr lang="en-US" sz="2000" dirty="0">
                <a:ea typeface="Calibri" charset="0"/>
                <a:cs typeface="Times New Roman" charset="0"/>
              </a:rPr>
              <a:t>, engaging, culturally enlightening, relevant, motivating , contain genuine discourse.</a:t>
            </a:r>
            <a:endParaRPr lang="ru-RU" sz="2000" dirty="0">
              <a:ea typeface="Calibri" charset="0"/>
              <a:cs typeface="Times New Roman" charset="0"/>
            </a:endParaRPr>
          </a:p>
          <a:p>
            <a:pPr>
              <a:spcAft>
                <a:spcPts val="0"/>
              </a:spcAft>
            </a:pPr>
            <a:r>
              <a:rPr lang="en-US" sz="2000" dirty="0" smtClean="0">
                <a:ea typeface="Calibri" charset="0"/>
                <a:cs typeface="Times New Roman" charset="0"/>
              </a:rPr>
              <a:t>The </a:t>
            </a:r>
            <a:r>
              <a:rPr lang="en-US" sz="2000" dirty="0">
                <a:ea typeface="Calibri" charset="0"/>
                <a:cs typeface="Times New Roman" charset="0"/>
              </a:rPr>
              <a:t>very difficulty of the text makes them perfect learning tools</a:t>
            </a:r>
            <a:r>
              <a:rPr lang="en-US" sz="2000" dirty="0" smtClean="0">
                <a:ea typeface="Calibri" charset="0"/>
                <a:cs typeface="Times New Roman" charset="0"/>
              </a:rPr>
              <a:t>.</a:t>
            </a:r>
          </a:p>
          <a:p>
            <a:pPr>
              <a:spcAft>
                <a:spcPts val="0"/>
              </a:spcAft>
            </a:pPr>
            <a:endParaRPr lang="ru-RU" sz="1000" dirty="0">
              <a:ea typeface="Calibri" charset="0"/>
              <a:cs typeface="Times New Roman" charset="0"/>
            </a:endParaRPr>
          </a:p>
          <a:p>
            <a:pPr>
              <a:spcAft>
                <a:spcPts val="0"/>
              </a:spcAft>
            </a:pPr>
            <a:r>
              <a:rPr lang="en-US" sz="2000" b="1" dirty="0">
                <a:ea typeface="Calibri" charset="0"/>
                <a:cs typeface="Times New Roman" charset="0"/>
              </a:rPr>
              <a:t>Cons</a:t>
            </a:r>
            <a:endParaRPr lang="ru-RU" sz="2000" dirty="0">
              <a:ea typeface="Calibri" charset="0"/>
              <a:cs typeface="Times New Roman" charset="0"/>
            </a:endParaRPr>
          </a:p>
          <a:p>
            <a:pPr>
              <a:spcAft>
                <a:spcPts val="0"/>
              </a:spcAft>
            </a:pPr>
            <a:r>
              <a:rPr lang="en-US" sz="2000" dirty="0" smtClean="0">
                <a:ea typeface="Calibri" charset="0"/>
                <a:cs typeface="Times New Roman" charset="0"/>
              </a:rPr>
              <a:t>Authentic </a:t>
            </a:r>
            <a:r>
              <a:rPr lang="en-US" sz="2000" dirty="0">
                <a:ea typeface="Calibri" charset="0"/>
                <a:cs typeface="Times New Roman" charset="0"/>
              </a:rPr>
              <a:t>texts can set back language development.</a:t>
            </a:r>
            <a:endParaRPr lang="ru-RU" sz="2000" dirty="0">
              <a:ea typeface="Calibri" charset="0"/>
              <a:cs typeface="Times New Roman" charset="0"/>
            </a:endParaRPr>
          </a:p>
          <a:p>
            <a:pPr>
              <a:spcAft>
                <a:spcPts val="0"/>
              </a:spcAft>
            </a:pPr>
            <a:r>
              <a:rPr lang="en-US" sz="2000" dirty="0" smtClean="0">
                <a:ea typeface="Calibri" charset="0"/>
                <a:cs typeface="Times New Roman" charset="0"/>
              </a:rPr>
              <a:t>Their </a:t>
            </a:r>
            <a:r>
              <a:rPr lang="en-US" sz="2000" dirty="0">
                <a:ea typeface="Calibri" charset="0"/>
                <a:cs typeface="Times New Roman" charset="0"/>
              </a:rPr>
              <a:t>difficulty makes readers focus more on the code. </a:t>
            </a:r>
            <a:endParaRPr lang="ru-RU" sz="2000" dirty="0">
              <a:ea typeface="Calibri" charset="0"/>
              <a:cs typeface="Times New Roman" charset="0"/>
            </a:endParaRPr>
          </a:p>
          <a:p>
            <a:pPr>
              <a:spcAft>
                <a:spcPts val="0"/>
              </a:spcAft>
            </a:pPr>
            <a:r>
              <a:rPr lang="en-US" sz="2000" dirty="0" smtClean="0">
                <a:ea typeface="Calibri" charset="0"/>
                <a:cs typeface="Times New Roman" charset="0"/>
              </a:rPr>
              <a:t>Constant </a:t>
            </a:r>
            <a:r>
              <a:rPr lang="en-US" sz="2000" dirty="0">
                <a:ea typeface="Calibri" charset="0"/>
                <a:cs typeface="Times New Roman" charset="0"/>
              </a:rPr>
              <a:t>attempts at contextual guessing destroys confidence.</a:t>
            </a:r>
            <a:endParaRPr lang="ru-RU" sz="2000" dirty="0">
              <a:ea typeface="Calibri" charset="0"/>
              <a:cs typeface="Times New Roman" charset="0"/>
            </a:endParaRPr>
          </a:p>
          <a:p>
            <a:pPr>
              <a:spcAft>
                <a:spcPts val="0"/>
              </a:spcAft>
            </a:pPr>
            <a:r>
              <a:rPr lang="en-US" sz="2000" dirty="0" err="1">
                <a:ea typeface="Calibri" charset="0"/>
                <a:cs typeface="Times New Roman" charset="0"/>
              </a:rPr>
              <a:t>Wilga</a:t>
            </a:r>
            <a:r>
              <a:rPr lang="en-US" sz="2000" dirty="0">
                <a:ea typeface="Calibri" charset="0"/>
                <a:cs typeface="Times New Roman" charset="0"/>
              </a:rPr>
              <a:t> Rivers: </a:t>
            </a:r>
            <a:r>
              <a:rPr lang="en-US" sz="2000" dirty="0" smtClean="0">
                <a:ea typeface="Calibri" charset="0"/>
                <a:cs typeface="Times New Roman" charset="0"/>
              </a:rPr>
              <a:t>“When </a:t>
            </a:r>
            <a:r>
              <a:rPr lang="en-US" sz="2000" dirty="0">
                <a:ea typeface="Calibri" charset="0"/>
                <a:cs typeface="Times New Roman" charset="0"/>
              </a:rPr>
              <a:t>average students encounter ungraded materials too soon, they are usually forced back into deciphering with the aid of the dictionary and valuable training in reading skills is </a:t>
            </a:r>
            <a:r>
              <a:rPr lang="en-US" sz="2000" dirty="0" smtClean="0">
                <a:ea typeface="Calibri" charset="0"/>
                <a:cs typeface="Times New Roman" charset="0"/>
              </a:rPr>
              <a:t>wasted.”</a:t>
            </a:r>
            <a:endParaRPr lang="ru-RU" sz="2000" dirty="0">
              <a:ea typeface="Calibri" charset="0"/>
              <a:cs typeface="Times New Roman" charset="0"/>
            </a:endParaRPr>
          </a:p>
          <a:p>
            <a:pPr>
              <a:spcAft>
                <a:spcPts val="0"/>
              </a:spcAft>
            </a:pPr>
            <a:r>
              <a:rPr lang="en-US" sz="2000" dirty="0">
                <a:ea typeface="Calibri" charset="0"/>
                <a:cs typeface="Times New Roman" charset="0"/>
              </a:rPr>
              <a:t>Most scholars agree that good as they are linguistically difficult texts are unlikely to be suitable for developing reading skills.</a:t>
            </a:r>
            <a:endParaRPr lang="ru-RU" sz="2000" dirty="0">
              <a:ea typeface="Calibri" charset="0"/>
              <a:cs typeface="Times New Roman" charset="0"/>
            </a:endParaRPr>
          </a:p>
          <a:p>
            <a:pPr>
              <a:spcAft>
                <a:spcPts val="0"/>
              </a:spcAft>
            </a:pPr>
            <a:r>
              <a:rPr lang="en-US" sz="2000" dirty="0">
                <a:ea typeface="Calibri" charset="0"/>
                <a:cs typeface="Times New Roman" charset="0"/>
              </a:rPr>
              <a:t>If only difficult texts are prestigious to read learners start associating reading itself with difficulty.</a:t>
            </a:r>
            <a:endParaRPr lang="ru-RU" sz="2000" dirty="0">
              <a:ea typeface="Calibri" charset="0"/>
              <a:cs typeface="Times New Roman" charset="0"/>
            </a:endParaRPr>
          </a:p>
          <a:p>
            <a:pPr>
              <a:spcAft>
                <a:spcPts val="0"/>
              </a:spcAft>
            </a:pPr>
            <a:r>
              <a:rPr lang="en-US" sz="2000" dirty="0">
                <a:ea typeface="Calibri" charset="0"/>
                <a:cs typeface="Times New Roman" charset="0"/>
              </a:rPr>
              <a:t> </a:t>
            </a:r>
            <a:endParaRPr lang="ru-RU" sz="2000" dirty="0">
              <a:effectLst/>
              <a:ea typeface="Calibri" charset="0"/>
              <a:cs typeface="Times New Roman" charset="0"/>
            </a:endParaRPr>
          </a:p>
        </p:txBody>
      </p:sp>
      <p:sp>
        <p:nvSpPr>
          <p:cNvPr id="3" name="Прямоугольник 2"/>
          <p:cNvSpPr/>
          <p:nvPr/>
        </p:nvSpPr>
        <p:spPr>
          <a:xfrm>
            <a:off x="1440000" y="317039"/>
            <a:ext cx="4991100" cy="584775"/>
          </a:xfrm>
          <a:prstGeom prst="rect">
            <a:avLst/>
          </a:prstGeom>
        </p:spPr>
        <p:txBody>
          <a:bodyPr wrap="square">
            <a:spAutoFit/>
          </a:bodyPr>
          <a:lstStyle/>
          <a:p>
            <a:pPr>
              <a:spcAft>
                <a:spcPts val="0"/>
              </a:spcAft>
            </a:pPr>
            <a:r>
              <a:rPr lang="en-US" sz="3200" b="1" dirty="0">
                <a:solidFill>
                  <a:srgbClr val="489296"/>
                </a:solidFill>
                <a:latin typeface="Calibri" charset="0"/>
                <a:ea typeface="Calibri" charset="0"/>
                <a:cs typeface="Times New Roman" charset="0"/>
              </a:rPr>
              <a:t>Qualities of authentic texts</a:t>
            </a:r>
            <a:endParaRPr lang="ru-RU" sz="3200" b="1" dirty="0">
              <a:solidFill>
                <a:srgbClr val="489296"/>
              </a:solidFill>
              <a:latin typeface="Calibri" charset="0"/>
              <a:ea typeface="Calibri" charset="0"/>
              <a:cs typeface="Times New Roman" charset="0"/>
            </a:endParaRPr>
          </a:p>
        </p:txBody>
      </p:sp>
    </p:spTree>
    <p:extLst>
      <p:ext uri="{BB962C8B-B14F-4D97-AF65-F5344CB8AC3E}">
        <p14:creationId xmlns:p14="http://schemas.microsoft.com/office/powerpoint/2010/main" val="7433645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0000" y="354227"/>
            <a:ext cx="7083991" cy="584775"/>
          </a:xfrm>
          <a:prstGeom prst="rect">
            <a:avLst/>
          </a:prstGeom>
          <a:noFill/>
        </p:spPr>
        <p:txBody>
          <a:bodyPr wrap="none" rtlCol="0">
            <a:spAutoFit/>
          </a:bodyPr>
          <a:lstStyle/>
          <a:p>
            <a:r>
              <a:rPr lang="en-US" sz="3200" b="1" dirty="0" smtClean="0">
                <a:solidFill>
                  <a:srgbClr val="489296"/>
                </a:solidFill>
              </a:rPr>
              <a:t>Reading</a:t>
            </a:r>
            <a:r>
              <a:rPr lang="en-US" sz="3200" dirty="0" smtClean="0">
                <a:solidFill>
                  <a:srgbClr val="489296"/>
                </a:solidFill>
              </a:rPr>
              <a:t> </a:t>
            </a:r>
            <a:r>
              <a:rPr lang="en-US" sz="3200" b="1" dirty="0" smtClean="0">
                <a:solidFill>
                  <a:srgbClr val="489296"/>
                </a:solidFill>
              </a:rPr>
              <a:t>materials.</a:t>
            </a:r>
            <a:r>
              <a:rPr lang="en-US" sz="3200" dirty="0" smtClean="0">
                <a:solidFill>
                  <a:srgbClr val="489296"/>
                </a:solidFill>
              </a:rPr>
              <a:t> </a:t>
            </a:r>
            <a:r>
              <a:rPr lang="en-US" sz="3200" b="1" dirty="0" smtClean="0">
                <a:solidFill>
                  <a:srgbClr val="489296"/>
                </a:solidFill>
              </a:rPr>
              <a:t>Simplified</a:t>
            </a:r>
            <a:r>
              <a:rPr lang="en-US" sz="3200" dirty="0" smtClean="0">
                <a:solidFill>
                  <a:srgbClr val="489296"/>
                </a:solidFill>
              </a:rPr>
              <a:t> </a:t>
            </a:r>
            <a:r>
              <a:rPr lang="en-US" sz="3200" b="1" dirty="0" smtClean="0">
                <a:solidFill>
                  <a:srgbClr val="489296"/>
                </a:solidFill>
              </a:rPr>
              <a:t>texts.</a:t>
            </a:r>
            <a:endParaRPr lang="ru-RU" sz="3200" b="1" dirty="0">
              <a:solidFill>
                <a:srgbClr val="489296"/>
              </a:solidFill>
            </a:endParaRPr>
          </a:p>
        </p:txBody>
      </p:sp>
      <p:sp>
        <p:nvSpPr>
          <p:cNvPr id="3" name="Прямоугольник 2"/>
          <p:cNvSpPr/>
          <p:nvPr/>
        </p:nvSpPr>
        <p:spPr>
          <a:xfrm>
            <a:off x="1440000" y="1243914"/>
            <a:ext cx="8559800" cy="4708981"/>
          </a:xfrm>
          <a:prstGeom prst="rect">
            <a:avLst/>
          </a:prstGeom>
        </p:spPr>
        <p:txBody>
          <a:bodyPr wrap="square">
            <a:spAutoFit/>
          </a:bodyPr>
          <a:lstStyle/>
          <a:p>
            <a:pPr>
              <a:spcAft>
                <a:spcPts val="0"/>
              </a:spcAft>
            </a:pPr>
            <a:r>
              <a:rPr lang="en-US" sz="2000" b="1" dirty="0">
                <a:ea typeface="Calibri" charset="0"/>
                <a:cs typeface="Times New Roman" charset="0"/>
              </a:rPr>
              <a:t>Simplified or adapted texts</a:t>
            </a:r>
            <a:endParaRPr lang="ru-RU" sz="2000" dirty="0">
              <a:ea typeface="Calibri" charset="0"/>
              <a:cs typeface="Times New Roman" charset="0"/>
            </a:endParaRPr>
          </a:p>
          <a:p>
            <a:pPr>
              <a:spcAft>
                <a:spcPts val="0"/>
              </a:spcAft>
            </a:pPr>
            <a:r>
              <a:rPr lang="en-US" sz="2000" b="1" dirty="0">
                <a:ea typeface="Calibri" charset="0"/>
                <a:cs typeface="Times New Roman" charset="0"/>
              </a:rPr>
              <a:t>Adapted authentic texts</a:t>
            </a:r>
            <a:endParaRPr lang="ru-RU" sz="2000" dirty="0">
              <a:ea typeface="Calibri" charset="0"/>
              <a:cs typeface="Times New Roman" charset="0"/>
            </a:endParaRPr>
          </a:p>
          <a:p>
            <a:pPr>
              <a:spcAft>
                <a:spcPts val="0"/>
              </a:spcAft>
            </a:pPr>
            <a:r>
              <a:rPr lang="en-US" sz="2000" b="1" dirty="0">
                <a:ea typeface="Calibri" charset="0"/>
                <a:cs typeface="Times New Roman" charset="0"/>
              </a:rPr>
              <a:t>Texts originally written for native speakers. (Classics)</a:t>
            </a:r>
            <a:endParaRPr lang="ru-RU" sz="2000" dirty="0">
              <a:ea typeface="Calibri" charset="0"/>
              <a:cs typeface="Times New Roman" charset="0"/>
            </a:endParaRPr>
          </a:p>
          <a:p>
            <a:pPr>
              <a:spcAft>
                <a:spcPts val="0"/>
              </a:spcAft>
            </a:pPr>
            <a:r>
              <a:rPr lang="en-US" sz="2000" dirty="0">
                <a:ea typeface="Calibri" charset="0"/>
                <a:cs typeface="Times New Roman" charset="0"/>
              </a:rPr>
              <a:t>Simplified grammar and other language structures</a:t>
            </a:r>
            <a:endParaRPr lang="ru-RU" sz="2000" dirty="0">
              <a:ea typeface="Calibri" charset="0"/>
              <a:cs typeface="Times New Roman" charset="0"/>
            </a:endParaRPr>
          </a:p>
          <a:p>
            <a:pPr>
              <a:spcAft>
                <a:spcPts val="0"/>
              </a:spcAft>
            </a:pPr>
            <a:r>
              <a:rPr lang="en-US" sz="2000" dirty="0">
                <a:ea typeface="Calibri" charset="0"/>
                <a:cs typeface="Times New Roman" charset="0"/>
              </a:rPr>
              <a:t>The form and language is retained where possible, but the text is slightly abridged, difficult structures are replaced, some other difficulties are commented on and explained</a:t>
            </a:r>
            <a:endParaRPr lang="ru-RU" sz="2000" dirty="0">
              <a:ea typeface="Calibri" charset="0"/>
              <a:cs typeface="Times New Roman" charset="0"/>
            </a:endParaRPr>
          </a:p>
          <a:p>
            <a:pPr>
              <a:spcAft>
                <a:spcPts val="0"/>
              </a:spcAft>
            </a:pPr>
            <a:r>
              <a:rPr lang="en-US" sz="1000" dirty="0">
                <a:ea typeface="Calibri" charset="0"/>
                <a:cs typeface="Times New Roman" charset="0"/>
              </a:rPr>
              <a:t> </a:t>
            </a:r>
            <a:endParaRPr lang="ru-RU" sz="1000" dirty="0">
              <a:ea typeface="Calibri" charset="0"/>
              <a:cs typeface="Times New Roman" charset="0"/>
            </a:endParaRPr>
          </a:p>
          <a:p>
            <a:pPr>
              <a:spcAft>
                <a:spcPts val="0"/>
              </a:spcAft>
            </a:pPr>
            <a:r>
              <a:rPr lang="en-US" sz="2000" b="1" dirty="0">
                <a:ea typeface="Calibri" charset="0"/>
                <a:cs typeface="Times New Roman" charset="0"/>
              </a:rPr>
              <a:t>Simplified originals (David Hill and Helen Reid Thomas)</a:t>
            </a:r>
            <a:endParaRPr lang="ru-RU" sz="2000" dirty="0">
              <a:ea typeface="Calibri" charset="0"/>
              <a:cs typeface="Times New Roman" charset="0"/>
            </a:endParaRPr>
          </a:p>
          <a:p>
            <a:pPr>
              <a:spcAft>
                <a:spcPts val="0"/>
              </a:spcAft>
            </a:pPr>
            <a:r>
              <a:rPr lang="en-US" sz="2000" dirty="0">
                <a:ea typeface="Calibri" charset="0"/>
                <a:cs typeface="Times New Roman" charset="0"/>
              </a:rPr>
              <a:t>Texts, written from scratch especially for language learners</a:t>
            </a:r>
            <a:endParaRPr lang="ru-RU" sz="2000" dirty="0">
              <a:ea typeface="Calibri" charset="0"/>
              <a:cs typeface="Times New Roman" charset="0"/>
            </a:endParaRPr>
          </a:p>
          <a:p>
            <a:pPr>
              <a:spcAft>
                <a:spcPts val="0"/>
              </a:spcAft>
            </a:pPr>
            <a:r>
              <a:rPr lang="en-US" sz="2000" dirty="0">
                <a:ea typeface="Calibri" charset="0"/>
                <a:cs typeface="Times New Roman" charset="0"/>
              </a:rPr>
              <a:t>One’s focus of attention is on lexis and syntax and not on the discourse.</a:t>
            </a:r>
            <a:endParaRPr lang="ru-RU" sz="2000" dirty="0">
              <a:ea typeface="Calibri" charset="0"/>
              <a:cs typeface="Times New Roman" charset="0"/>
            </a:endParaRPr>
          </a:p>
          <a:p>
            <a:pPr>
              <a:spcAft>
                <a:spcPts val="0"/>
              </a:spcAft>
            </a:pPr>
            <a:r>
              <a:rPr lang="en-US" sz="2000" dirty="0">
                <a:ea typeface="Calibri" charset="0"/>
                <a:cs typeface="Times New Roman" charset="0"/>
              </a:rPr>
              <a:t> Simplified texts are uninteresting, stilted, unnatural and  unreal. </a:t>
            </a:r>
            <a:endParaRPr lang="ru-RU" sz="2000" dirty="0">
              <a:ea typeface="Calibri" charset="0"/>
              <a:cs typeface="Times New Roman" charset="0"/>
            </a:endParaRPr>
          </a:p>
          <a:p>
            <a:pPr>
              <a:spcAft>
                <a:spcPts val="0"/>
              </a:spcAft>
            </a:pPr>
            <a:r>
              <a:rPr lang="en-US" sz="1000" dirty="0">
                <a:ea typeface="Calibri" charset="0"/>
                <a:cs typeface="Times New Roman" charset="0"/>
              </a:rPr>
              <a:t> </a:t>
            </a:r>
            <a:endParaRPr lang="ru-RU" sz="1000" dirty="0">
              <a:ea typeface="Calibri" charset="0"/>
              <a:cs typeface="Times New Roman" charset="0"/>
            </a:endParaRPr>
          </a:p>
          <a:p>
            <a:pPr>
              <a:spcAft>
                <a:spcPts val="0"/>
              </a:spcAft>
            </a:pPr>
            <a:r>
              <a:rPr lang="en-US" sz="2000" dirty="0">
                <a:ea typeface="Calibri" charset="0"/>
                <a:cs typeface="Times New Roman" charset="0"/>
              </a:rPr>
              <a:t>The solution is Language learner literature, which is adapted to the needs of the students but, because of its communicative intent, will provide enough challenge and motivation for the second language learners.</a:t>
            </a:r>
            <a:endParaRPr lang="ru-RU" sz="2000" dirty="0">
              <a:effectLst/>
              <a:ea typeface="Calibri" charset="0"/>
              <a:cs typeface="Times New Roman" charset="0"/>
            </a:endParaRPr>
          </a:p>
        </p:txBody>
      </p:sp>
    </p:spTree>
    <p:extLst>
      <p:ext uri="{BB962C8B-B14F-4D97-AF65-F5344CB8AC3E}">
        <p14:creationId xmlns:p14="http://schemas.microsoft.com/office/powerpoint/2010/main" val="18161214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Eru8SB_p200-201.jpg"/>
          <p:cNvPicPr>
            <a:picLocks noChangeAspect="1"/>
          </p:cNvPicPr>
          <p:nvPr/>
        </p:nvPicPr>
        <p:blipFill>
          <a:blip r:embed="rId2"/>
          <a:stretch>
            <a:fillRect/>
          </a:stretch>
        </p:blipFill>
        <p:spPr>
          <a:xfrm>
            <a:off x="1636654" y="0"/>
            <a:ext cx="10335600" cy="6858000"/>
          </a:xfrm>
          <a:prstGeom prst="rect">
            <a:avLst/>
          </a:prstGeom>
          <a:effectLst>
            <a:outerShdw blurRad="50800" dist="38100" dir="2700000" algn="tl" rotWithShape="0">
              <a:prstClr val="black">
                <a:alpha val="40000"/>
              </a:prstClr>
            </a:outerShdw>
          </a:effectLst>
        </p:spPr>
      </p:pic>
      <p:pic>
        <p:nvPicPr>
          <p:cNvPr id="9218" name="Picture 2" descr="V:\pubs_new\happy_english.ru\Webinar\2017\Cover\HERU8SB_coverNEW.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80733" y="292624"/>
            <a:ext cx="1530096" cy="2007108"/>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887769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Eru8SB_p202-203.jpg"/>
          <p:cNvPicPr>
            <a:picLocks noChangeAspect="1"/>
          </p:cNvPicPr>
          <p:nvPr/>
        </p:nvPicPr>
        <p:blipFill>
          <a:blip r:embed="rId2"/>
          <a:stretch>
            <a:fillRect/>
          </a:stretch>
        </p:blipFill>
        <p:spPr>
          <a:xfrm>
            <a:off x="1430708" y="0"/>
            <a:ext cx="10335600" cy="6858000"/>
          </a:xfrm>
          <a:prstGeom prst="rect">
            <a:avLst/>
          </a:prstGeom>
          <a:effectLst>
            <a:outerShdw blurRad="50800" dist="38100" dir="2700000" algn="tl" rotWithShape="0">
              <a:prstClr val="black">
                <a:alpha val="40000"/>
              </a:prstClr>
            </a:outerShdw>
          </a:effectLst>
        </p:spPr>
      </p:pic>
      <p:pic>
        <p:nvPicPr>
          <p:cNvPr id="3" name="Picture 2" descr="V:\pubs_new\happy_english.ru\Webinar\2017\Cover\HERU8SB_coverNEW.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80733" y="292624"/>
            <a:ext cx="1530096" cy="2007108"/>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353863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Eru8SB_p204-205.jpg"/>
          <p:cNvPicPr>
            <a:picLocks noChangeAspect="1"/>
          </p:cNvPicPr>
          <p:nvPr/>
        </p:nvPicPr>
        <p:blipFill>
          <a:blip r:embed="rId2"/>
          <a:stretch>
            <a:fillRect/>
          </a:stretch>
        </p:blipFill>
        <p:spPr>
          <a:xfrm>
            <a:off x="1554276" y="0"/>
            <a:ext cx="10335600" cy="6858000"/>
          </a:xfrm>
          <a:prstGeom prst="rect">
            <a:avLst/>
          </a:prstGeom>
          <a:effectLst>
            <a:outerShdw blurRad="50800" dist="38100" dir="2700000" algn="tl" rotWithShape="0">
              <a:prstClr val="black">
                <a:alpha val="40000"/>
              </a:prstClr>
            </a:outerShdw>
          </a:effectLst>
        </p:spPr>
      </p:pic>
      <p:pic>
        <p:nvPicPr>
          <p:cNvPr id="3" name="Picture 2" descr="V:\pubs_new\happy_english.ru\Webinar\2017\Cover\HERU8SB_coverNEW.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80733" y="292624"/>
            <a:ext cx="1530096" cy="2007108"/>
          </a:xfrm>
          <a:prstGeom prst="rect">
            <a:avLst/>
          </a:prstGeom>
          <a:noFill/>
          <a:effectLst>
            <a:outerShdw blurRad="50800" dist="38100" dir="2700000" algn="tl" rotWithShape="0">
              <a:prstClr val="black">
                <a:alpha val="40000"/>
              </a:prstClr>
            </a:outerShdw>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V:\pubs_new\happy_english.ru\Webinar\2017\Cover\HERU4SB1_cover.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93624" y="288163"/>
            <a:ext cx="1789176" cy="2474976"/>
          </a:xfrm>
          <a:prstGeom prst="rect">
            <a:avLst/>
          </a:prstGeom>
          <a:noFill/>
          <a:effectLst>
            <a:outerShdw blurRad="50800" dist="38100" dir="2700000" algn="tl" rotWithShape="0">
              <a:prstClr val="black">
                <a:alpha val="40000"/>
              </a:prstClr>
            </a:outerShdw>
          </a:effectLst>
        </p:spPr>
      </p:pic>
      <p:pic>
        <p:nvPicPr>
          <p:cNvPr id="11268" name="Picture 4" descr="V:\pubs_new\happy_english.ru\Webinar\2018\JPG_Чтение с зад.глуб. понимания\HEru4SB_p33.jpg"/>
          <p:cNvPicPr>
            <a:picLocks noChangeAspect="1" noChangeArrowheads="1"/>
          </p:cNvPicPr>
          <p:nvPr/>
        </p:nvPicPr>
        <p:blipFill>
          <a:blip r:embed="rId3" cstate="print">
            <a:extLst>
              <a:ext uri="{28A0092B-C50C-407E-A947-70E740481C1C}">
                <a14:useLocalDpi xmlns:a14="http://schemas.microsoft.com/office/drawing/2010/main"/>
              </a:ext>
            </a:extLst>
          </a:blip>
          <a:srcRect l="49985"/>
          <a:stretch>
            <a:fillRect/>
          </a:stretch>
        </p:blipFill>
        <p:spPr bwMode="auto">
          <a:xfrm>
            <a:off x="3639620" y="-19995"/>
            <a:ext cx="4947679" cy="6877995"/>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959868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87600" y="2730500"/>
            <a:ext cx="5139099" cy="646331"/>
          </a:xfrm>
          <a:prstGeom prst="rect">
            <a:avLst/>
          </a:prstGeom>
          <a:noFill/>
        </p:spPr>
        <p:txBody>
          <a:bodyPr wrap="none" rtlCol="0">
            <a:spAutoFit/>
          </a:bodyPr>
          <a:lstStyle/>
          <a:p>
            <a:r>
              <a:rPr lang="ru-RU" dirty="0" smtClean="0"/>
              <a:t>На каждый слайд по развороту</a:t>
            </a:r>
          </a:p>
          <a:p>
            <a:r>
              <a:rPr lang="ru-RU" dirty="0" smtClean="0"/>
              <a:t>10 класс РАБОЧАЧ ТЕТРАДЬ № </a:t>
            </a:r>
            <a:r>
              <a:rPr lang="en-US" dirty="0" smtClean="0"/>
              <a:t>1 </a:t>
            </a:r>
            <a:r>
              <a:rPr lang="ru-RU" dirty="0" err="1" smtClean="0"/>
              <a:t>стр</a:t>
            </a:r>
            <a:r>
              <a:rPr lang="ru-RU" dirty="0" smtClean="0"/>
              <a:t> 46-47, </a:t>
            </a:r>
            <a:r>
              <a:rPr lang="en-US" dirty="0" smtClean="0"/>
              <a:t>49-50</a:t>
            </a:r>
            <a:endParaRPr lang="ru-RU" dirty="0"/>
          </a:p>
        </p:txBody>
      </p:sp>
      <p:pic>
        <p:nvPicPr>
          <p:cNvPr id="12291" name="Picture 3" descr="V:\pubs_new\happy_english.ru\Webinar\2018\JPG_Чтение с зад.глуб. понимания\HEru10WB1_p46-47.jpg"/>
          <p:cNvPicPr>
            <a:picLocks noChangeAspect="1" noChangeArrowheads="1"/>
          </p:cNvPicPr>
          <p:nvPr/>
        </p:nvPicPr>
        <p:blipFill>
          <a:blip r:embed="rId2"/>
          <a:srcRect/>
          <a:stretch>
            <a:fillRect/>
          </a:stretch>
        </p:blipFill>
        <p:spPr bwMode="auto">
          <a:xfrm>
            <a:off x="1944024" y="-4544"/>
            <a:ext cx="9972587" cy="6858000"/>
          </a:xfrm>
          <a:prstGeom prst="rect">
            <a:avLst/>
          </a:prstGeom>
          <a:noFill/>
          <a:effectLst>
            <a:outerShdw blurRad="50800" dist="38100" dir="2700000" algn="tl" rotWithShape="0">
              <a:prstClr val="black">
                <a:alpha val="40000"/>
              </a:prstClr>
            </a:outerShdw>
          </a:effectLst>
        </p:spPr>
      </p:pic>
      <p:pic>
        <p:nvPicPr>
          <p:cNvPr id="12290" name="Picture 2" descr="V:\pubs_new\happy_english.ru\book10\Workbook1\FGOS_2012\TPKDL_\HEru10WB1_cover_TPKDL.tif"/>
          <p:cNvPicPr>
            <a:picLocks noChangeAspect="1" noChangeArrowheads="1"/>
          </p:cNvPicPr>
          <p:nvPr/>
        </p:nvPicPr>
        <p:blipFill>
          <a:blip r:embed="rId3" cstate="print">
            <a:extLst>
              <a:ext uri="{28A0092B-C50C-407E-A947-70E740481C1C}">
                <a14:useLocalDpi xmlns:a14="http://schemas.microsoft.com/office/drawing/2010/main"/>
              </a:ext>
            </a:extLst>
          </a:blip>
          <a:srcRect l="48776"/>
          <a:stretch>
            <a:fillRect/>
          </a:stretch>
        </p:blipFill>
        <p:spPr bwMode="auto">
          <a:xfrm>
            <a:off x="287112" y="256956"/>
            <a:ext cx="1890366" cy="2564892"/>
          </a:xfrm>
          <a:prstGeom prst="rect">
            <a:avLst/>
          </a:prstGeom>
          <a:no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11718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40000" y="1202724"/>
            <a:ext cx="8763000" cy="5170646"/>
          </a:xfrm>
          <a:prstGeom prst="rect">
            <a:avLst/>
          </a:prstGeom>
        </p:spPr>
        <p:txBody>
          <a:bodyPr wrap="square">
            <a:spAutoFit/>
          </a:bodyPr>
          <a:lstStyle/>
          <a:p>
            <a:pPr algn="just">
              <a:spcAft>
                <a:spcPts val="0"/>
              </a:spcAft>
            </a:pPr>
            <a:r>
              <a:rPr lang="ru-RU" sz="2000" dirty="0">
                <a:solidFill>
                  <a:srgbClr val="3D2B18"/>
                </a:solidFill>
                <a:ea typeface="Times New Roman" charset="0"/>
              </a:rPr>
              <a:t>Чтение </a:t>
            </a:r>
            <a:r>
              <a:rPr lang="en-US" sz="2000" dirty="0" smtClean="0">
                <a:solidFill>
                  <a:srgbClr val="3D2B18"/>
                </a:solidFill>
                <a:ea typeface="Times New Roman" charset="0"/>
              </a:rPr>
              <a:t>—</a:t>
            </a:r>
            <a:r>
              <a:rPr lang="ru-RU" sz="2000" dirty="0" smtClean="0">
                <a:solidFill>
                  <a:srgbClr val="3D2B18"/>
                </a:solidFill>
                <a:ea typeface="Times New Roman" charset="0"/>
              </a:rPr>
              <a:t> </a:t>
            </a:r>
            <a:r>
              <a:rPr lang="ru-RU" sz="2000" dirty="0">
                <a:solidFill>
                  <a:srgbClr val="3D2B18"/>
                </a:solidFill>
                <a:ea typeface="Times New Roman" charset="0"/>
              </a:rPr>
              <a:t>это самостоятельный </a:t>
            </a:r>
            <a:r>
              <a:rPr lang="ru-RU" sz="2000" dirty="0" smtClean="0">
                <a:solidFill>
                  <a:srgbClr val="3D2B18"/>
                </a:solidFill>
                <a:ea typeface="Times New Roman" charset="0"/>
              </a:rPr>
              <a:t>рецептивный вид </a:t>
            </a:r>
            <a:r>
              <a:rPr lang="ru-RU" sz="2000" dirty="0">
                <a:solidFill>
                  <a:srgbClr val="3D2B18"/>
                </a:solidFill>
                <a:ea typeface="Times New Roman" charset="0"/>
              </a:rPr>
              <a:t>речевой деятельности, который входит в сферу коммуникативно-общественной </a:t>
            </a:r>
            <a:r>
              <a:rPr lang="ru-RU" sz="2000" dirty="0" smtClean="0">
                <a:solidFill>
                  <a:srgbClr val="3D2B18"/>
                </a:solidFill>
                <a:ea typeface="Times New Roman" charset="0"/>
              </a:rPr>
              <a:t>деятельности.  </a:t>
            </a:r>
            <a:endParaRPr lang="ru-RU" sz="2000" dirty="0">
              <a:solidFill>
                <a:srgbClr val="3D2B18"/>
              </a:solidFill>
              <a:ea typeface="Times New Roman" charset="0"/>
            </a:endParaRPr>
          </a:p>
          <a:p>
            <a:pPr indent="449580" algn="just">
              <a:spcAft>
                <a:spcPts val="0"/>
              </a:spcAft>
            </a:pPr>
            <a:r>
              <a:rPr lang="ru-RU" sz="2000" dirty="0" smtClean="0">
                <a:solidFill>
                  <a:srgbClr val="3D2B18"/>
                </a:solidFill>
                <a:ea typeface="Times New Roman" charset="0"/>
              </a:rPr>
              <a:t>Чтение связано с рецепцией и пониманием </a:t>
            </a:r>
            <a:r>
              <a:rPr lang="ru-RU" sz="2000" dirty="0">
                <a:solidFill>
                  <a:srgbClr val="3D2B18"/>
                </a:solidFill>
                <a:ea typeface="Times New Roman" charset="0"/>
              </a:rPr>
              <a:t>информации</a:t>
            </a:r>
            <a:r>
              <a:rPr lang="ru-RU" sz="2000" dirty="0" smtClean="0">
                <a:solidFill>
                  <a:srgbClr val="3D2B18"/>
                </a:solidFill>
                <a:ea typeface="Times New Roman" charset="0"/>
              </a:rPr>
              <a:t>, переданной при помощи графических знаков.</a:t>
            </a:r>
            <a:r>
              <a:rPr lang="en-US" sz="2000" dirty="0" smtClean="0">
                <a:solidFill>
                  <a:srgbClr val="3D2B18"/>
                </a:solidFill>
                <a:ea typeface="Times New Roman" charset="0"/>
              </a:rPr>
              <a:t> </a:t>
            </a:r>
            <a:r>
              <a:rPr lang="ru-RU" sz="2000" dirty="0" smtClean="0">
                <a:solidFill>
                  <a:srgbClr val="3D2B18"/>
                </a:solidFill>
                <a:ea typeface="Times New Roman" charset="0"/>
              </a:rPr>
              <a:t>В процессе обучения чтению выделяются две задачи:  </a:t>
            </a:r>
            <a:endParaRPr lang="en-US" sz="2000" dirty="0" smtClean="0">
              <a:solidFill>
                <a:srgbClr val="3D2B18"/>
              </a:solidFill>
              <a:ea typeface="Times New Roman" charset="0"/>
            </a:endParaRPr>
          </a:p>
          <a:p>
            <a:pPr indent="449580" algn="just">
              <a:spcAft>
                <a:spcPts val="0"/>
              </a:spcAft>
              <a:buFont typeface="Arial" pitchFamily="34" charset="0"/>
              <a:buChar char="•"/>
            </a:pPr>
            <a:r>
              <a:rPr lang="ru-RU" sz="2000" dirty="0" smtClean="0">
                <a:solidFill>
                  <a:srgbClr val="3D2B18"/>
                </a:solidFill>
                <a:ea typeface="Times New Roman" charset="0"/>
              </a:rPr>
              <a:t>как прочитать и озвучить текст </a:t>
            </a:r>
            <a:endParaRPr lang="en-US" sz="2000" dirty="0" smtClean="0">
              <a:solidFill>
                <a:srgbClr val="3D2B18"/>
              </a:solidFill>
              <a:ea typeface="Times New Roman" charset="0"/>
            </a:endParaRPr>
          </a:p>
          <a:p>
            <a:pPr indent="449580" algn="just">
              <a:spcAft>
                <a:spcPts val="0"/>
              </a:spcAft>
              <a:buFont typeface="Arial" pitchFamily="34" charset="0"/>
              <a:buChar char="•"/>
            </a:pPr>
            <a:r>
              <a:rPr lang="ru-RU" sz="2000" dirty="0" smtClean="0">
                <a:solidFill>
                  <a:srgbClr val="3D2B18"/>
                </a:solidFill>
                <a:ea typeface="Times New Roman" charset="0"/>
              </a:rPr>
              <a:t>как его правильно понять </a:t>
            </a:r>
            <a:endParaRPr lang="en-US" sz="2000" dirty="0" smtClean="0">
              <a:solidFill>
                <a:srgbClr val="3D2B18"/>
              </a:solidFill>
              <a:ea typeface="Times New Roman" charset="0"/>
            </a:endParaRPr>
          </a:p>
          <a:p>
            <a:pPr indent="449580" algn="just">
              <a:spcAft>
                <a:spcPts val="0"/>
              </a:spcAft>
            </a:pPr>
            <a:endParaRPr lang="ru-RU" sz="1000" dirty="0" smtClean="0">
              <a:solidFill>
                <a:srgbClr val="3D2B18"/>
              </a:solidFill>
              <a:ea typeface="Times New Roman" charset="0"/>
            </a:endParaRPr>
          </a:p>
          <a:p>
            <a:pPr algn="just">
              <a:spcAft>
                <a:spcPts val="0"/>
              </a:spcAft>
            </a:pPr>
            <a:r>
              <a:rPr lang="ru-RU" sz="2000" b="1" dirty="0" smtClean="0">
                <a:solidFill>
                  <a:srgbClr val="3D2B18"/>
                </a:solidFill>
                <a:ea typeface="Times New Roman" charset="0"/>
              </a:rPr>
              <a:t>РЕЗУЛЬТАТЫ</a:t>
            </a:r>
          </a:p>
          <a:p>
            <a:pPr indent="449580" algn="just">
              <a:spcAft>
                <a:spcPts val="0"/>
              </a:spcAft>
            </a:pPr>
            <a:r>
              <a:rPr lang="ru-RU" sz="2000" b="1" dirty="0" smtClean="0">
                <a:solidFill>
                  <a:srgbClr val="3D2B18"/>
                </a:solidFill>
                <a:ea typeface="Times New Roman" charset="0"/>
              </a:rPr>
              <a:t>Содержательный план</a:t>
            </a:r>
            <a:r>
              <a:rPr lang="ru-RU" sz="2000" dirty="0" smtClean="0">
                <a:solidFill>
                  <a:srgbClr val="3D2B18"/>
                </a:solidFill>
                <a:ea typeface="Times New Roman" charset="0"/>
              </a:rPr>
              <a:t>: понимание прочитанного</a:t>
            </a:r>
          </a:p>
          <a:p>
            <a:pPr indent="449580" algn="just">
              <a:spcAft>
                <a:spcPts val="0"/>
              </a:spcAft>
            </a:pPr>
            <a:r>
              <a:rPr lang="ru-RU" sz="2000" b="1" dirty="0" smtClean="0">
                <a:solidFill>
                  <a:srgbClr val="3D2B18"/>
                </a:solidFill>
                <a:ea typeface="Times New Roman" charset="0"/>
              </a:rPr>
              <a:t>Процессуальный:</a:t>
            </a:r>
            <a:r>
              <a:rPr lang="ru-RU" sz="2000" dirty="0" smtClean="0">
                <a:solidFill>
                  <a:srgbClr val="3D2B18"/>
                </a:solidFill>
                <a:ea typeface="Times New Roman" charset="0"/>
              </a:rPr>
              <a:t>  соотнесение </a:t>
            </a:r>
            <a:r>
              <a:rPr lang="ru-RU" sz="2000" dirty="0">
                <a:solidFill>
                  <a:srgbClr val="3D2B18"/>
                </a:solidFill>
                <a:ea typeface="Times New Roman" charset="0"/>
              </a:rPr>
              <a:t>графем с фонемами, становление целостных приемов узнавания графических знаков, формирование внутреннего речевого слуха, перевод во внутрь внешнего проговаривания, сокращение внутреннего проговаривания и установление непосредственной связи между «семантическим» и графическим </a:t>
            </a:r>
            <a:r>
              <a:rPr lang="ru-RU" sz="2000" dirty="0" smtClean="0">
                <a:solidFill>
                  <a:srgbClr val="3D2B18"/>
                </a:solidFill>
                <a:ea typeface="Times New Roman" charset="0"/>
              </a:rPr>
              <a:t>комплексами. </a:t>
            </a:r>
            <a:endParaRPr lang="ru-RU" sz="2000" dirty="0">
              <a:effectLst/>
              <a:ea typeface="Times New Roman" charset="0"/>
            </a:endParaRPr>
          </a:p>
        </p:txBody>
      </p:sp>
      <p:sp>
        <p:nvSpPr>
          <p:cNvPr id="3" name="TextBox 2"/>
          <p:cNvSpPr txBox="1"/>
          <p:nvPr/>
        </p:nvSpPr>
        <p:spPr>
          <a:xfrm>
            <a:off x="1440000" y="399534"/>
            <a:ext cx="6560835" cy="584775"/>
          </a:xfrm>
          <a:prstGeom prst="rect">
            <a:avLst/>
          </a:prstGeom>
          <a:noFill/>
        </p:spPr>
        <p:txBody>
          <a:bodyPr wrap="none" rtlCol="0">
            <a:spAutoFit/>
          </a:bodyPr>
          <a:lstStyle/>
          <a:p>
            <a:r>
              <a:rPr lang="ru-RU" sz="3200" b="1" spc="100" dirty="0" smtClean="0">
                <a:solidFill>
                  <a:srgbClr val="489296"/>
                </a:solidFill>
              </a:rPr>
              <a:t>Чтение как вид деятельности</a:t>
            </a:r>
            <a:endParaRPr lang="ru-RU" sz="3200" b="1" spc="100" dirty="0">
              <a:solidFill>
                <a:srgbClr val="489296"/>
              </a:solidFill>
            </a:endParaRPr>
          </a:p>
        </p:txBody>
      </p:sp>
    </p:spTree>
    <p:extLst>
      <p:ext uri="{BB962C8B-B14F-4D97-AF65-F5344CB8AC3E}">
        <p14:creationId xmlns:p14="http://schemas.microsoft.com/office/powerpoint/2010/main" val="17124742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V:\pubs_new\happy_english.ru\Webinar\2018\JPG_Чтение с зад.глуб. понимания\HEru10WB1_p49.jpg"/>
          <p:cNvPicPr>
            <a:picLocks noChangeAspect="1" noChangeArrowheads="1"/>
          </p:cNvPicPr>
          <p:nvPr/>
        </p:nvPicPr>
        <p:blipFill>
          <a:blip r:embed="rId2"/>
          <a:srcRect t="10539"/>
          <a:stretch>
            <a:fillRect/>
          </a:stretch>
        </p:blipFill>
        <p:spPr bwMode="auto">
          <a:xfrm>
            <a:off x="1817688" y="382615"/>
            <a:ext cx="4971776" cy="6114773"/>
          </a:xfrm>
          <a:prstGeom prst="rect">
            <a:avLst/>
          </a:prstGeom>
          <a:noFill/>
          <a:effectLst>
            <a:outerShdw blurRad="50800" dist="38100" dir="2700000" algn="tl" rotWithShape="0">
              <a:prstClr val="black">
                <a:alpha val="40000"/>
              </a:prstClr>
            </a:outerShdw>
          </a:effectLst>
        </p:spPr>
      </p:pic>
      <p:pic>
        <p:nvPicPr>
          <p:cNvPr id="13315" name="Picture 3" descr="V:\pubs_new\happy_english.ru\Webinar\2018\JPG_Чтение с зад.глуб. понимания\HEru10WB1_p492.jpg"/>
          <p:cNvPicPr>
            <a:picLocks noChangeAspect="1" noChangeArrowheads="1"/>
          </p:cNvPicPr>
          <p:nvPr/>
        </p:nvPicPr>
        <p:blipFill>
          <a:blip r:embed="rId3"/>
          <a:srcRect/>
          <a:stretch>
            <a:fillRect/>
          </a:stretch>
        </p:blipFill>
        <p:spPr bwMode="auto">
          <a:xfrm>
            <a:off x="6990037" y="0"/>
            <a:ext cx="4971776" cy="6835140"/>
          </a:xfrm>
          <a:prstGeom prst="rect">
            <a:avLst/>
          </a:prstGeom>
          <a:noFill/>
          <a:effectLst>
            <a:outerShdw blurRad="50800" dist="38100" dir="2700000" algn="tl" rotWithShape="0">
              <a:prstClr val="black">
                <a:alpha val="40000"/>
              </a:prstClr>
            </a:outerShdw>
          </a:effectLst>
        </p:spPr>
      </p:pic>
      <p:pic>
        <p:nvPicPr>
          <p:cNvPr id="5" name="Picture 2" descr="V:\pubs_new\Oblogki wse\HappyEng.ru\Readers&amp;Songs\RGB\Reader_10_11_cover.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82789" y="243322"/>
            <a:ext cx="1641990" cy="2202582"/>
          </a:xfrm>
          <a:prstGeom prst="rect">
            <a:avLst/>
          </a:prstGeom>
          <a:noFill/>
        </p:spPr>
      </p:pic>
    </p:spTree>
    <p:extLst>
      <p:ext uri="{BB962C8B-B14F-4D97-AF65-F5344CB8AC3E}">
        <p14:creationId xmlns:p14="http://schemas.microsoft.com/office/powerpoint/2010/main" val="27691856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6" descr="Z:\коллаж\11.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643017" y="817304"/>
            <a:ext cx="9144000" cy="6040697"/>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7" name="Заголовок 1"/>
          <p:cNvSpPr>
            <a:spLocks noGrp="1"/>
          </p:cNvSpPr>
          <p:nvPr>
            <p:ph type="title" idx="4294967295"/>
          </p:nvPr>
        </p:nvSpPr>
        <p:spPr>
          <a:xfrm>
            <a:off x="1440000" y="178025"/>
            <a:ext cx="11582400" cy="8412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a:defRPr/>
            </a:pPr>
            <a:r>
              <a:rPr lang="ru-RU" sz="3200" b="1" spc="140" dirty="0" smtClean="0">
                <a:solidFill>
                  <a:srgbClr val="489296"/>
                </a:solidFill>
              </a:rPr>
              <a:t>Процессуальный план и Учебное  пособие</a:t>
            </a:r>
            <a:endParaRPr lang="ru-RU" sz="3200" b="1" spc="140" dirty="0">
              <a:solidFill>
                <a:srgbClr val="489296"/>
              </a:solidFill>
            </a:endParaRPr>
          </a:p>
        </p:txBody>
      </p:sp>
    </p:spTree>
    <p:extLst>
      <p:ext uri="{BB962C8B-B14F-4D97-AF65-F5344CB8AC3E}">
        <p14:creationId xmlns:p14="http://schemas.microsoft.com/office/powerpoint/2010/main" val="461199226"/>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448417" y="342900"/>
            <a:ext cx="10285409" cy="10858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algn="r">
              <a:defRPr/>
            </a:pPr>
            <a:r>
              <a:rPr lang="ru-RU" sz="2800" b="1" spc="100" dirty="0">
                <a:solidFill>
                  <a:srgbClr val="489296"/>
                </a:solidFill>
              </a:rPr>
              <a:t>Как научиться читать по-английски</a:t>
            </a:r>
            <a:br>
              <a:rPr lang="ru-RU" sz="2800" b="1" spc="100" dirty="0">
                <a:solidFill>
                  <a:srgbClr val="489296"/>
                </a:solidFill>
              </a:rPr>
            </a:br>
            <a:r>
              <a:rPr lang="en-US" sz="800" b="1" spc="100" dirty="0" smtClean="0">
                <a:solidFill>
                  <a:srgbClr val="489296"/>
                </a:solidFill>
              </a:rPr>
              <a:t/>
            </a:r>
            <a:br>
              <a:rPr lang="en-US" sz="800" b="1" spc="100" dirty="0" smtClean="0">
                <a:solidFill>
                  <a:srgbClr val="489296"/>
                </a:solidFill>
              </a:rPr>
            </a:br>
            <a:r>
              <a:rPr lang="ru-RU" sz="2800" b="1" cap="none" spc="100" dirty="0" smtClean="0">
                <a:solidFill>
                  <a:srgbClr val="489296"/>
                </a:solidFill>
              </a:rPr>
              <a:t>учебное пособие</a:t>
            </a:r>
            <a:endParaRPr lang="ru-RU" sz="2800" b="1" spc="100" dirty="0">
              <a:solidFill>
                <a:srgbClr val="489296"/>
              </a:solidFill>
            </a:endParaRPr>
          </a:p>
        </p:txBody>
      </p:sp>
      <p:sp>
        <p:nvSpPr>
          <p:cNvPr id="6" name="Содержимое 5"/>
          <p:cNvSpPr>
            <a:spLocks noGrp="1"/>
          </p:cNvSpPr>
          <p:nvPr>
            <p:ph sz="half" idx="4294967295"/>
          </p:nvPr>
        </p:nvSpPr>
        <p:spPr>
          <a:xfrm>
            <a:off x="1620000" y="1889448"/>
            <a:ext cx="8970703" cy="4968552"/>
          </a:xfrm>
          <a:prstGeom prst="rect">
            <a:avLst/>
          </a:prstGeom>
        </p:spPr>
        <p:txBody>
          <a:bodyPr>
            <a:normAutofit fontScale="92500" lnSpcReduction="10000"/>
          </a:bodyPr>
          <a:lstStyle/>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Пособие предназначено для обучения чтению младших школьников.</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Система апробирована  в школах России  и  дает </a:t>
            </a:r>
            <a:r>
              <a:rPr lang="ru-RU" altLang="ru-RU" sz="2400" dirty="0" smtClean="0">
                <a:solidFill>
                  <a:schemeClr val="tx1">
                    <a:lumMod val="95000"/>
                    <a:lumOff val="5000"/>
                  </a:schemeClr>
                </a:solidFill>
              </a:rPr>
              <a:t>впечатляю</a:t>
            </a:r>
            <a:r>
              <a:rPr lang="en-US" altLang="ru-RU" sz="2400" dirty="0" smtClean="0">
                <a:solidFill>
                  <a:schemeClr val="tx1">
                    <a:lumMod val="95000"/>
                    <a:lumOff val="5000"/>
                  </a:schemeClr>
                </a:solidFill>
              </a:rPr>
              <a:t>-</a:t>
            </a:r>
            <a:r>
              <a:rPr lang="ru-RU" altLang="ru-RU" sz="2400" dirty="0" err="1" smtClean="0">
                <a:solidFill>
                  <a:schemeClr val="tx1">
                    <a:lumMod val="95000"/>
                    <a:lumOff val="5000"/>
                  </a:schemeClr>
                </a:solidFill>
              </a:rPr>
              <a:t>щие</a:t>
            </a:r>
            <a:r>
              <a:rPr lang="ru-RU" altLang="ru-RU" sz="2400" dirty="0" smtClean="0">
                <a:solidFill>
                  <a:schemeClr val="tx1">
                    <a:lumMod val="95000"/>
                    <a:lumOff val="5000"/>
                  </a:schemeClr>
                </a:solidFill>
              </a:rPr>
              <a:t> </a:t>
            </a:r>
            <a:r>
              <a:rPr lang="ru-RU" altLang="ru-RU" sz="2400" dirty="0">
                <a:solidFill>
                  <a:schemeClr val="tx1">
                    <a:lumMod val="95000"/>
                    <a:lumOff val="5000"/>
                  </a:schemeClr>
                </a:solidFill>
              </a:rPr>
              <a:t>результаты </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Уникальная авторская методика включает в себя</a:t>
            </a:r>
            <a:r>
              <a:rPr lang="en-US" altLang="ru-RU" sz="2400" dirty="0">
                <a:solidFill>
                  <a:schemeClr val="tx1">
                    <a:lumMod val="95000"/>
                    <a:lumOff val="5000"/>
                  </a:schemeClr>
                </a:solidFill>
              </a:rPr>
              <a:t> </a:t>
            </a:r>
            <a:endParaRPr lang="ru-RU" altLang="ru-RU" sz="2400" dirty="0">
              <a:solidFill>
                <a:schemeClr val="tx1">
                  <a:lumMod val="95000"/>
                  <a:lumOff val="5000"/>
                </a:schemeClr>
              </a:solidFill>
            </a:endParaRPr>
          </a:p>
          <a:p>
            <a:pPr marL="468000" indent="-468000">
              <a:buClr>
                <a:srgbClr val="489296"/>
              </a:buClr>
              <a:buSzPct val="100000"/>
              <a:buFont typeface="Wingdings" pitchFamily="2" charset="2"/>
              <a:buChar char="Ø"/>
            </a:pPr>
            <a:r>
              <a:rPr lang="ru-RU" altLang="ru-RU" sz="2400" dirty="0" smtClean="0">
                <a:solidFill>
                  <a:schemeClr val="tx1">
                    <a:lumMod val="95000"/>
                    <a:lumOff val="5000"/>
                  </a:schemeClr>
                </a:solidFill>
              </a:rPr>
              <a:t>Доступные </a:t>
            </a:r>
            <a:r>
              <a:rPr lang="ru-RU" altLang="ru-RU" sz="2400" dirty="0">
                <a:solidFill>
                  <a:schemeClr val="tx1">
                    <a:lumMod val="95000"/>
                    <a:lumOff val="5000"/>
                  </a:schemeClr>
                </a:solidFill>
              </a:rPr>
              <a:t>объяснения и систему упражнений, </a:t>
            </a:r>
            <a:r>
              <a:rPr lang="ru-RU" altLang="ru-RU" sz="2400" dirty="0" smtClean="0">
                <a:solidFill>
                  <a:schemeClr val="tx1">
                    <a:lumMod val="95000"/>
                    <a:lumOff val="5000"/>
                  </a:schemeClr>
                </a:solidFill>
              </a:rPr>
              <a:t>обучающую </a:t>
            </a:r>
            <a:r>
              <a:rPr lang="ru-RU" altLang="ru-RU" sz="2400" dirty="0">
                <a:solidFill>
                  <a:schemeClr val="tx1">
                    <a:lumMod val="95000"/>
                    <a:lumOff val="5000"/>
                  </a:schemeClr>
                </a:solidFill>
              </a:rPr>
              <a:t>детей читать осмысленно и закладывающую основу автономии школьников</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Страноведческие комментарии, в занимательной форме знакомящие  с бытом, реалиями, культурой, традициями Великобритании</a:t>
            </a:r>
          </a:p>
          <a:p>
            <a:pPr marL="468000" indent="-468000">
              <a:buClr>
                <a:srgbClr val="489296"/>
              </a:buClr>
              <a:buSzPct val="100000"/>
              <a:buFont typeface="Wingdings" pitchFamily="2" charset="2"/>
              <a:buChar char="Ø"/>
            </a:pPr>
            <a:r>
              <a:rPr lang="ru-RU" altLang="ru-RU" sz="2400" dirty="0">
                <a:solidFill>
                  <a:schemeClr val="tx1">
                    <a:lumMod val="95000"/>
                    <a:lumOff val="5000"/>
                  </a:schemeClr>
                </a:solidFill>
              </a:rPr>
              <a:t>Авторские стихи, песни, игры </a:t>
            </a:r>
          </a:p>
          <a:p>
            <a:pPr marL="468000" indent="-468000">
              <a:buClr>
                <a:srgbClr val="489296"/>
              </a:buClr>
              <a:buSzPct val="100000"/>
              <a:buFont typeface="Wingdings" pitchFamily="2" charset="2"/>
              <a:buChar char="Ø"/>
            </a:pPr>
            <a:r>
              <a:rPr lang="ru-RU" altLang="ru-RU" sz="2400" dirty="0" err="1">
                <a:solidFill>
                  <a:schemeClr val="tx1">
                    <a:lumMod val="95000"/>
                    <a:lumOff val="5000"/>
                  </a:schemeClr>
                </a:solidFill>
              </a:rPr>
              <a:t>Аудиоприложение</a:t>
            </a:r>
            <a:r>
              <a:rPr lang="ru-RU" altLang="ru-RU" sz="2400" dirty="0">
                <a:solidFill>
                  <a:schemeClr val="tx1">
                    <a:lumMod val="95000"/>
                    <a:lumOff val="5000"/>
                  </a:schemeClr>
                </a:solidFill>
              </a:rPr>
              <a:t> в исполнении профессиональных английских дикторов</a:t>
            </a:r>
          </a:p>
          <a:p>
            <a:endParaRPr lang="ru-RU" dirty="0"/>
          </a:p>
        </p:txBody>
      </p:sp>
      <p:pic>
        <p:nvPicPr>
          <p:cNvPr id="11268" name="Picture 16" descr="Z:\коллаж\11.jpg"/>
          <p:cNvPicPr>
            <a:picLocks noChangeAspect="1" noChangeArrowheads="1"/>
          </p:cNvPicPr>
          <p:nvPr/>
        </p:nvPicPr>
        <p:blipFill>
          <a:blip r:embed="rId2" cstate="print"/>
          <a:srcRect/>
          <a:stretch>
            <a:fillRect/>
          </a:stretch>
        </p:blipFill>
        <p:spPr bwMode="auto">
          <a:xfrm>
            <a:off x="1294669" y="0"/>
            <a:ext cx="2585181" cy="1755972"/>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06909359"/>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440000" y="362464"/>
            <a:ext cx="9962401" cy="671639"/>
          </a:xfrm>
          <a:prstGeom prst="rect">
            <a:avLst/>
          </a:prstGeom>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ru-RU" sz="3200" b="1" cap="none" spc="100" dirty="0" smtClean="0">
                <a:solidFill>
                  <a:srgbClr val="489296"/>
                </a:solidFill>
              </a:rPr>
              <a:t>Как  использовать  пособие</a:t>
            </a:r>
            <a:endParaRPr lang="ru-RU" sz="3200" b="1" cap="none" spc="100" dirty="0">
              <a:solidFill>
                <a:srgbClr val="489296"/>
              </a:solidFill>
            </a:endParaRPr>
          </a:p>
        </p:txBody>
      </p:sp>
      <p:sp>
        <p:nvSpPr>
          <p:cNvPr id="9" name="Прямоугольник 8"/>
          <p:cNvSpPr/>
          <p:nvPr/>
        </p:nvSpPr>
        <p:spPr>
          <a:xfrm>
            <a:off x="1440000" y="1448474"/>
            <a:ext cx="8956291" cy="4555093"/>
          </a:xfrm>
          <a:prstGeom prst="rect">
            <a:avLst/>
          </a:prstGeom>
        </p:spPr>
        <p:txBody>
          <a:bodyPr wrap="square">
            <a:spAutoFit/>
          </a:bodyPr>
          <a:lstStyle/>
          <a:p>
            <a:pPr marL="468000" indent="-468000" eaLnBrk="1" hangingPunct="1">
              <a:spcBef>
                <a:spcPts val="1200"/>
              </a:spcBef>
              <a:buClr>
                <a:srgbClr val="489296"/>
              </a:buClr>
              <a:buFont typeface="Wingdings" pitchFamily="2" charset="2"/>
              <a:buChar char="Ø"/>
            </a:pPr>
            <a:r>
              <a:rPr lang="ru-RU" altLang="ru-RU" sz="2400" dirty="0" smtClean="0">
                <a:solidFill>
                  <a:schemeClr val="tx1">
                    <a:lumMod val="95000"/>
                    <a:lumOff val="5000"/>
                  </a:schemeClr>
                </a:solidFill>
              </a:rPr>
              <a:t>В </a:t>
            </a:r>
            <a:r>
              <a:rPr lang="ru-RU" altLang="ru-RU" sz="2400" dirty="0">
                <a:solidFill>
                  <a:schemeClr val="tx1">
                    <a:lumMod val="95000"/>
                    <a:lumOff val="5000"/>
                  </a:schemeClr>
                </a:solidFill>
              </a:rPr>
              <a:t>начале обучения последовательно параллельно </a:t>
            </a:r>
            <a:r>
              <a:rPr lang="ru-RU" altLang="ru-RU" sz="2400" dirty="0" smtClean="0">
                <a:solidFill>
                  <a:schemeClr val="tx1">
                    <a:lumMod val="95000"/>
                    <a:lumOff val="5000"/>
                  </a:schemeClr>
                </a:solidFill>
              </a:rPr>
              <a:t/>
            </a:r>
            <a:br>
              <a:rPr lang="ru-RU" altLang="ru-RU" sz="2400" dirty="0" smtClean="0">
                <a:solidFill>
                  <a:schemeClr val="tx1">
                    <a:lumMod val="95000"/>
                    <a:lumOff val="5000"/>
                  </a:schemeClr>
                </a:solidFill>
              </a:rPr>
            </a:br>
            <a:r>
              <a:rPr lang="ru-RU" altLang="ru-RU" sz="2400" dirty="0" smtClean="0">
                <a:solidFill>
                  <a:schemeClr val="tx1">
                    <a:lumMod val="95000"/>
                    <a:lumOff val="5000"/>
                  </a:schemeClr>
                </a:solidFill>
              </a:rPr>
              <a:t>с  любым </a:t>
            </a:r>
            <a:r>
              <a:rPr lang="ru-RU" altLang="ru-RU" sz="2400" dirty="0">
                <a:solidFill>
                  <a:schemeClr val="tx1">
                    <a:lumMod val="95000"/>
                    <a:lumOff val="5000"/>
                  </a:schemeClr>
                </a:solidFill>
              </a:rPr>
              <a:t>учебником  в течение15 минут урока.</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rPr>
              <a:t>В процессе подготовки к обучению английскому языку </a:t>
            </a:r>
            <a:r>
              <a:rPr lang="ru-RU" altLang="ru-RU" sz="2400" dirty="0" smtClean="0">
                <a:solidFill>
                  <a:schemeClr val="tx1">
                    <a:lumMod val="95000"/>
                    <a:lumOff val="5000"/>
                  </a:schemeClr>
                </a:solidFill>
              </a:rPr>
              <a:t/>
            </a:r>
            <a:br>
              <a:rPr lang="ru-RU" altLang="ru-RU" sz="2400" dirty="0" smtClean="0">
                <a:solidFill>
                  <a:schemeClr val="tx1">
                    <a:lumMod val="95000"/>
                    <a:lumOff val="5000"/>
                  </a:schemeClr>
                </a:solidFill>
              </a:rPr>
            </a:br>
            <a:r>
              <a:rPr lang="ru-RU" altLang="ru-RU" sz="2400" dirty="0" smtClean="0">
                <a:solidFill>
                  <a:schemeClr val="tx1">
                    <a:lumMod val="95000"/>
                    <a:lumOff val="5000"/>
                  </a:schemeClr>
                </a:solidFill>
              </a:rPr>
              <a:t>в </a:t>
            </a:r>
            <a:r>
              <a:rPr lang="ru-RU" altLang="ru-RU" sz="2400" dirty="0">
                <a:solidFill>
                  <a:schemeClr val="tx1">
                    <a:lumMod val="95000"/>
                    <a:lumOff val="5000"/>
                  </a:schemeClr>
                </a:solidFill>
              </a:rPr>
              <a:t>1 классе.</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rPr>
              <a:t>В 3-4 классе выборочная работа в зависимости от </a:t>
            </a:r>
            <a:r>
              <a:rPr lang="ru-RU" altLang="ru-RU" sz="2400" dirty="0" err="1" smtClean="0">
                <a:solidFill>
                  <a:schemeClr val="tx1">
                    <a:lumMod val="95000"/>
                    <a:lumOff val="5000"/>
                  </a:schemeClr>
                </a:solidFill>
              </a:rPr>
              <a:t>инди-видуальных</a:t>
            </a:r>
            <a:r>
              <a:rPr lang="ru-RU" altLang="ru-RU" sz="2400" dirty="0" smtClean="0">
                <a:solidFill>
                  <a:schemeClr val="tx1">
                    <a:lumMod val="95000"/>
                    <a:lumOff val="5000"/>
                  </a:schemeClr>
                </a:solidFill>
              </a:rPr>
              <a:t> </a:t>
            </a:r>
            <a:r>
              <a:rPr lang="ru-RU" altLang="ru-RU" sz="2400" dirty="0">
                <a:solidFill>
                  <a:schemeClr val="tx1">
                    <a:lumMod val="95000"/>
                    <a:lumOff val="5000"/>
                  </a:schemeClr>
                </a:solidFill>
              </a:rPr>
              <a:t>потребностей ученика или класса.</a:t>
            </a:r>
          </a:p>
          <a:p>
            <a:pPr marL="468000" indent="-468000" eaLnBrk="1" hangingPunct="1">
              <a:spcBef>
                <a:spcPts val="1200"/>
              </a:spcBef>
              <a:buClr>
                <a:srgbClr val="489296"/>
              </a:buClr>
              <a:buFont typeface="Wingdings" pitchFamily="2" charset="2"/>
              <a:buChar char="Ø"/>
            </a:pPr>
            <a:r>
              <a:rPr lang="ru-RU" altLang="ru-RU" sz="2400" dirty="0" smtClean="0">
                <a:solidFill>
                  <a:schemeClr val="tx1">
                    <a:lumMod val="95000"/>
                    <a:lumOff val="5000"/>
                  </a:schemeClr>
                </a:solidFill>
              </a:rPr>
              <a:t>Для </a:t>
            </a:r>
            <a:r>
              <a:rPr lang="ru-RU" altLang="ru-RU" sz="2400" dirty="0">
                <a:solidFill>
                  <a:schemeClr val="tx1">
                    <a:lumMod val="95000"/>
                    <a:lumOff val="5000"/>
                  </a:schemeClr>
                </a:solidFill>
              </a:rPr>
              <a:t>самостоятельного использования дома </a:t>
            </a:r>
            <a:r>
              <a:rPr lang="ru-RU" altLang="ru-RU" sz="2400" dirty="0" smtClean="0">
                <a:solidFill>
                  <a:schemeClr val="tx1">
                    <a:lumMod val="95000"/>
                    <a:lumOff val="5000"/>
                  </a:schemeClr>
                </a:solidFill>
              </a:rPr>
              <a:t>с роди-</a:t>
            </a:r>
            <a:r>
              <a:rPr lang="ru-RU" altLang="ru-RU" sz="2400" dirty="0" err="1" smtClean="0">
                <a:solidFill>
                  <a:schemeClr val="tx1">
                    <a:lumMod val="95000"/>
                    <a:lumOff val="5000"/>
                  </a:schemeClr>
                </a:solidFill>
              </a:rPr>
              <a:t>телями</a:t>
            </a:r>
            <a:endParaRPr lang="ru-RU" altLang="ru-RU" sz="2400" dirty="0">
              <a:solidFill>
                <a:schemeClr val="tx1">
                  <a:lumMod val="95000"/>
                  <a:lumOff val="5000"/>
                </a:schemeClr>
              </a:solidFill>
            </a:endParaRP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rPr>
              <a:t>Для занятий с репетитором</a:t>
            </a:r>
          </a:p>
          <a:p>
            <a:pPr marL="468000" indent="-468000" eaLnBrk="1" hangingPunct="1">
              <a:spcBef>
                <a:spcPts val="1200"/>
              </a:spcBef>
              <a:buClr>
                <a:srgbClr val="489296"/>
              </a:buClr>
              <a:buFont typeface="Wingdings" pitchFamily="2" charset="2"/>
              <a:buChar char="Ø"/>
            </a:pPr>
            <a:r>
              <a:rPr lang="ru-RU" altLang="ru-RU" sz="2400" dirty="0">
                <a:solidFill>
                  <a:schemeClr val="tx1">
                    <a:lumMod val="95000"/>
                    <a:lumOff val="5000"/>
                  </a:schemeClr>
                </a:solidFill>
              </a:rPr>
              <a:t>Кружки, внеурочная деятельность</a:t>
            </a:r>
            <a:endParaRPr lang="ru-RU" sz="2400" dirty="0">
              <a:solidFill>
                <a:schemeClr val="tx1">
                  <a:lumMod val="95000"/>
                  <a:lumOff val="5000"/>
                </a:schemeClr>
              </a:solidFill>
            </a:endParaRPr>
          </a:p>
        </p:txBody>
      </p:sp>
    </p:spTree>
    <p:extLst>
      <p:ext uri="{BB962C8B-B14F-4D97-AF65-F5344CB8AC3E}">
        <p14:creationId xmlns:p14="http://schemas.microsoft.com/office/powerpoint/2010/main" val="174762752"/>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V:\pubs_new\happy_english.ru\Webinar\2018\JPG_Чтение с зад.глуб. понимания\ABC_P13-14.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408563" y="0"/>
            <a:ext cx="4931735" cy="6858000"/>
          </a:xfrm>
          <a:prstGeom prst="rect">
            <a:avLst/>
          </a:prstGeom>
          <a:noFill/>
          <a:effectLst>
            <a:outerShdw blurRad="50800" dist="38100" dir="2700000" algn="tl" rotWithShape="0">
              <a:prstClr val="black">
                <a:alpha val="40000"/>
              </a:prstClr>
            </a:outerShdw>
          </a:effectLst>
        </p:spPr>
      </p:pic>
      <p:pic>
        <p:nvPicPr>
          <p:cNvPr id="1029" name="Picture 5" descr="V:\pubs_new\happy_english.ru\Webinar\2018\JPG_Чтение с зад.глуб. понимания\ABC_P13-142.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511748" y="-19995"/>
            <a:ext cx="4946112" cy="6877995"/>
          </a:xfrm>
          <a:prstGeom prst="rect">
            <a:avLst/>
          </a:prstGeom>
          <a:noFill/>
          <a:effectLst>
            <a:outerShdw blurRad="50800" dist="38100" dir="2700000" algn="tl" rotWithShape="0">
              <a:prstClr val="black">
                <a:alpha val="40000"/>
              </a:prstClr>
            </a:outerShdw>
          </a:effectLst>
        </p:spPr>
      </p:pic>
      <p:pic>
        <p:nvPicPr>
          <p:cNvPr id="5" name="Picture 6" descr="Z:\коллаж\3.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88324" y="262580"/>
            <a:ext cx="1266975" cy="1699570"/>
          </a:xfrm>
          <a:prstGeom prst="rect">
            <a:avLst/>
          </a:prstGeom>
          <a:noFill/>
          <a:ln>
            <a:noFill/>
          </a:ln>
          <a:effectLst>
            <a:outerShdw blurRad="63500" dist="152400" dir="3000000" sx="94000" sy="94000" algn="tl" rotWithShape="0">
              <a:srgbClr val="333333">
                <a:alpha val="46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70160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V:\pubs_new\happy_english.ru\Webinar\2018\JPG_Чтение с зад.глуб. понимания\ABC_140-141.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171575" y="-19995"/>
            <a:ext cx="9892223" cy="6877995"/>
          </a:xfrm>
          <a:prstGeom prst="rect">
            <a:avLst/>
          </a:prstGeom>
          <a:noFill/>
          <a:effectLst>
            <a:outerShdw blurRad="50800" dist="38100" dir="2700000" algn="tl" rotWithShape="0">
              <a:prstClr val="black">
                <a:alpha val="40000"/>
              </a:prstClr>
            </a:outerShdw>
          </a:effectLst>
        </p:spPr>
      </p:pic>
      <p:pic>
        <p:nvPicPr>
          <p:cNvPr id="5" name="Picture 6" descr="Z:\коллаж\3.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97029" y="291750"/>
            <a:ext cx="1277417" cy="1713281"/>
          </a:xfrm>
          <a:prstGeom prst="rect">
            <a:avLst/>
          </a:prstGeom>
          <a:noFill/>
          <a:ln>
            <a:noFill/>
          </a:ln>
          <a:effectLst>
            <a:outerShdw blurRad="63500" dist="152400" dir="3000000" sx="94000" sy="94000" algn="tl" rotWithShape="0">
              <a:srgbClr val="333333">
                <a:alpha val="46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5244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V:\pubs_new\happy_english.ru\Webinar\2018\JPG_Чтение с зад.глуб. понимания\ABC_142-143.jpg"/>
          <p:cNvPicPr>
            <a:picLocks noChangeAspect="1" noChangeArrowheads="1"/>
          </p:cNvPicPr>
          <p:nvPr/>
        </p:nvPicPr>
        <p:blipFill>
          <a:blip r:embed="rId2" cstate="print">
            <a:extLst>
              <a:ext uri="{28A0092B-C50C-407E-A947-70E740481C1C}">
                <a14:useLocalDpi xmlns:a14="http://schemas.microsoft.com/office/drawing/2010/main"/>
              </a:ext>
            </a:extLst>
          </a:blip>
          <a:srcRect r="51204"/>
          <a:stretch>
            <a:fillRect/>
          </a:stretch>
        </p:blipFill>
        <p:spPr bwMode="auto">
          <a:xfrm>
            <a:off x="3429001" y="0"/>
            <a:ext cx="4827077" cy="6877995"/>
          </a:xfrm>
          <a:prstGeom prst="rect">
            <a:avLst/>
          </a:prstGeom>
          <a:noFill/>
          <a:effectLst>
            <a:outerShdw blurRad="50800" dist="38100" dir="2700000" algn="tl" rotWithShape="0">
              <a:prstClr val="black">
                <a:alpha val="40000"/>
              </a:prstClr>
            </a:outerShdw>
          </a:effectLst>
        </p:spPr>
      </p:pic>
      <p:pic>
        <p:nvPicPr>
          <p:cNvPr id="4" name="Picture 6" descr="Z:\коллаж\3.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97029" y="291750"/>
            <a:ext cx="1277417" cy="1713281"/>
          </a:xfrm>
          <a:prstGeom prst="rect">
            <a:avLst/>
          </a:prstGeom>
          <a:noFill/>
          <a:ln>
            <a:noFill/>
          </a:ln>
          <a:effectLst>
            <a:outerShdw blurRad="63500" dist="152400" dir="3000000" sx="94000" sy="94000" algn="tl" rotWithShape="0">
              <a:srgbClr val="333333">
                <a:alpha val="46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03991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2059</TotalTime>
  <Words>861</Words>
  <Application>Microsoft Office PowerPoint</Application>
  <PresentationFormat>Произвольный</PresentationFormat>
  <Paragraphs>129</Paragraphs>
  <Slides>30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Трек</vt:lpstr>
      <vt:lpstr>Школа молодого учителя и серия «How to…» </vt:lpstr>
      <vt:lpstr>Как научить  читать  по-английски  с  заданной глубиной  понимания   Марианна Юрьевна Кауфман автор курса «Happy English.ru» Master of Arts in Sociolinguistics</vt:lpstr>
      <vt:lpstr>Презентация PowerPoint</vt:lpstr>
      <vt:lpstr>Процессуальный план и Учебное  пособие</vt:lpstr>
      <vt:lpstr>Как научиться читать по-английски  учебное пособие</vt:lpstr>
      <vt:lpstr>Как  использовать  пособие</vt:lpstr>
      <vt:lpstr>Презентация PowerPoint</vt:lpstr>
      <vt:lpstr>Презентация PowerPoint</vt:lpstr>
      <vt:lpstr>Презентация PowerPoint</vt:lpstr>
      <vt:lpstr> Отработка техники чтения в 5 классе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Microsoft Office</dc:creator>
  <cp:lastModifiedBy>admin</cp:lastModifiedBy>
  <cp:revision>141</cp:revision>
  <dcterms:created xsi:type="dcterms:W3CDTF">2017-12-05T11:31:55Z</dcterms:created>
  <dcterms:modified xsi:type="dcterms:W3CDTF">2018-01-25T13:54:49Z</dcterms:modified>
</cp:coreProperties>
</file>