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handoutMasterIdLst>
    <p:handoutMasterId r:id="rId45"/>
  </p:handoutMasterIdLst>
  <p:sldIdLst>
    <p:sldId id="257" r:id="rId2"/>
    <p:sldId id="350" r:id="rId3"/>
    <p:sldId id="357" r:id="rId4"/>
    <p:sldId id="358" r:id="rId5"/>
    <p:sldId id="394" r:id="rId6"/>
    <p:sldId id="359" r:id="rId7"/>
    <p:sldId id="360" r:id="rId8"/>
    <p:sldId id="366" r:id="rId9"/>
    <p:sldId id="367" r:id="rId10"/>
    <p:sldId id="368" r:id="rId11"/>
    <p:sldId id="369" r:id="rId12"/>
    <p:sldId id="370" r:id="rId13"/>
    <p:sldId id="371" r:id="rId14"/>
    <p:sldId id="372" r:id="rId15"/>
    <p:sldId id="373" r:id="rId16"/>
    <p:sldId id="361" r:id="rId17"/>
    <p:sldId id="362" r:id="rId18"/>
    <p:sldId id="396" r:id="rId19"/>
    <p:sldId id="395" r:id="rId20"/>
    <p:sldId id="385" r:id="rId21"/>
    <p:sldId id="386" r:id="rId22"/>
    <p:sldId id="387" r:id="rId23"/>
    <p:sldId id="375" r:id="rId24"/>
    <p:sldId id="376" r:id="rId25"/>
    <p:sldId id="377" r:id="rId26"/>
    <p:sldId id="378" r:id="rId27"/>
    <p:sldId id="383" r:id="rId28"/>
    <p:sldId id="384" r:id="rId29"/>
    <p:sldId id="388" r:id="rId30"/>
    <p:sldId id="389" r:id="rId31"/>
    <p:sldId id="390" r:id="rId32"/>
    <p:sldId id="363" r:id="rId33"/>
    <p:sldId id="374" r:id="rId34"/>
    <p:sldId id="391" r:id="rId35"/>
    <p:sldId id="392" r:id="rId36"/>
    <p:sldId id="393" r:id="rId37"/>
    <p:sldId id="364" r:id="rId38"/>
    <p:sldId id="365" r:id="rId39"/>
    <p:sldId id="397" r:id="rId40"/>
    <p:sldId id="398" r:id="rId41"/>
    <p:sldId id="399" r:id="rId42"/>
    <p:sldId id="400" r:id="rId43"/>
    <p:sldId id="401" r:id="rId4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34" autoAdjust="0"/>
    <p:restoredTop sz="94849" autoAdjust="0"/>
  </p:normalViewPr>
  <p:slideViewPr>
    <p:cSldViewPr>
      <p:cViewPr>
        <p:scale>
          <a:sx n="70" d="100"/>
          <a:sy n="70" d="100"/>
        </p:scale>
        <p:origin x="-2814" y="-11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8461F-4124-4B5C-B81D-1FBEA5302D42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D5ACCF-3C45-4743-A339-DE511ADEB3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28822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Bj7LRHD6aoA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://audio.neteducom.com/books/14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CeOcoymyPyg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hyperlink" Target="https://www.englishteachers.ru/shop" TargetMode="Externa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hyperlink" Target="https://www.englishteachers.ru/shop" TargetMode="External"/><Relationship Id="rId7" Type="http://schemas.openxmlformats.org/officeDocument/2006/relationships/image" Target="../media/image36.png"/><Relationship Id="rId2" Type="http://schemas.openxmlformats.org/officeDocument/2006/relationships/hyperlink" Target="https://www.englishteachers.ru/forum/index.php?showforum=65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hyperlink" Target="https://www.facebook.com/titulpublishers" TargetMode="External"/><Relationship Id="rId4" Type="http://schemas.openxmlformats.org/officeDocument/2006/relationships/hyperlink" Target="http://vk.com/titulpublishers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764704"/>
            <a:ext cx="8820472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Первый урок в новом учебном году: как провести его интересно и эффективно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1920" y="5445224"/>
            <a:ext cx="5104656" cy="1248544"/>
          </a:xfrm>
        </p:spPr>
        <p:txBody>
          <a:bodyPr>
            <a:normAutofit lnSpcReduction="10000"/>
          </a:bodyPr>
          <a:lstStyle/>
          <a:p>
            <a:pPr algn="r"/>
            <a:r>
              <a:rPr lang="ru-RU" sz="2600" dirty="0">
                <a:solidFill>
                  <a:schemeClr val="tx1"/>
                </a:solidFill>
              </a:rPr>
              <a:t>Буров Илья Михайлович,</a:t>
            </a:r>
            <a:endParaRPr lang="en-US" sz="2600" dirty="0">
              <a:solidFill>
                <a:schemeClr val="tx1"/>
              </a:solidFill>
            </a:endParaRPr>
          </a:p>
          <a:p>
            <a:pPr algn="r"/>
            <a:r>
              <a:rPr lang="ru-RU" sz="2600" dirty="0">
                <a:solidFill>
                  <a:schemeClr val="tx1"/>
                </a:solidFill>
              </a:rPr>
              <a:t> ведущий методист издательства «Титул», </a:t>
            </a:r>
            <a:endParaRPr lang="ru-RU" dirty="0"/>
          </a:p>
        </p:txBody>
      </p:sp>
      <p:pic>
        <p:nvPicPr>
          <p:cNvPr id="4" name="Picture 2" descr="C:\Documents and Settings\bim\Рабочий стол\логотипы\Титул_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3356992"/>
            <a:ext cx="2844353" cy="17306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5-7 классы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«Снежный ком»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Назвать свое имя и слово, которое характеризует вас или:</a:t>
            </a:r>
          </a:p>
          <a:p>
            <a:r>
              <a:rPr lang="ru-RU" dirty="0" smtClean="0"/>
              <a:t>любимый цвет;</a:t>
            </a:r>
          </a:p>
          <a:p>
            <a:r>
              <a:rPr lang="ru-RU" dirty="0" smtClean="0"/>
              <a:t>кем хотите стать;</a:t>
            </a:r>
          </a:p>
          <a:p>
            <a:r>
              <a:rPr lang="ru-RU" dirty="0" smtClean="0"/>
              <a:t>о чем мечтаете и т.д.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5-7 классы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Тип игры</a:t>
            </a:r>
            <a:r>
              <a:rPr lang="en-US" b="1" dirty="0" smtClean="0"/>
              <a:t>: Find your chair</a:t>
            </a:r>
            <a:endParaRPr lang="ru-RU" dirty="0" smtClean="0"/>
          </a:p>
          <a:p>
            <a:r>
              <a:rPr lang="ru-RU" dirty="0" smtClean="0"/>
              <a:t>Описание игры: В начале занятия каждый выбирает себе место, на середине стола выложить листочки, перевернутые лицом к столу, с половиной слова; каждый берет себе листочек и ищет на каком стуле лежит его продолжение. Слова можно брать на любую тему, которую проходят  или проходили.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8-11 классы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«Снежный ком» </a:t>
            </a:r>
            <a:br>
              <a:rPr lang="ru-RU" dirty="0" smtClean="0"/>
            </a:br>
            <a:r>
              <a:rPr lang="ru-RU" dirty="0" smtClean="0"/>
              <a:t>Назовите свое имя и скажите:</a:t>
            </a:r>
          </a:p>
          <a:p>
            <a:r>
              <a:rPr lang="ru-RU" dirty="0" smtClean="0"/>
              <a:t>кем вы хотите стать;</a:t>
            </a:r>
          </a:p>
          <a:p>
            <a:r>
              <a:rPr lang="ru-RU" dirty="0" smtClean="0"/>
              <a:t>в какой университет поступить;</a:t>
            </a:r>
          </a:p>
          <a:p>
            <a:r>
              <a:rPr lang="ru-RU" dirty="0" smtClean="0"/>
              <a:t>какие предметы нравятся/не нравятся и почему и т.д.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8-11 классы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12776"/>
            <a:ext cx="8363272" cy="5257800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Тип игры</a:t>
            </a:r>
            <a:r>
              <a:rPr lang="en-US" b="1" dirty="0" smtClean="0"/>
              <a:t>: Discussion</a:t>
            </a:r>
            <a:endParaRPr lang="ru-RU" dirty="0" smtClean="0"/>
          </a:p>
          <a:p>
            <a:r>
              <a:rPr lang="ru-RU" dirty="0" smtClean="0"/>
              <a:t>Описание игры</a:t>
            </a:r>
            <a:r>
              <a:rPr lang="en-US" dirty="0" smtClean="0"/>
              <a:t>: Give reasons for doing these things:</a:t>
            </a:r>
            <a:endParaRPr lang="ru-RU" dirty="0" smtClean="0"/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Study</a:t>
            </a:r>
            <a:endParaRPr lang="ru-RU" dirty="0" smtClean="0"/>
          </a:p>
          <a:p>
            <a:r>
              <a:rPr lang="en-US" dirty="0" smtClean="0"/>
              <a:t>Run</a:t>
            </a:r>
            <a:endParaRPr lang="ru-RU" dirty="0" smtClean="0"/>
          </a:p>
          <a:p>
            <a:r>
              <a:rPr lang="en-US" dirty="0" smtClean="0"/>
              <a:t>Eat</a:t>
            </a:r>
            <a:endParaRPr lang="ru-RU" dirty="0" smtClean="0"/>
          </a:p>
          <a:p>
            <a:r>
              <a:rPr lang="en-US" dirty="0" smtClean="0"/>
              <a:t>Play the lottery</a:t>
            </a:r>
            <a:endParaRPr lang="ru-RU" dirty="0" smtClean="0"/>
          </a:p>
          <a:p>
            <a:r>
              <a:rPr lang="en-US" dirty="0" smtClean="0"/>
              <a:t>Drink coffee</a:t>
            </a:r>
            <a:endParaRPr lang="ru-RU" dirty="0" smtClean="0"/>
          </a:p>
          <a:p>
            <a:r>
              <a:rPr lang="en-US" dirty="0" smtClean="0"/>
              <a:t>Think</a:t>
            </a:r>
            <a:endParaRPr lang="ru-RU" dirty="0" smtClean="0"/>
          </a:p>
          <a:p>
            <a:r>
              <a:rPr lang="en-US" dirty="0" smtClean="0"/>
              <a:t>Go to the gym</a:t>
            </a:r>
            <a:endParaRPr lang="ru-RU" dirty="0" smtClean="0"/>
          </a:p>
          <a:p>
            <a:r>
              <a:rPr lang="en-US" dirty="0" smtClean="0"/>
              <a:t>Have shower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8-11 классы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12776"/>
            <a:ext cx="8363272" cy="5257800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Тип игры</a:t>
            </a:r>
            <a:r>
              <a:rPr lang="en-US" b="1" dirty="0" smtClean="0"/>
              <a:t>: discussion</a:t>
            </a:r>
            <a:endParaRPr lang="ru-RU" dirty="0" smtClean="0"/>
          </a:p>
          <a:p>
            <a:r>
              <a:rPr lang="ru-RU" dirty="0" smtClean="0"/>
              <a:t>Описание игры</a:t>
            </a:r>
            <a:r>
              <a:rPr lang="en-US" dirty="0" smtClean="0"/>
              <a:t>: What can you do with these things? Give as many ideas as possible.</a:t>
            </a:r>
            <a:endParaRPr lang="ru-RU" dirty="0" smtClean="0"/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Egg</a:t>
            </a:r>
            <a:endParaRPr lang="ru-RU" dirty="0" smtClean="0"/>
          </a:p>
          <a:p>
            <a:r>
              <a:rPr lang="en-US" dirty="0" smtClean="0"/>
              <a:t>Brush</a:t>
            </a:r>
            <a:endParaRPr lang="ru-RU" dirty="0" smtClean="0"/>
          </a:p>
          <a:p>
            <a:r>
              <a:rPr lang="en-US" dirty="0" smtClean="0"/>
              <a:t>Turn signal</a:t>
            </a:r>
            <a:endParaRPr lang="ru-RU" dirty="0" smtClean="0"/>
          </a:p>
          <a:p>
            <a:r>
              <a:rPr lang="en-US" dirty="0" smtClean="0"/>
              <a:t>Tea bag</a:t>
            </a:r>
            <a:endParaRPr lang="ru-RU" dirty="0" smtClean="0"/>
          </a:p>
          <a:p>
            <a:r>
              <a:rPr lang="en-US" dirty="0" smtClean="0"/>
              <a:t>Paper tip</a:t>
            </a:r>
            <a:endParaRPr lang="ru-RU" dirty="0" smtClean="0"/>
          </a:p>
          <a:p>
            <a:r>
              <a:rPr lang="en-US" dirty="0" smtClean="0"/>
              <a:t>zip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8-11 классы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12776"/>
            <a:ext cx="8363272" cy="5257800"/>
          </a:xfrm>
        </p:spPr>
        <p:txBody>
          <a:bodyPr>
            <a:normAutofit/>
          </a:bodyPr>
          <a:lstStyle/>
          <a:p>
            <a:r>
              <a:rPr lang="ru-RU" b="1" dirty="0" smtClean="0"/>
              <a:t>Тип игры</a:t>
            </a:r>
            <a:r>
              <a:rPr lang="en-US" b="1" dirty="0" smtClean="0"/>
              <a:t>: Speaking</a:t>
            </a:r>
            <a:endParaRPr lang="ru-RU" dirty="0" smtClean="0"/>
          </a:p>
          <a:p>
            <a:r>
              <a:rPr lang="ru-RU" dirty="0" smtClean="0"/>
              <a:t>Описание игры</a:t>
            </a:r>
            <a:r>
              <a:rPr lang="en-US" dirty="0" smtClean="0"/>
              <a:t>: make the story together by one sentence each.</a:t>
            </a:r>
            <a:endParaRPr lang="ru-RU" dirty="0" smtClean="0"/>
          </a:p>
          <a:p>
            <a:r>
              <a:rPr lang="en-US" dirty="0" smtClean="0"/>
              <a:t>After this story the government decided to ban mobiles…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Цель 2 – запомнить как зовут учеников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Попросить написать свое имя на карточках:</a:t>
            </a:r>
          </a:p>
          <a:p>
            <a:r>
              <a:rPr lang="ru-RU" dirty="0" smtClean="0"/>
              <a:t>поставить их на столах перед собой;</a:t>
            </a:r>
          </a:p>
          <a:p>
            <a:r>
              <a:rPr lang="ru-RU" dirty="0" smtClean="0"/>
              <a:t>собрать перемешать и попробовать учителю угадать кто есть кто и т.д.</a:t>
            </a:r>
          </a:p>
          <a:p>
            <a:r>
              <a:rPr lang="ru-RU" dirty="0" smtClean="0"/>
              <a:t>Сыграть с учащимися в «снежный ком» на английском называя:</a:t>
            </a:r>
          </a:p>
          <a:p>
            <a:r>
              <a:rPr lang="ru-RU" dirty="0" smtClean="0"/>
              <a:t>имена;</a:t>
            </a:r>
          </a:p>
          <a:p>
            <a:r>
              <a:rPr lang="ru-RU" dirty="0" smtClean="0"/>
              <a:t>имя и признак.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Цель 3 – определить уровень подготовки учащихся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Использовать на 1-2ом уроке тестовые задания;</a:t>
            </a:r>
          </a:p>
          <a:p>
            <a:r>
              <a:rPr lang="ru-RU" dirty="0" smtClean="0"/>
              <a:t>Дать тестовое задание, например:</a:t>
            </a:r>
            <a:br>
              <a:rPr lang="ru-RU" dirty="0" smtClean="0"/>
            </a:br>
            <a:r>
              <a:rPr lang="ru-RU" dirty="0" smtClean="0"/>
              <a:t>- рекламный ролик, учащиеся должны высказать предположения, о чем шла речь;</a:t>
            </a:r>
            <a:br>
              <a:rPr lang="ru-RU" dirty="0" smtClean="0"/>
            </a:br>
            <a:r>
              <a:rPr lang="ru-RU" dirty="0" smtClean="0"/>
              <a:t>- задать вопросы по ролику.</a:t>
            </a:r>
          </a:p>
          <a:p>
            <a:pPr marL="0" indent="0">
              <a:buNone/>
            </a:pP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www.youtube.com/watch?v=Bj7LRHD6aoA</a:t>
            </a:r>
            <a:r>
              <a:rPr lang="ru-RU" dirty="0" smtClean="0"/>
              <a:t>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9149398" cy="6285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718330"/>
            <a:ext cx="4464496" cy="6139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499992" y="718330"/>
            <a:ext cx="4464496" cy="6139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395536" y="188640"/>
            <a:ext cx="5760640" cy="64807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200" dirty="0" smtClean="0">
                <a:solidFill>
                  <a:srgbClr val="FF0000"/>
                </a:solidFill>
              </a:rPr>
              <a:t>Решение проблем творческого и поискового характера</a:t>
            </a:r>
            <a:endParaRPr lang="ru-RU" sz="2200" dirty="0">
              <a:solidFill>
                <a:srgbClr val="FF00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660232" y="5805264"/>
            <a:ext cx="1800200" cy="105273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355976" y="6309320"/>
            <a:ext cx="1872208" cy="432048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Рефлексия</a:t>
            </a:r>
            <a:endParaRPr lang="ru-RU" b="1" dirty="0">
              <a:solidFill>
                <a:schemeClr val="tx1"/>
              </a:solidFill>
            </a:endParaRPr>
          </a:p>
        </p:txBody>
      </p:sp>
      <p:cxnSp>
        <p:nvCxnSpPr>
          <p:cNvPr id="10" name="Прямая со стрелкой 9"/>
          <p:cNvCxnSpPr>
            <a:stCxn id="8" idx="3"/>
          </p:cNvCxnSpPr>
          <p:nvPr/>
        </p:nvCxnSpPr>
        <p:spPr>
          <a:xfrm flipV="1">
            <a:off x="6228184" y="6453337"/>
            <a:ext cx="432048" cy="7200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Первого сентября вы начнете: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Работать учителем впервые после окончания ВУЗа?</a:t>
            </a:r>
          </a:p>
          <a:p>
            <a:r>
              <a:rPr lang="ru-RU" dirty="0" smtClean="0"/>
              <a:t>Работать в новой учебной организации?</a:t>
            </a:r>
          </a:p>
          <a:p>
            <a:r>
              <a:rPr lang="ru-RU" dirty="0" smtClean="0"/>
              <a:t>Берете новые группы, с которыми не работали ранее?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www.englishteachers.ru/uploadedfiles/waresimgs/5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12036" y="0"/>
            <a:ext cx="1131963" cy="1556792"/>
          </a:xfrm>
          <a:prstGeom prst="rect">
            <a:avLst/>
          </a:prstGeom>
          <a:noFill/>
        </p:spPr>
      </p:pic>
      <p:pic>
        <p:nvPicPr>
          <p:cNvPr id="4" name="Picture 4" descr="https://www.englishteachers.ru/uploadedfiles/waresimgs/5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80120" cy="1485492"/>
          </a:xfrm>
          <a:prstGeom prst="rect">
            <a:avLst/>
          </a:prstGeom>
          <a:noFill/>
        </p:spPr>
      </p:pic>
      <p:pic>
        <p:nvPicPr>
          <p:cNvPr id="90113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20688"/>
            <a:ext cx="4535497" cy="623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1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08504" y="620688"/>
            <a:ext cx="4535496" cy="623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4"/>
          <p:cNvSpPr txBox="1">
            <a:spLocks/>
          </p:cNvSpPr>
          <p:nvPr/>
        </p:nvSpPr>
        <p:spPr>
          <a:xfrm>
            <a:off x="1187624" y="116632"/>
            <a:ext cx="2088232" cy="332656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Базовый</a:t>
            </a:r>
          </a:p>
        </p:txBody>
      </p:sp>
      <p:sp>
        <p:nvSpPr>
          <p:cNvPr id="8" name="Заголовок 4"/>
          <p:cNvSpPr txBox="1">
            <a:spLocks/>
          </p:cNvSpPr>
          <p:nvPr/>
        </p:nvSpPr>
        <p:spPr>
          <a:xfrm>
            <a:off x="5508104" y="188640"/>
            <a:ext cx="2448272" cy="332656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dirty="0" smtClean="0">
                <a:latin typeface="+mj-lt"/>
                <a:ea typeface="+mj-ea"/>
                <a:cs typeface="+mj-cs"/>
              </a:rPr>
              <a:t>Повышенный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4427984" cy="6267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4211" name="Picture 3"/>
          <p:cNvPicPr>
            <a:picLocks noChangeAspect="1" noChangeArrowheads="1"/>
          </p:cNvPicPr>
          <p:nvPr/>
        </p:nvPicPr>
        <p:blipFill>
          <a:blip r:embed="rId3" cstate="print"/>
          <a:srcRect b="52279"/>
          <a:stretch>
            <a:fillRect/>
          </a:stretch>
        </p:blipFill>
        <p:spPr bwMode="auto">
          <a:xfrm>
            <a:off x="4302596" y="764704"/>
            <a:ext cx="4841404" cy="2564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https://www.englishteachers.ru/uploadedfiles/waresimgs/57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68344" y="3356992"/>
            <a:ext cx="1131963" cy="1556792"/>
          </a:xfrm>
          <a:prstGeom prst="rect">
            <a:avLst/>
          </a:prstGeom>
          <a:noFill/>
        </p:spPr>
      </p:pic>
      <p:pic>
        <p:nvPicPr>
          <p:cNvPr id="5" name="Picture 4" descr="https://www.englishteachers.ru/uploadedfiles/waresimgs/57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372508"/>
            <a:ext cx="1080120" cy="14854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8" name="Picture 2"/>
          <p:cNvPicPr>
            <a:picLocks noChangeAspect="1" noChangeArrowheads="1"/>
          </p:cNvPicPr>
          <p:nvPr/>
        </p:nvPicPr>
        <p:blipFill>
          <a:blip r:embed="rId2" cstate="print"/>
          <a:srcRect l="3913" r="1915"/>
          <a:stretch>
            <a:fillRect/>
          </a:stretch>
        </p:blipFill>
        <p:spPr bwMode="auto">
          <a:xfrm>
            <a:off x="0" y="0"/>
            <a:ext cx="4499992" cy="6571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259" name="Picture 3"/>
          <p:cNvPicPr>
            <a:picLocks noChangeAspect="1" noChangeArrowheads="1"/>
          </p:cNvPicPr>
          <p:nvPr/>
        </p:nvPicPr>
        <p:blipFill>
          <a:blip r:embed="rId3" cstate="print"/>
          <a:srcRect l="4725" r="3926"/>
          <a:stretch>
            <a:fillRect/>
          </a:stretch>
        </p:blipFill>
        <p:spPr bwMode="auto">
          <a:xfrm>
            <a:off x="4788024" y="13704"/>
            <a:ext cx="4355976" cy="6557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s://www.englishteachers.ru/uploadedfiles/waresimgs/57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5570573"/>
            <a:ext cx="936104" cy="1287427"/>
          </a:xfrm>
          <a:prstGeom prst="rect">
            <a:avLst/>
          </a:prstGeom>
          <a:noFill/>
        </p:spPr>
      </p:pic>
      <p:pic>
        <p:nvPicPr>
          <p:cNvPr id="4" name="Picture 2" descr="https://www.englishteachers.ru/uploadedfiles/waresimgs/57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56376" y="5517232"/>
            <a:ext cx="974889" cy="1340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>
          <a:xfrm>
            <a:off x="2195736" y="332656"/>
            <a:ext cx="6141566" cy="43204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dirty="0" smtClean="0"/>
              <a:t>Возможная диагностика для 5 класса</a:t>
            </a:r>
          </a:p>
        </p:txBody>
      </p:sp>
      <p:pic>
        <p:nvPicPr>
          <p:cNvPr id="32772" name="Picture 8" descr="https://www.englishteachers.ru/uploadedfiles/waresimgs/5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1993901" cy="273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30112" t="8587" r="31107" b="5499"/>
          <a:stretch>
            <a:fillRect/>
          </a:stretch>
        </p:blipFill>
        <p:spPr bwMode="auto">
          <a:xfrm>
            <a:off x="3203848" y="1207830"/>
            <a:ext cx="3944438" cy="5461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>
          <a:xfrm>
            <a:off x="2267744" y="188640"/>
            <a:ext cx="6141566" cy="647799"/>
          </a:xfrm>
        </p:spPr>
        <p:txBody>
          <a:bodyPr>
            <a:normAutofit fontScale="90000"/>
          </a:bodyPr>
          <a:lstStyle/>
          <a:p>
            <a:r>
              <a:rPr lang="ru-RU" altLang="ru-RU" dirty="0" smtClean="0"/>
              <a:t>Возможная диагностика для 5 класса</a:t>
            </a:r>
          </a:p>
        </p:txBody>
      </p:sp>
      <p:pic>
        <p:nvPicPr>
          <p:cNvPr id="32772" name="Picture 8" descr="https://www.englishteachers.ru/uploadedfiles/waresimgs/5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1993901" cy="273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30112" t="13360" r="31107" b="13454"/>
          <a:stretch>
            <a:fillRect/>
          </a:stretch>
        </p:blipFill>
        <p:spPr bwMode="auto">
          <a:xfrm>
            <a:off x="2915816" y="1052736"/>
            <a:ext cx="4700870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>
          <a:xfrm>
            <a:off x="2267744" y="188640"/>
            <a:ext cx="6141566" cy="647799"/>
          </a:xfrm>
        </p:spPr>
        <p:txBody>
          <a:bodyPr>
            <a:noAutofit/>
          </a:bodyPr>
          <a:lstStyle/>
          <a:p>
            <a:r>
              <a:rPr lang="ru-RU" altLang="ru-RU" sz="2800" dirty="0" smtClean="0"/>
              <a:t>Возможная диагностика для 5 класса</a:t>
            </a:r>
          </a:p>
        </p:txBody>
      </p:sp>
      <p:pic>
        <p:nvPicPr>
          <p:cNvPr id="32772" name="Picture 8" descr="https://www.englishteachers.ru/uploadedfiles/waresimgs/5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1993901" cy="273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30112" t="8587" r="31107" b="8681"/>
          <a:stretch>
            <a:fillRect/>
          </a:stretch>
        </p:blipFill>
        <p:spPr bwMode="auto">
          <a:xfrm>
            <a:off x="2915816" y="908720"/>
            <a:ext cx="4320480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>
          <a:xfrm>
            <a:off x="539750" y="188913"/>
            <a:ext cx="8229600" cy="777875"/>
          </a:xfrm>
        </p:spPr>
        <p:txBody>
          <a:bodyPr>
            <a:normAutofit/>
          </a:bodyPr>
          <a:lstStyle/>
          <a:p>
            <a:r>
              <a:rPr lang="ru-RU" altLang="ru-RU" sz="3600" dirty="0" smtClean="0"/>
              <a:t>Возможная диагностика для 5 класса</a:t>
            </a:r>
          </a:p>
        </p:txBody>
      </p:sp>
      <p:sp>
        <p:nvSpPr>
          <p:cNvPr id="3379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pitchFamily="34" charset="0"/>
              <a:buNone/>
            </a:pPr>
            <a:endParaRPr lang="ru-RU" altLang="ru-RU" smtClean="0"/>
          </a:p>
        </p:txBody>
      </p:sp>
      <p:pic>
        <p:nvPicPr>
          <p:cNvPr id="337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0338" y="912018"/>
            <a:ext cx="8588423" cy="5902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8" descr="https://www.englishteachers.ru/uploadedfiles/waresimgs/5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4288" y="0"/>
            <a:ext cx="1028701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0113" t="8587" r="31107" b="5499"/>
          <a:stretch>
            <a:fillRect/>
          </a:stretch>
        </p:blipFill>
        <p:spPr bwMode="auto">
          <a:xfrm>
            <a:off x="3491880" y="260648"/>
            <a:ext cx="4608512" cy="6381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s://www.englishteachers.ru/uploadedfiles/waresimgs/5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16632"/>
            <a:ext cx="1982788" cy="272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0112" t="10178" r="31107" b="3908"/>
          <a:stretch>
            <a:fillRect/>
          </a:stretch>
        </p:blipFill>
        <p:spPr bwMode="auto">
          <a:xfrm>
            <a:off x="3275856" y="260648"/>
            <a:ext cx="4608512" cy="6381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s://www.englishteachers.ru/uploadedfiles/waresimgs/5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16632"/>
            <a:ext cx="1982788" cy="272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2036216" y="0"/>
            <a:ext cx="5961893" cy="1064281"/>
          </a:xfrm>
        </p:spPr>
        <p:txBody>
          <a:bodyPr>
            <a:noAutofit/>
          </a:bodyPr>
          <a:lstStyle/>
          <a:p>
            <a:r>
              <a:rPr lang="ru-RU" altLang="ru-RU" sz="3200" dirty="0" smtClean="0"/>
              <a:t>Возможная диагностика для 5 класса</a:t>
            </a:r>
            <a:endParaRPr lang="ru-RU" sz="3200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23528" y="2780928"/>
            <a:ext cx="3960441" cy="3947201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2 задания</a:t>
            </a:r>
          </a:p>
          <a:p>
            <a:pPr>
              <a:defRPr/>
            </a:pPr>
            <a:r>
              <a:rPr lang="ru-RU" dirty="0" smtClean="0"/>
              <a:t>В заданиях части </a:t>
            </a:r>
            <a:r>
              <a:rPr lang="ru-RU" u="sng" dirty="0" smtClean="0"/>
              <a:t>«Аудирование» </a:t>
            </a:r>
            <a:r>
              <a:rPr lang="ru-RU" dirty="0" smtClean="0"/>
              <a:t>(2 текста) проверяются </a:t>
            </a:r>
            <a:r>
              <a:rPr lang="ru-RU" b="1" dirty="0" smtClean="0"/>
              <a:t>умение</a:t>
            </a:r>
            <a:r>
              <a:rPr lang="ru-RU" dirty="0" smtClean="0"/>
              <a:t> </a:t>
            </a:r>
            <a:r>
              <a:rPr lang="ru-RU" b="1" dirty="0" smtClean="0"/>
              <a:t>воспринимать на слух </a:t>
            </a:r>
            <a:r>
              <a:rPr lang="ru-RU" dirty="0" smtClean="0"/>
              <a:t>и </a:t>
            </a:r>
            <a:r>
              <a:rPr lang="ru-RU" b="1" dirty="0" smtClean="0"/>
              <a:t>понимать информацию из текстов, построенных на знакомом языковом материале</a:t>
            </a:r>
            <a:r>
              <a:rPr lang="ru-RU" dirty="0" smtClean="0"/>
              <a:t>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Аудиоприложение можно скачать бесплатно по ссылке </a:t>
            </a:r>
            <a:r>
              <a:rPr lang="en-US" dirty="0" smtClean="0">
                <a:hlinkClick r:id="rId2"/>
              </a:rPr>
              <a:t>http://audio.neteducom.com/books/14/</a:t>
            </a:r>
            <a:r>
              <a:rPr lang="ru-RU" dirty="0" smtClean="0"/>
              <a:t>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Тексты аудиозаписей – в книге</a:t>
            </a:r>
          </a:p>
        </p:txBody>
      </p:sp>
      <p:pic>
        <p:nvPicPr>
          <p:cNvPr id="1843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l="4806" t="4244" r="8339"/>
          <a:stretch>
            <a:fillRect/>
          </a:stretch>
        </p:blipFill>
        <p:spPr>
          <a:xfrm>
            <a:off x="4302422" y="908720"/>
            <a:ext cx="4225159" cy="5691266"/>
          </a:xfrm>
          <a:noFill/>
        </p:spPr>
      </p:pic>
      <p:pic>
        <p:nvPicPr>
          <p:cNvPr id="7" name="Picture 2" descr="Y:\Delo-New\Oblozhki\Titul\Big\Tests_primary_20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8390" y="206829"/>
            <a:ext cx="1668575" cy="2286068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Психологические особенности учителя в новом классе: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Стеснение (незнакомый коллектив);</a:t>
            </a:r>
          </a:p>
          <a:p>
            <a:r>
              <a:rPr lang="ru-RU" dirty="0" smtClean="0"/>
              <a:t>Сложно начать (неизвестен уровень подготовки);</a:t>
            </a:r>
          </a:p>
          <a:p>
            <a:r>
              <a:rPr lang="ru-RU" dirty="0" smtClean="0"/>
              <a:t>Используется учебник, по которому ранее вы не работали;</a:t>
            </a:r>
          </a:p>
          <a:p>
            <a:r>
              <a:rPr lang="ru-RU" dirty="0" smtClean="0"/>
              <a:t>Другие трудности.</a:t>
            </a:r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1619672" y="687081"/>
            <a:ext cx="3407478" cy="1325563"/>
          </a:xfrm>
        </p:spPr>
        <p:txBody>
          <a:bodyPr>
            <a:normAutofit/>
          </a:bodyPr>
          <a:lstStyle/>
          <a:p>
            <a:pPr eaLnBrk="1" hangingPunct="1"/>
            <a:endParaRPr lang="ru-RU" dirty="0" smtClean="0"/>
          </a:p>
        </p:txBody>
      </p:sp>
      <p:sp>
        <p:nvSpPr>
          <p:cNvPr id="19459" name="Содержимое 2"/>
          <p:cNvSpPr>
            <a:spLocks noGrp="1"/>
          </p:cNvSpPr>
          <p:nvPr>
            <p:ph sz="half" idx="1"/>
          </p:nvPr>
        </p:nvSpPr>
        <p:spPr>
          <a:xfrm>
            <a:off x="384284" y="3237187"/>
            <a:ext cx="4030061" cy="3342290"/>
          </a:xfrm>
        </p:spPr>
        <p:txBody>
          <a:bodyPr>
            <a:normAutofit fontScale="70000" lnSpcReduction="20000"/>
          </a:bodyPr>
          <a:lstStyle/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/>
            <a:r>
              <a:rPr lang="ru-RU" dirty="0" smtClean="0"/>
              <a:t>1 задание</a:t>
            </a:r>
          </a:p>
          <a:p>
            <a:pPr eaLnBrk="1" hangingPunct="1"/>
            <a:r>
              <a:rPr lang="ru-RU" dirty="0" smtClean="0"/>
              <a:t>Всего 10 баллов</a:t>
            </a:r>
          </a:p>
          <a:p>
            <a:r>
              <a:rPr lang="ru-RU" dirty="0" smtClean="0"/>
              <a:t>В заданиях части </a:t>
            </a:r>
            <a:r>
              <a:rPr lang="ru-RU" u="sng" dirty="0" smtClean="0"/>
              <a:t>«Чтение» </a:t>
            </a:r>
            <a:r>
              <a:rPr lang="ru-RU" dirty="0" smtClean="0"/>
              <a:t>проверяется умение </a:t>
            </a:r>
            <a:r>
              <a:rPr lang="ru-RU" b="1" dirty="0" smtClean="0"/>
              <a:t>читать про себя </a:t>
            </a:r>
            <a:r>
              <a:rPr lang="ru-RU" dirty="0" smtClean="0"/>
              <a:t>и </a:t>
            </a:r>
            <a:r>
              <a:rPr lang="ru-RU" b="1" dirty="0" smtClean="0"/>
              <a:t>понимать содержание небольшого текста</a:t>
            </a:r>
            <a:r>
              <a:rPr lang="ru-RU" dirty="0" smtClean="0"/>
              <a:t>, построенного в основном на изученном языковом материале, </a:t>
            </a:r>
            <a:r>
              <a:rPr lang="ru-RU" b="1" dirty="0" smtClean="0"/>
              <a:t>находить в тексте необходимую информацию</a:t>
            </a:r>
            <a:r>
              <a:rPr lang="ru-RU" dirty="0" smtClean="0"/>
              <a:t>. </a:t>
            </a:r>
          </a:p>
        </p:txBody>
      </p:sp>
      <p:pic>
        <p:nvPicPr>
          <p:cNvPr id="1946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8390" y="2509212"/>
            <a:ext cx="4619634" cy="1338153"/>
          </a:xfrm>
          <a:noFill/>
        </p:spPr>
      </p:pic>
      <p:pic>
        <p:nvPicPr>
          <p:cNvPr id="19461" name="Picture 4"/>
          <p:cNvPicPr>
            <a:picLocks noChangeAspect="1" noChangeArrowheads="1"/>
          </p:cNvPicPr>
          <p:nvPr/>
        </p:nvPicPr>
        <p:blipFill rotWithShape="1">
          <a:blip r:embed="rId3" cstate="print"/>
          <a:srcRect l="4952" r="4342" b="12749"/>
          <a:stretch/>
        </p:blipFill>
        <p:spPr bwMode="auto">
          <a:xfrm>
            <a:off x="4630239" y="227265"/>
            <a:ext cx="4483743" cy="6174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Y:\Delo-New\Oblozhki\Titul\Big\Tests_primary_20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8390" y="206829"/>
            <a:ext cx="1668575" cy="2286068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1979712" y="5628"/>
            <a:ext cx="7010748" cy="975100"/>
          </a:xfrm>
        </p:spPr>
        <p:txBody>
          <a:bodyPr>
            <a:normAutofit/>
          </a:bodyPr>
          <a:lstStyle/>
          <a:p>
            <a:r>
              <a:rPr lang="ru-RU" altLang="ru-RU" sz="3200" dirty="0" smtClean="0"/>
              <a:t>Возможная диагностика для 5 класса</a:t>
            </a:r>
            <a:endParaRPr lang="ru-RU" sz="3200" dirty="0" smtClean="0"/>
          </a:p>
        </p:txBody>
      </p:sp>
      <p:sp>
        <p:nvSpPr>
          <p:cNvPr id="20483" name="Содержимое 2"/>
          <p:cNvSpPr>
            <a:spLocks noGrp="1"/>
          </p:cNvSpPr>
          <p:nvPr>
            <p:ph sz="half" idx="1"/>
          </p:nvPr>
        </p:nvSpPr>
        <p:spPr>
          <a:xfrm>
            <a:off x="155684" y="2924944"/>
            <a:ext cx="3675337" cy="3265648"/>
          </a:xfrm>
        </p:spPr>
        <p:txBody>
          <a:bodyPr>
            <a:normAutofit fontScale="70000" lnSpcReduction="20000"/>
          </a:bodyPr>
          <a:lstStyle/>
          <a:p>
            <a:pPr eaLnBrk="1" hangingPunct="1"/>
            <a:r>
              <a:rPr lang="ru-RU" dirty="0" smtClean="0"/>
              <a:t>По 1 заданию на лексику и на грамматику</a:t>
            </a:r>
            <a:endParaRPr lang="en-US" dirty="0" smtClean="0"/>
          </a:p>
          <a:p>
            <a:r>
              <a:rPr lang="ru-RU" dirty="0" smtClean="0"/>
              <a:t>В заданиях части </a:t>
            </a:r>
            <a:r>
              <a:rPr lang="ru-RU" u="sng" dirty="0" smtClean="0"/>
              <a:t>«Лексика и грамматика» </a:t>
            </a:r>
            <a:r>
              <a:rPr lang="ru-RU" dirty="0" smtClean="0"/>
              <a:t>проверяются умения </a:t>
            </a:r>
            <a:r>
              <a:rPr lang="ru-RU" b="1" dirty="0" smtClean="0"/>
              <a:t>восстановить текст в соответствии с решаемой учебной задачей </a:t>
            </a:r>
            <a:r>
              <a:rPr lang="ru-RU" dirty="0" smtClean="0"/>
              <a:t>и умение </a:t>
            </a:r>
            <a:r>
              <a:rPr lang="ru-RU" b="1" dirty="0" smtClean="0"/>
              <a:t>распознать и употреблять в речи изученные грамматические явления</a:t>
            </a:r>
            <a:r>
              <a:rPr lang="ru-RU" dirty="0" smtClean="0"/>
              <a:t>.</a:t>
            </a:r>
          </a:p>
          <a:p>
            <a:pPr eaLnBrk="1" hangingPunct="1"/>
            <a:r>
              <a:rPr lang="ru-RU" dirty="0" smtClean="0"/>
              <a:t>Всего 10 баллов</a:t>
            </a:r>
          </a:p>
        </p:txBody>
      </p:sp>
      <p:pic>
        <p:nvPicPr>
          <p:cNvPr id="2048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r="5591"/>
          <a:stretch>
            <a:fillRect/>
          </a:stretch>
        </p:blipFill>
        <p:spPr>
          <a:xfrm>
            <a:off x="4121478" y="980728"/>
            <a:ext cx="4068636" cy="4309022"/>
          </a:xfrm>
          <a:noFill/>
        </p:spPr>
      </p:pic>
      <p:pic>
        <p:nvPicPr>
          <p:cNvPr id="20485" name="Picture 3"/>
          <p:cNvPicPr>
            <a:picLocks noChangeAspect="1" noChangeArrowheads="1"/>
          </p:cNvPicPr>
          <p:nvPr/>
        </p:nvPicPr>
        <p:blipFill>
          <a:blip r:embed="rId3" cstate="print"/>
          <a:srcRect t="8705"/>
          <a:stretch>
            <a:fillRect/>
          </a:stretch>
        </p:blipFill>
        <p:spPr bwMode="auto">
          <a:xfrm>
            <a:off x="4158426" y="4725144"/>
            <a:ext cx="4031688" cy="1984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Y:\Delo-New\Oblozhki\Titul\Big\Tests_primary_20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0455" y="188640"/>
            <a:ext cx="1668575" cy="2286068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Цель 4 – сделать урок интересным, оригинальным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mtClean="0"/>
              <a:t>Загадать картинку:</a:t>
            </a:r>
            <a:endParaRPr lang="ru-RU" dirty="0"/>
          </a:p>
        </p:txBody>
      </p:sp>
      <p:pic>
        <p:nvPicPr>
          <p:cNvPr id="1026" name="Picture 2" descr="http://magic-wave.ru/4031-thickbox_default/kot-v-sharf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276872"/>
            <a:ext cx="4058816" cy="40588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Сделать урок оригинальным и интересным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Использовать ОКП и интерактивные плакаты;</a:t>
            </a:r>
          </a:p>
          <a:p>
            <a:r>
              <a:rPr lang="ru-RU" dirty="0" smtClean="0"/>
              <a:t>интересные упражнения, например из электронных учебников</a:t>
            </a:r>
          </a:p>
          <a:p>
            <a:r>
              <a:rPr lang="ru-RU" dirty="0" smtClean="0"/>
              <a:t>использовать интересные ресурсы: </a:t>
            </a:r>
            <a:r>
              <a:rPr lang="en-US" dirty="0" err="1" smtClean="0"/>
              <a:t>kahoot</a:t>
            </a:r>
            <a:r>
              <a:rPr lang="en-US" dirty="0" smtClean="0"/>
              <a:t>, </a:t>
            </a:r>
            <a:r>
              <a:rPr lang="en-US" dirty="0" err="1" smtClean="0"/>
              <a:t>plickers</a:t>
            </a:r>
            <a:r>
              <a:rPr lang="en-US" dirty="0" smtClean="0"/>
              <a:t> </a:t>
            </a:r>
            <a:r>
              <a:rPr lang="ru-RU" dirty="0" smtClean="0"/>
              <a:t>и т.д.</a:t>
            </a:r>
            <a:br>
              <a:rPr lang="ru-RU" dirty="0" smtClean="0"/>
            </a:br>
            <a:r>
              <a:rPr lang="en-US" dirty="0" smtClean="0"/>
              <a:t> </a:t>
            </a:r>
            <a:r>
              <a:rPr lang="en-US" dirty="0" smtClean="0">
                <a:hlinkClick r:id="rId2"/>
              </a:rPr>
              <a:t>https://youtu.be/CeOcoymyPyg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3732822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333375"/>
            <a:ext cx="8569325" cy="1143000"/>
          </a:xfrm>
        </p:spPr>
        <p:txBody>
          <a:bodyPr/>
          <a:lstStyle/>
          <a:p>
            <a:pPr eaLnBrk="1" hangingPunct="1"/>
            <a:r>
              <a:rPr lang="ru-RU" sz="4000" smtClean="0">
                <a:latin typeface="New Century Schoolbook" pitchFamily="18" charset="0"/>
              </a:rPr>
              <a:t>Порядок предложений</a:t>
            </a:r>
          </a:p>
        </p:txBody>
      </p:sp>
      <p:pic>
        <p:nvPicPr>
          <p:cNvPr id="1433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71550" y="1268413"/>
            <a:ext cx="7283450" cy="49244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115888"/>
            <a:ext cx="7772400" cy="1143000"/>
          </a:xfrm>
        </p:spPr>
        <p:txBody>
          <a:bodyPr/>
          <a:lstStyle/>
          <a:p>
            <a:pPr eaLnBrk="1" hangingPunct="1"/>
            <a:r>
              <a:rPr lang="ru-RU" sz="3600" smtClean="0">
                <a:latin typeface="New Century Schoolbook" pitchFamily="18" charset="0"/>
              </a:rPr>
              <a:t>Найди нужную картинку</a:t>
            </a:r>
          </a:p>
        </p:txBody>
      </p:sp>
      <p:pic>
        <p:nvPicPr>
          <p:cNvPr id="1536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4213" y="1196975"/>
            <a:ext cx="7786687" cy="49291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60350"/>
            <a:ext cx="8497888" cy="1143000"/>
          </a:xfrm>
        </p:spPr>
        <p:txBody>
          <a:bodyPr/>
          <a:lstStyle/>
          <a:p>
            <a:pPr eaLnBrk="1" hangingPunct="1"/>
            <a:r>
              <a:rPr lang="ru-RU" sz="4000" smtClean="0">
                <a:latin typeface="New Century Schoolbook" pitchFamily="18" charset="0"/>
              </a:rPr>
              <a:t>Множественный выбор</a:t>
            </a:r>
          </a:p>
        </p:txBody>
      </p:sp>
      <p:pic>
        <p:nvPicPr>
          <p:cNvPr id="1638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71550" y="1196975"/>
            <a:ext cx="7632700" cy="51847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2800" dirty="0" smtClean="0">
                <a:solidFill>
                  <a:prstClr val="black"/>
                </a:solidFill>
                <a:ea typeface="+mn-ea"/>
                <a:cs typeface="+mn-cs"/>
              </a:rPr>
              <a:t>«Секреты» технологии методического мастерства учителя на уроке.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85313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/>
              <a:t>1. Благоприятная творческая атмосфера речевого общения – необходимое условие успешности современного урока иностранного языка.</a:t>
            </a:r>
          </a:p>
          <a:p>
            <a:pPr>
              <a:buNone/>
            </a:pPr>
            <a:r>
              <a:rPr lang="ru-RU" sz="2400" dirty="0" smtClean="0"/>
              <a:t>2.Избегайте искусственного языка на уроках. Говорите естественно, обращайте внимание на реакцию собеседника.</a:t>
            </a:r>
          </a:p>
          <a:p>
            <a:pPr>
              <a:buNone/>
            </a:pPr>
            <a:r>
              <a:rPr lang="ru-RU" sz="2400" dirty="0" smtClean="0"/>
              <a:t>3. Добрые доверительные взаимоотношения- единственный канал, по которому от учителя к ученику переходят добрые мысли и добрые чувства.</a:t>
            </a:r>
          </a:p>
          <a:p>
            <a:pPr>
              <a:buNone/>
            </a:pPr>
            <a:r>
              <a:rPr lang="ru-RU" sz="2400" dirty="0" smtClean="0"/>
              <a:t>4. Задача состоит в том, чтобы придать обучению форму общения.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2800" dirty="0" smtClean="0">
                <a:solidFill>
                  <a:prstClr val="black"/>
                </a:solidFill>
                <a:ea typeface="+mn-ea"/>
                <a:cs typeface="+mn-cs"/>
              </a:rPr>
              <a:t>«Секреты» технологии методического мастерства учителя на уроке.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484784"/>
            <a:ext cx="8229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/>
              <a:t>5. Поддерживайте у учащихся постоянную мотивационную готовность к общению на уроке.</a:t>
            </a:r>
          </a:p>
          <a:p>
            <a:pPr>
              <a:buNone/>
            </a:pPr>
            <a:r>
              <a:rPr lang="ru-RU" sz="2400" dirty="0" smtClean="0"/>
              <a:t>6.Стимулирование эмоциональной сферы ученика это позволяет ему учиться с подключением всех органов чувств и качественнее запоминать информацию.</a:t>
            </a:r>
          </a:p>
          <a:p>
            <a:pPr>
              <a:buNone/>
            </a:pPr>
            <a:r>
              <a:rPr lang="ru-RU" sz="2400" dirty="0" smtClean="0"/>
              <a:t>7. Только постоянное включение изученного материала в речевую деятельность позволяет хранить его в памяти.</a:t>
            </a:r>
          </a:p>
          <a:p>
            <a:pPr>
              <a:buNone/>
            </a:pPr>
            <a:r>
              <a:rPr lang="ru-RU" sz="2400" dirty="0" smtClean="0"/>
              <a:t>8. Приучайте учащихся к мысли, что они выполняют задание не ради оценки, а потому, что таково условие их успешного участия в общей работе на уроке.</a:t>
            </a:r>
          </a:p>
          <a:p>
            <a:pPr>
              <a:buNone/>
            </a:pPr>
            <a:r>
              <a:rPr lang="ru-RU" sz="2400" b="1" dirty="0" smtClean="0"/>
              <a:t>Настоящий урок начинается не со звонка, а с того момента, когда вспыхивает детская мысль.</a:t>
            </a:r>
            <a:endParaRPr lang="ru-RU" sz="2400" b="1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Резюме: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Поставьте для себя цели и задачи на 1-2 урока;</a:t>
            </a:r>
          </a:p>
          <a:p>
            <a:r>
              <a:rPr lang="ru-RU" dirty="0" smtClean="0"/>
              <a:t>На первых уроках не нужно стремиться использовать весь потенциал учебника, ваше творчество и интересные задания помогут решить поставленные задачи;</a:t>
            </a:r>
          </a:p>
          <a:p>
            <a:r>
              <a:rPr lang="ru-RU" dirty="0" smtClean="0"/>
              <a:t>Уверенность и профессионализм помогут наладить рабочий контакт с классом.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Психологические особенности учеников при новом учителе: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Стеснение (незнакомый учитель);</a:t>
            </a:r>
          </a:p>
          <a:p>
            <a:r>
              <a:rPr lang="ru-RU" dirty="0" smtClean="0"/>
              <a:t>Неизвестны новые правила поведения и работы;</a:t>
            </a:r>
          </a:p>
          <a:p>
            <a:r>
              <a:rPr lang="ru-RU" dirty="0" smtClean="0"/>
              <a:t>Желание проверить «на прочность» нового учителя;</a:t>
            </a:r>
          </a:p>
          <a:p>
            <a:r>
              <a:rPr lang="ru-RU" dirty="0" smtClean="0"/>
              <a:t>Желание начать с «чистого листа» и показать себя с новой стороны и т.д.</a:t>
            </a:r>
            <a:endParaRPr lang="ru-RU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ОЧЕНЬ СКОРО!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3490" name="Picture 2" descr="https://pp.userapi.com/c849124/v849124128/3d9d6/IVgsaxF9FI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908720"/>
            <a:ext cx="4385054" cy="57606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ИНТЕРНЕТ-МАГАЗИН</a:t>
            </a:r>
            <a:r>
              <a:rPr lang="en-US" dirty="0" smtClean="0">
                <a:hlinkClick r:id="rId2"/>
              </a:rPr>
              <a:t/>
            </a:r>
            <a:br>
              <a:rPr lang="en-US" dirty="0" smtClean="0">
                <a:hlinkClick r:id="rId2"/>
              </a:rPr>
            </a:br>
            <a:r>
              <a:rPr lang="en-US" dirty="0" smtClean="0">
                <a:hlinkClick r:id="rId2"/>
              </a:rPr>
              <a:t>https://www.englishteachers.ru/shop</a:t>
            </a:r>
            <a:r>
              <a:rPr lang="en-US" dirty="0" smtClean="0"/>
              <a:t> </a:t>
            </a:r>
            <a:br>
              <a:rPr lang="en-US" dirty="0" smtClean="0"/>
            </a:br>
            <a:endParaRPr lang="ru-RU" dirty="0"/>
          </a:p>
        </p:txBody>
      </p:sp>
      <p:pic>
        <p:nvPicPr>
          <p:cNvPr id="61442" name="Picture 2" descr="https://pp.userapi.com/c849236/v849236058/46e80/VjKCI2-_Es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72816"/>
            <a:ext cx="9144000" cy="4572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ОЧЕНЬ СКОРО!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Курсы повышения квалификации с выдачей удостоверения установленного образца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2466" name="Picture 2" descr="Картинки по запросу сертификат о повышении квалификац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3284984"/>
            <a:ext cx="4536504" cy="31846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712968" cy="6264696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ru-RU" b="1" dirty="0" smtClean="0"/>
              <a:t>«</a:t>
            </a:r>
            <a:r>
              <a:rPr lang="en-US" b="1" dirty="0" smtClean="0"/>
              <a:t>Read up</a:t>
            </a:r>
            <a:r>
              <a:rPr lang="ru-RU" b="1" dirty="0" smtClean="0"/>
              <a:t>!» </a:t>
            </a:r>
            <a:r>
              <a:rPr lang="ru-RU" dirty="0" smtClean="0"/>
              <a:t>на форуме </a:t>
            </a:r>
            <a:r>
              <a:rPr lang="en-US" dirty="0" smtClean="0"/>
              <a:t>www.englishteachers.ru</a:t>
            </a:r>
            <a:endParaRPr lang="ru-RU" dirty="0" smtClean="0"/>
          </a:p>
          <a:p>
            <a:pPr marL="0" indent="0" algn="ctr">
              <a:buNone/>
            </a:pPr>
            <a:r>
              <a:rPr lang="en-US" sz="2800" dirty="0" smtClean="0">
                <a:hlinkClick r:id="rId2"/>
              </a:rPr>
              <a:t>https</a:t>
            </a:r>
            <a:r>
              <a:rPr lang="en-US" sz="2800" dirty="0">
                <a:hlinkClick r:id="rId2"/>
              </a:rPr>
              <a:t>://</a:t>
            </a:r>
            <a:r>
              <a:rPr lang="en-US" sz="2800" dirty="0" smtClean="0">
                <a:hlinkClick r:id="rId2"/>
              </a:rPr>
              <a:t>www.englishteachers.ru/forum/index.php?showforum=65</a:t>
            </a:r>
            <a:r>
              <a:rPr lang="ru-RU" sz="2800" dirty="0" smtClean="0"/>
              <a:t> </a:t>
            </a:r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Интернет-магазин «Титул» </a:t>
            </a:r>
          </a:p>
          <a:p>
            <a:pPr marL="0" indent="0" algn="ctr">
              <a:buNone/>
            </a:pPr>
            <a:r>
              <a:rPr lang="en-US" dirty="0" smtClean="0">
                <a:hlinkClick r:id="rId3"/>
              </a:rPr>
              <a:t>https://www.englishteachers.ru/shop</a:t>
            </a:r>
            <a:r>
              <a:rPr lang="en-US" dirty="0" smtClean="0"/>
              <a:t> </a:t>
            </a:r>
          </a:p>
          <a:p>
            <a:pPr marL="0" indent="0" algn="ctr">
              <a:buNone/>
            </a:pPr>
            <a:endParaRPr lang="ru-RU" altLang="ru-RU" u="sng" dirty="0" smtClean="0"/>
          </a:p>
          <a:p>
            <a:pPr marL="0" indent="0" algn="ctr">
              <a:buNone/>
            </a:pPr>
            <a:r>
              <a:rPr lang="ru-RU" altLang="ru-RU" b="1" u="sng" dirty="0" smtClean="0"/>
              <a:t>«ТИТУЛ» в социальных сетях</a:t>
            </a:r>
          </a:p>
          <a:p>
            <a:pPr marL="0" indent="0" algn="ctr">
              <a:buNone/>
            </a:pPr>
            <a:r>
              <a:rPr lang="ru-RU" altLang="ru-RU" dirty="0" err="1" smtClean="0"/>
              <a:t>ВКонтакте</a:t>
            </a:r>
            <a:r>
              <a:rPr lang="ru-RU" altLang="ru-RU" dirty="0" smtClean="0"/>
              <a:t> - </a:t>
            </a:r>
            <a:r>
              <a:rPr lang="en-US" altLang="ru-RU" dirty="0" smtClean="0">
                <a:hlinkClick r:id="rId4"/>
              </a:rPr>
              <a:t>http://vk.com/titulpublishers</a:t>
            </a:r>
            <a:r>
              <a:rPr lang="ru-RU" altLang="ru-RU" dirty="0" smtClean="0"/>
              <a:t> </a:t>
            </a:r>
          </a:p>
          <a:p>
            <a:pPr marL="0" indent="0" algn="ctr">
              <a:buNone/>
            </a:pPr>
            <a:r>
              <a:rPr lang="en-US" altLang="ru-RU" dirty="0" err="1" smtClean="0"/>
              <a:t>Facebook</a:t>
            </a:r>
            <a:r>
              <a:rPr lang="en-US" altLang="ru-RU" dirty="0" smtClean="0"/>
              <a:t> - </a:t>
            </a:r>
            <a:r>
              <a:rPr lang="en-US" altLang="ru-RU" dirty="0" smtClean="0">
                <a:hlinkClick r:id="rId5"/>
              </a:rPr>
              <a:t>https://www.facebook.com/titulpublishers</a:t>
            </a:r>
            <a:endParaRPr lang="ru-RU" altLang="ru-RU" dirty="0" smtClean="0"/>
          </a:p>
          <a:p>
            <a:pPr marL="0" indent="0" algn="ctr">
              <a:buNone/>
            </a:pPr>
            <a:r>
              <a:rPr lang="en-US" altLang="ru-RU" dirty="0" err="1" smtClean="0"/>
              <a:t>Instagram</a:t>
            </a:r>
            <a:r>
              <a:rPr lang="en-US" altLang="ru-RU" dirty="0" smtClean="0"/>
              <a:t> - </a:t>
            </a:r>
            <a:r>
              <a:rPr lang="en-US" altLang="ru-RU" dirty="0" smtClean="0">
                <a:solidFill>
                  <a:srgbClr val="0033CC"/>
                </a:solidFill>
              </a:rPr>
              <a:t>@titulpublishers</a:t>
            </a:r>
          </a:p>
          <a:p>
            <a:pPr marL="0" indent="0" algn="ctr">
              <a:buNone/>
            </a:pPr>
            <a:endParaRPr lang="ru-RU" altLang="ru-RU" dirty="0" smtClean="0">
              <a:solidFill>
                <a:srgbClr val="0033CC"/>
              </a:solidFill>
            </a:endParaRPr>
          </a:p>
          <a:p>
            <a:pPr marL="0" indent="0" algn="ctr">
              <a:buNone/>
            </a:pPr>
            <a:r>
              <a:rPr lang="en-US" sz="3800" b="1" dirty="0" smtClean="0">
                <a:solidFill>
                  <a:srgbClr val="0033CC"/>
                </a:solidFill>
              </a:rPr>
              <a:t>#</a:t>
            </a:r>
            <a:r>
              <a:rPr lang="ru-RU" sz="3800" dirty="0" err="1" smtClean="0">
                <a:solidFill>
                  <a:srgbClr val="0033CC"/>
                </a:solidFill>
              </a:rPr>
              <a:t>издательствотитул</a:t>
            </a:r>
            <a:r>
              <a:rPr lang="ru-RU" sz="3800" dirty="0" smtClean="0">
                <a:solidFill>
                  <a:srgbClr val="0033CC"/>
                </a:solidFill>
              </a:rPr>
              <a:t> </a:t>
            </a:r>
            <a:r>
              <a:rPr lang="en-US" sz="3800" dirty="0" smtClean="0">
                <a:solidFill>
                  <a:srgbClr val="0033CC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en-US" sz="3800" b="1" dirty="0" smtClean="0">
                <a:solidFill>
                  <a:srgbClr val="0033CC"/>
                </a:solidFill>
              </a:rPr>
              <a:t>#</a:t>
            </a:r>
            <a:r>
              <a:rPr lang="en-US" sz="3800" dirty="0" smtClean="0">
                <a:solidFill>
                  <a:srgbClr val="0033CC"/>
                </a:solidFill>
              </a:rPr>
              <a:t>titulpublishers </a:t>
            </a:r>
            <a:endParaRPr lang="ru-RU" sz="3800" dirty="0"/>
          </a:p>
        </p:txBody>
      </p:sp>
      <p:grpSp>
        <p:nvGrpSpPr>
          <p:cNvPr id="2" name="Группа 8"/>
          <p:cNvGrpSpPr/>
          <p:nvPr/>
        </p:nvGrpSpPr>
        <p:grpSpPr>
          <a:xfrm>
            <a:off x="467544" y="3429000"/>
            <a:ext cx="2161848" cy="1152128"/>
            <a:chOff x="467544" y="3429000"/>
            <a:chExt cx="2161848" cy="1152128"/>
          </a:xfrm>
        </p:grpSpPr>
        <p:pic>
          <p:nvPicPr>
            <p:cNvPr id="4098" name="Picture 2" descr="Картинки по запросу instagram free logo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267744" y="4221088"/>
              <a:ext cx="361648" cy="360040"/>
            </a:xfrm>
            <a:prstGeom prst="rect">
              <a:avLst/>
            </a:prstGeom>
            <a:noFill/>
          </p:spPr>
        </p:pic>
        <p:pic>
          <p:nvPicPr>
            <p:cNvPr id="4106" name="Picture 10" descr="Картинки по запросу vk logo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331640" y="3429000"/>
              <a:ext cx="360040" cy="360040"/>
            </a:xfrm>
            <a:prstGeom prst="rect">
              <a:avLst/>
            </a:prstGeom>
            <a:noFill/>
          </p:spPr>
        </p:pic>
        <p:pic>
          <p:nvPicPr>
            <p:cNvPr id="4108" name="Picture 12" descr="Картинки по запросу facebook logo"/>
            <p:cNvPicPr>
              <a:picLocks noChangeAspect="1" noChangeArrowheads="1"/>
            </p:cNvPicPr>
            <p:nvPr/>
          </p:nvPicPr>
          <p:blipFill>
            <a:blip r:embed="rId8" cstate="print"/>
            <a:srcRect l="21396" r="21548"/>
            <a:stretch>
              <a:fillRect/>
            </a:stretch>
          </p:blipFill>
          <p:spPr bwMode="auto">
            <a:xfrm>
              <a:off x="467544" y="3789040"/>
              <a:ext cx="360040" cy="357188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="" xmlns:p14="http://schemas.microsoft.com/office/powerpoint/2010/main" val="16470658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Психологические особенности учеников в начале учебного года: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Волнения, ожидания чего-то нового;</a:t>
            </a:r>
          </a:p>
          <a:p>
            <a:r>
              <a:rPr lang="ru-RU" dirty="0" smtClean="0"/>
              <a:t>Мысли еще очень далеки от учебы, волнует все кроме учебы;</a:t>
            </a:r>
          </a:p>
          <a:p>
            <a:r>
              <a:rPr lang="ru-RU" dirty="0" smtClean="0"/>
              <a:t>Соскучились по одноклассникам, хотят общаться между собой и т.д.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Как начать занятия?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Ставим перед собой цели:</a:t>
            </a:r>
          </a:p>
          <a:p>
            <a:r>
              <a:rPr lang="ru-RU" dirty="0" smtClean="0"/>
              <a:t>Познакомиться;</a:t>
            </a:r>
          </a:p>
          <a:p>
            <a:r>
              <a:rPr lang="ru-RU" dirty="0" smtClean="0"/>
              <a:t>Запомнить как зовут учеников;</a:t>
            </a:r>
          </a:p>
          <a:p>
            <a:r>
              <a:rPr lang="ru-RU" dirty="0" smtClean="0"/>
              <a:t>Определить уровень подготовки учащихся;</a:t>
            </a:r>
          </a:p>
          <a:p>
            <a:r>
              <a:rPr lang="ru-RU" dirty="0" smtClean="0"/>
              <a:t>Произвести положительное впечатление на учащихся / задать тон работы на весь будущий год – сделать урок интересным.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1 - Познакомиться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Что может помочь:</a:t>
            </a:r>
          </a:p>
          <a:p>
            <a:r>
              <a:rPr lang="ru-RU" dirty="0" smtClean="0"/>
              <a:t>«</a:t>
            </a:r>
            <a:r>
              <a:rPr lang="ru-RU" dirty="0" err="1" smtClean="0"/>
              <a:t>Ice</a:t>
            </a:r>
            <a:r>
              <a:rPr lang="ru-RU" dirty="0" smtClean="0"/>
              <a:t> </a:t>
            </a:r>
            <a:r>
              <a:rPr lang="ru-RU" dirty="0" err="1" smtClean="0"/>
              <a:t>breakers</a:t>
            </a:r>
            <a:r>
              <a:rPr lang="ru-RU" dirty="0" smtClean="0"/>
              <a:t>»-это задания, которые обеспечивают активное включение учащихся в учебный процесс, способные создать определённую языковую среду и сформировать учебную группу таким образом, чтобы все принимали активное участие в разговорной речи и в уроке в целом.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2-4 классы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24744"/>
            <a:ext cx="8712968" cy="5544616"/>
          </a:xfrm>
        </p:spPr>
        <p:txBody>
          <a:bodyPr>
            <a:normAutofit fontScale="62500" lnSpcReduction="20000"/>
          </a:bodyPr>
          <a:lstStyle/>
          <a:p>
            <a:r>
              <a:rPr lang="ru-RU" sz="4000" b="1" dirty="0" smtClean="0"/>
              <a:t>Тип игры: </a:t>
            </a:r>
            <a:r>
              <a:rPr lang="en-US" sz="4000" b="1" dirty="0" smtClean="0"/>
              <a:t>questions</a:t>
            </a:r>
            <a:endParaRPr lang="ru-RU" sz="4000" dirty="0" smtClean="0"/>
          </a:p>
          <a:p>
            <a:r>
              <a:rPr lang="ru-RU" sz="4000" dirty="0" smtClean="0"/>
              <a:t>Описание игры: отвечать на вопросы можно двумя способами - устно или раздать карточки. (</a:t>
            </a:r>
            <a:r>
              <a:rPr lang="en-US" sz="4000" dirty="0" err="1" smtClean="0"/>
              <a:t>Варианты</a:t>
            </a:r>
            <a:r>
              <a:rPr lang="en-US" sz="4000" dirty="0" smtClean="0"/>
              <a:t> </a:t>
            </a:r>
            <a:r>
              <a:rPr lang="en-US" sz="4000" dirty="0" err="1" smtClean="0"/>
              <a:t>вопрос</a:t>
            </a:r>
            <a:r>
              <a:rPr lang="ru-RU" sz="4000" dirty="0" err="1" smtClean="0"/>
              <a:t>ов</a:t>
            </a:r>
            <a:r>
              <a:rPr lang="en-US" sz="4000" dirty="0" smtClean="0"/>
              <a:t> </a:t>
            </a:r>
            <a:r>
              <a:rPr lang="en-US" sz="4000" dirty="0" err="1" smtClean="0"/>
              <a:t>можно</a:t>
            </a:r>
            <a:r>
              <a:rPr lang="en-US" sz="4000" dirty="0" smtClean="0"/>
              <a:t> </a:t>
            </a:r>
            <a:r>
              <a:rPr lang="en-US" sz="4000" dirty="0" err="1" smtClean="0"/>
              <a:t>менять</a:t>
            </a:r>
            <a:r>
              <a:rPr lang="ru-RU" sz="4000" dirty="0" smtClean="0"/>
              <a:t> по своему усмотрению</a:t>
            </a:r>
            <a:r>
              <a:rPr lang="en-US" sz="4000" dirty="0" smtClean="0"/>
              <a:t>)</a:t>
            </a:r>
            <a:endParaRPr lang="ru-RU" sz="4000" dirty="0" smtClean="0"/>
          </a:p>
          <a:p>
            <a:r>
              <a:rPr lang="en-US" sz="4000" dirty="0" smtClean="0"/>
              <a:t>Name 2 cities</a:t>
            </a:r>
            <a:endParaRPr lang="ru-RU" sz="4000" dirty="0" smtClean="0"/>
          </a:p>
          <a:p>
            <a:r>
              <a:rPr lang="en-US" sz="4000" dirty="0" smtClean="0"/>
              <a:t>Name 1 country</a:t>
            </a:r>
            <a:endParaRPr lang="ru-RU" sz="4000" dirty="0" smtClean="0"/>
          </a:p>
          <a:p>
            <a:r>
              <a:rPr lang="en-US" sz="4000" dirty="0" smtClean="0"/>
              <a:t>Name 1 word with 3 vowels</a:t>
            </a:r>
            <a:endParaRPr lang="ru-RU" sz="4000" dirty="0" smtClean="0"/>
          </a:p>
          <a:p>
            <a:r>
              <a:rPr lang="en-US" sz="4000" dirty="0" smtClean="0"/>
              <a:t>Name 1 word with 5 consonants</a:t>
            </a:r>
            <a:endParaRPr lang="ru-RU" sz="4000" dirty="0" smtClean="0"/>
          </a:p>
          <a:p>
            <a:r>
              <a:rPr lang="en-US" sz="4000" dirty="0" smtClean="0"/>
              <a:t>Name 1 word with letters “n, s, d”</a:t>
            </a:r>
            <a:endParaRPr lang="ru-RU" sz="4000" dirty="0" smtClean="0"/>
          </a:p>
          <a:p>
            <a:r>
              <a:rPr lang="en-US" sz="4000" dirty="0" smtClean="0"/>
              <a:t>Name 2 words on letter “h”</a:t>
            </a:r>
            <a:endParaRPr lang="ru-RU" sz="4000" dirty="0" smtClean="0"/>
          </a:p>
          <a:p>
            <a:r>
              <a:rPr lang="en-US" sz="4000" dirty="0" smtClean="0"/>
              <a:t>Name 1 word of 6 letters</a:t>
            </a:r>
            <a:endParaRPr lang="ru-RU" sz="4000" dirty="0" smtClean="0"/>
          </a:p>
          <a:p>
            <a:r>
              <a:rPr lang="en-US" sz="4000" dirty="0" smtClean="0"/>
              <a:t>Name 1 word of 4 letters</a:t>
            </a:r>
            <a:endParaRPr lang="ru-RU" sz="4000" dirty="0" smtClean="0"/>
          </a:p>
          <a:p>
            <a:r>
              <a:rPr lang="en-US" sz="4000" dirty="0" smtClean="0"/>
              <a:t>Name 2 numbers</a:t>
            </a:r>
            <a:endParaRPr lang="ru-RU" sz="4000" dirty="0" smtClean="0"/>
          </a:p>
          <a:p>
            <a:r>
              <a:rPr lang="en-US" sz="4000" dirty="0" smtClean="0"/>
              <a:t>Name 1 word that finishes on “r”</a:t>
            </a:r>
            <a:endParaRPr lang="ru-RU" sz="40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2-4 классы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24744"/>
            <a:ext cx="8712968" cy="5544616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Тип игры:</a:t>
            </a:r>
            <a:r>
              <a:rPr lang="en-US" b="1" dirty="0" smtClean="0"/>
              <a:t> role play</a:t>
            </a:r>
            <a:endParaRPr lang="ru-RU" dirty="0" smtClean="0"/>
          </a:p>
          <a:p>
            <a:r>
              <a:rPr lang="ru-RU" dirty="0" smtClean="0"/>
              <a:t>Описание игры: угадать цвет на карточках, а затем стать в том порядке, чтоб получилась радуга. 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tlvioe</a:t>
            </a:r>
            <a:endParaRPr lang="ru-RU" dirty="0" smtClean="0"/>
          </a:p>
          <a:p>
            <a:r>
              <a:rPr lang="en-US" dirty="0" err="1" smtClean="0"/>
              <a:t>eulb</a:t>
            </a:r>
            <a:endParaRPr lang="ru-RU" dirty="0" smtClean="0"/>
          </a:p>
          <a:p>
            <a:r>
              <a:rPr lang="en-US" dirty="0" err="1" smtClean="0"/>
              <a:t>wlleoy</a:t>
            </a:r>
            <a:endParaRPr lang="ru-RU" dirty="0" smtClean="0"/>
          </a:p>
          <a:p>
            <a:r>
              <a:rPr lang="en-US" dirty="0" err="1" smtClean="0"/>
              <a:t>eengr</a:t>
            </a:r>
            <a:endParaRPr lang="ru-RU" dirty="0" smtClean="0"/>
          </a:p>
          <a:p>
            <a:r>
              <a:rPr lang="en-US" dirty="0" err="1" smtClean="0"/>
              <a:t>der</a:t>
            </a:r>
            <a:endParaRPr lang="ru-RU" dirty="0" smtClean="0"/>
          </a:p>
          <a:p>
            <a:r>
              <a:rPr lang="en-US" dirty="0" err="1" smtClean="0"/>
              <a:t>eaongr</a:t>
            </a:r>
            <a:endParaRPr lang="ru-RU" dirty="0" smtClean="0"/>
          </a:p>
          <a:p>
            <a:r>
              <a:rPr lang="en-GB" dirty="0" smtClean="0"/>
              <a:t>dark lube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2575</TotalTime>
  <Words>1066</Words>
  <Application>Microsoft Office PowerPoint</Application>
  <PresentationFormat>Экран (4:3)</PresentationFormat>
  <Paragraphs>168</Paragraphs>
  <Slides>43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44" baseType="lpstr">
      <vt:lpstr>Тема Office</vt:lpstr>
      <vt:lpstr>Первый урок в новом учебном году: как провести его интересно и эффективно</vt:lpstr>
      <vt:lpstr>Первого сентября вы начнете:</vt:lpstr>
      <vt:lpstr>Психологические особенности учителя в новом классе:</vt:lpstr>
      <vt:lpstr>Психологические особенности учеников при новом учителе:</vt:lpstr>
      <vt:lpstr>Психологические особенности учеников в начале учебного года:</vt:lpstr>
      <vt:lpstr>Как начать занятия?</vt:lpstr>
      <vt:lpstr>Цель 1 - Познакомиться</vt:lpstr>
      <vt:lpstr>2-4 классы</vt:lpstr>
      <vt:lpstr>2-4 классы</vt:lpstr>
      <vt:lpstr>5-7 классы</vt:lpstr>
      <vt:lpstr>5-7 классы</vt:lpstr>
      <vt:lpstr>8-11 классы</vt:lpstr>
      <vt:lpstr>8-11 классы</vt:lpstr>
      <vt:lpstr>8-11 классы</vt:lpstr>
      <vt:lpstr>8-11 классы</vt:lpstr>
      <vt:lpstr>Цель 2 – запомнить как зовут учеников</vt:lpstr>
      <vt:lpstr>Цель 3 – определить уровень подготовки учащихся</vt:lpstr>
      <vt:lpstr>Слайд 18</vt:lpstr>
      <vt:lpstr>Слайд 19</vt:lpstr>
      <vt:lpstr>Слайд 20</vt:lpstr>
      <vt:lpstr>Слайд 21</vt:lpstr>
      <vt:lpstr>Слайд 22</vt:lpstr>
      <vt:lpstr>Возможная диагностика для 5 класса</vt:lpstr>
      <vt:lpstr>Возможная диагностика для 5 класса</vt:lpstr>
      <vt:lpstr>Возможная диагностика для 5 класса</vt:lpstr>
      <vt:lpstr>Возможная диагностика для 5 класса</vt:lpstr>
      <vt:lpstr>Слайд 27</vt:lpstr>
      <vt:lpstr>Слайд 28</vt:lpstr>
      <vt:lpstr>Возможная диагностика для 5 класса</vt:lpstr>
      <vt:lpstr>Слайд 30</vt:lpstr>
      <vt:lpstr>Возможная диагностика для 5 класса</vt:lpstr>
      <vt:lpstr>Цель 4 – сделать урок интересным, оригинальным</vt:lpstr>
      <vt:lpstr>Сделать урок оригинальным и интересным</vt:lpstr>
      <vt:lpstr>Порядок предложений</vt:lpstr>
      <vt:lpstr>Найди нужную картинку</vt:lpstr>
      <vt:lpstr>Множественный выбор</vt:lpstr>
      <vt:lpstr>«Секреты» технологии методического мастерства учителя на уроке.</vt:lpstr>
      <vt:lpstr>«Секреты» технологии методического мастерства учителя на уроке.</vt:lpstr>
      <vt:lpstr>Резюме:</vt:lpstr>
      <vt:lpstr>ОЧЕНЬ СКОРО!</vt:lpstr>
      <vt:lpstr>ИНТЕРНЕТ-МАГАЗИН https://www.englishteachers.ru/shop  </vt:lpstr>
      <vt:lpstr>ОЧЕНЬ СКОРО!</vt:lpstr>
      <vt:lpstr>Слайд 43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УУД в ходе развития критического мышления</dc:title>
  <dc:creator>titul</dc:creator>
  <cp:lastModifiedBy>bim</cp:lastModifiedBy>
  <cp:revision>60</cp:revision>
  <dcterms:modified xsi:type="dcterms:W3CDTF">2018-08-23T07:47:17Z</dcterms:modified>
</cp:coreProperties>
</file>