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0" r:id="rId6"/>
    <p:sldId id="273" r:id="rId7"/>
    <p:sldId id="259" r:id="rId8"/>
    <p:sldId id="274" r:id="rId9"/>
    <p:sldId id="275" r:id="rId10"/>
    <p:sldId id="262" r:id="rId11"/>
    <p:sldId id="261" r:id="rId12"/>
    <p:sldId id="264" r:id="rId13"/>
    <p:sldId id="265" r:id="rId14"/>
    <p:sldId id="266" r:id="rId15"/>
    <p:sldId id="269" r:id="rId16"/>
    <p:sldId id="272" r:id="rId17"/>
    <p:sldId id="270" r:id="rId18"/>
    <p:sldId id="271" r:id="rId19"/>
    <p:sldId id="277" r:id="rId20"/>
    <p:sldId id="276" r:id="rId21"/>
    <p:sldId id="263" r:id="rId22"/>
    <p:sldId id="282" r:id="rId23"/>
    <p:sldId id="283" r:id="rId24"/>
    <p:sldId id="284" r:id="rId25"/>
    <p:sldId id="285" r:id="rId26"/>
    <p:sldId id="278" r:id="rId27"/>
    <p:sldId id="267" r:id="rId28"/>
    <p:sldId id="280" r:id="rId29"/>
    <p:sldId id="281" r:id="rId3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22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ovainfo.ru/article/560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powtoon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_JC77DlTZE" TargetMode="External"/><Relationship Id="rId2" Type="http://schemas.openxmlformats.org/officeDocument/2006/relationships/hyperlink" Target="https://www.youtube.com/watch?v=WtgGXmQxDm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bSR7StqeMH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oryboardthat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storyboardthat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1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sput.ru/res/informat/aosit/Lection4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sput.ru/res/informat/aosit/Lection4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7696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Использование веб-сервисов в работе учителя английского языка: создаем анимированные комиксы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2700" dirty="0" smtClean="0"/>
              <a:t>(на примере учебных пособий издательства «Титул»)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pic>
        <p:nvPicPr>
          <p:cNvPr id="3" name="Рисунок 2" descr="TIT_Logo_kvadr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0532" y="195489"/>
            <a:ext cx="1999580" cy="122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1376" y="4083918"/>
            <a:ext cx="6400800" cy="816496"/>
          </a:xfrm>
        </p:spPr>
        <p:txBody>
          <a:bodyPr>
            <a:noAutofit/>
          </a:bodyPr>
          <a:lstStyle/>
          <a:p>
            <a:r>
              <a:rPr lang="ru-RU" sz="1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Казеичева Алёна Евгеньевна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зам. руководителя Центра образовательных программ издательства “Титул”, </a:t>
            </a:r>
          </a:p>
          <a:p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 учебных пособий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Веб-сервис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 smtClean="0"/>
              <a:t>Веб-сервис</a:t>
            </a:r>
            <a:r>
              <a:rPr lang="ru-RU" dirty="0" smtClean="0"/>
              <a:t> – это программное обеспечение, которое предоставляет </a:t>
            </a:r>
            <a:r>
              <a:rPr lang="ru-RU" dirty="0" err="1" smtClean="0"/>
              <a:t>платформенно-независимый</a:t>
            </a:r>
            <a:r>
              <a:rPr lang="ru-RU" dirty="0" smtClean="0"/>
              <a:t> доступ к своим данным другим программным продуктам через сеть Интернет.</a:t>
            </a:r>
          </a:p>
          <a:p>
            <a:pPr>
              <a:buNone/>
            </a:pPr>
            <a:endParaRPr lang="ru-RU" sz="1800" dirty="0" smtClean="0">
              <a:hlinkClick r:id="rId2"/>
            </a:endParaRPr>
          </a:p>
          <a:p>
            <a:pPr>
              <a:buNone/>
            </a:pPr>
            <a:r>
              <a:rPr lang="en-US" sz="1800" dirty="0" smtClean="0">
                <a:hlinkClick r:id="rId2"/>
              </a:rPr>
              <a:t>https://novainfo.ru/article/5606</a:t>
            </a: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Комикс в обучении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91631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Иллюстрация темы занятия</a:t>
            </a:r>
          </a:p>
          <a:p>
            <a:r>
              <a:rPr lang="ru-RU" dirty="0" smtClean="0"/>
              <a:t>Активизация </a:t>
            </a:r>
            <a:r>
              <a:rPr lang="ru-RU" dirty="0" smtClean="0"/>
              <a:t>лексики</a:t>
            </a:r>
          </a:p>
          <a:p>
            <a:r>
              <a:rPr lang="ru-RU" dirty="0" smtClean="0"/>
              <a:t>Проектные работы</a:t>
            </a:r>
            <a:endParaRPr lang="ru-RU" dirty="0" smtClean="0"/>
          </a:p>
          <a:p>
            <a:r>
              <a:rPr lang="ru-RU" dirty="0" smtClean="0"/>
              <a:t>Диалогическая и монологическая речь</a:t>
            </a:r>
          </a:p>
          <a:p>
            <a:r>
              <a:rPr lang="ru-RU" dirty="0" smtClean="0"/>
              <a:t>Речевые ситуации</a:t>
            </a:r>
          </a:p>
          <a:p>
            <a:r>
              <a:rPr lang="ru-RU" dirty="0" smtClean="0"/>
              <a:t>Пересказ текста, рассказа.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2"/>
              </a:rPr>
              <a:t>https://www.powtoon.com/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29988"/>
          <a:stretch>
            <a:fillRect/>
          </a:stretch>
        </p:blipFill>
        <p:spPr bwMode="auto">
          <a:xfrm>
            <a:off x="0" y="1131591"/>
            <a:ext cx="9168493" cy="40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208912" cy="513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208912" cy="513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34" y="0"/>
            <a:ext cx="914846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5956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2168"/>
          <a:stretch/>
        </p:blipFill>
        <p:spPr bwMode="auto">
          <a:xfrm>
            <a:off x="899592" y="0"/>
            <a:ext cx="3784783" cy="5092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b="2174"/>
          <a:stretch/>
        </p:blipFill>
        <p:spPr bwMode="auto">
          <a:xfrm>
            <a:off x="4684377" y="12488"/>
            <a:ext cx="3775705" cy="5079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Y:\Titul-OKT\Буров\Rolic\Metabag2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05978"/>
            <a:ext cx="1152128" cy="1630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061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6" y="103436"/>
            <a:ext cx="8964488" cy="504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9673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Давайте посмотрим </a:t>
            </a:r>
            <a:r>
              <a:rPr lang="ru-RU" dirty="0" smtClean="0"/>
              <a:t>начало ролика, </a:t>
            </a:r>
            <a:r>
              <a:rPr lang="ru-RU" dirty="0" smtClean="0"/>
              <a:t>который получился с помощью программы.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5681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31590"/>
            <a:ext cx="8229600" cy="33944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Инструкция, как работать с сервисом </a:t>
            </a:r>
            <a:r>
              <a:rPr lang="en-US" dirty="0" err="1" smtClean="0"/>
              <a:t>powtoon</a:t>
            </a:r>
            <a:r>
              <a:rPr lang="en-US" dirty="0" smtClean="0"/>
              <a:t> -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www.youtube.com/watch?v=WtgGXmQxDm4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Примеры роликов: 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www.youtube.com/watch?v=N_JC77DlTZE</a:t>
            </a:r>
            <a:r>
              <a:rPr lang="ru-RU" dirty="0" smtClean="0"/>
              <a:t> (грамматика)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https</a:t>
            </a:r>
            <a:r>
              <a:rPr lang="en-US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www.youtube.com/watch?v=bSR7StqeMHE</a:t>
            </a:r>
            <a:r>
              <a:rPr lang="ru-RU" dirty="0" smtClean="0"/>
              <a:t> (</a:t>
            </a:r>
            <a:r>
              <a:rPr lang="ru-RU" dirty="0" err="1" smtClean="0"/>
              <a:t>буктрейлер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используете веб-сервисы в обучении?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Давайте посмотрим, как можно создать комикс через сайт </a:t>
            </a:r>
            <a:r>
              <a:rPr lang="en-US" dirty="0">
                <a:hlinkClick r:id="rId2"/>
              </a:rPr>
              <a:t>https://www.storyboardthat.com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1517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41151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hlinkClick r:id="rId2"/>
              </a:rPr>
              <a:t>https://www.storyboardthat.com/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1510"/>
            <a:ext cx="7571184" cy="47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1763688" y="2643760"/>
            <a:ext cx="1800200" cy="7200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890" b="3992"/>
          <a:stretch>
            <a:fillRect/>
          </a:stretch>
        </p:blipFill>
        <p:spPr bwMode="auto">
          <a:xfrm>
            <a:off x="683569" y="339502"/>
            <a:ext cx="783447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95487"/>
            <a:ext cx="7719257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3479"/>
            <a:ext cx="7801610" cy="487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4820" name="Picture 4" descr="C:\Documents and Settings\alexeyvk\Рабочий стол\webinar\Безымянны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9598" y="267494"/>
            <a:ext cx="3594292" cy="4876006"/>
          </a:xfrm>
          <a:noFill/>
        </p:spPr>
      </p:pic>
      <p:pic>
        <p:nvPicPr>
          <p:cNvPr id="34821" name="Picture 5" descr="C:\Documents and Settings\alexeyvk\Рабочий стол\webinar\Безымянны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3"/>
          <a:stretch>
            <a:fillRect/>
          </a:stretch>
        </p:blipFill>
        <p:spPr bwMode="auto">
          <a:xfrm>
            <a:off x="3563888" y="267493"/>
            <a:ext cx="3600400" cy="487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www.englishteachers.ru/uploadedfiles/waresimgs/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915566"/>
            <a:ext cx="1744446" cy="18722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35896" y="411510"/>
            <a:ext cx="3384376" cy="22322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295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Использование </a:t>
            </a:r>
            <a:r>
              <a:rPr lang="ru-RU" b="1" dirty="0" err="1" smtClean="0"/>
              <a:t>веб-сервисов</a:t>
            </a:r>
            <a:r>
              <a:rPr lang="ru-RU" b="1" dirty="0" smtClean="0"/>
              <a:t> для создания комиксов и интерактивных роликов-комиксов позволяет</a:t>
            </a:r>
            <a:r>
              <a:rPr lang="ru-RU" dirty="0" smtClean="0"/>
              <a:t>:</a:t>
            </a:r>
          </a:p>
          <a:p>
            <a:r>
              <a:rPr lang="ru-RU" dirty="0" smtClean="0"/>
              <a:t>Иллюстрировать изучаемый (или изученный) материал;</a:t>
            </a:r>
          </a:p>
          <a:p>
            <a:r>
              <a:rPr lang="ru-RU" dirty="0" smtClean="0"/>
              <a:t>Развивать навыки диалогической и монологической речи;</a:t>
            </a:r>
          </a:p>
          <a:p>
            <a:r>
              <a:rPr lang="ru-RU" dirty="0" smtClean="0"/>
              <a:t>Проводить проектные работы в интересном формате;</a:t>
            </a:r>
          </a:p>
          <a:p>
            <a:r>
              <a:rPr lang="ru-RU" dirty="0" smtClean="0"/>
              <a:t>Повышать мотивацию к изучению языка.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121" y="141685"/>
            <a:ext cx="6535341" cy="4698206"/>
          </a:xfrm>
        </p:spPr>
        <p:txBody>
          <a:bodyPr rtlCol="0">
            <a:normAutofit fontScale="70000" lnSpcReduction="20000"/>
          </a:bodyPr>
          <a:lstStyle/>
          <a:p>
            <a:pPr marL="0" indent="0" algn="ctr">
              <a:buNone/>
              <a:defRPr/>
            </a:pPr>
            <a:endParaRPr lang="en-US" dirty="0" smtClean="0"/>
          </a:p>
          <a:p>
            <a:pPr marL="0" indent="0" algn="ctr"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  <a:defRPr/>
            </a:pPr>
            <a:r>
              <a:rPr lang="en-US" sz="2600" dirty="0">
                <a:hlinkClick r:id="rId2"/>
              </a:rPr>
              <a:t>https://www.englishteachers.ru/forum/</a:t>
            </a:r>
            <a:endParaRPr lang="ru-RU" sz="2600" dirty="0"/>
          </a:p>
          <a:p>
            <a:pPr marL="0" indent="0" algn="ctr">
              <a:buNone/>
              <a:defRPr/>
            </a:pPr>
            <a:endParaRPr lang="ru-RU" dirty="0" smtClean="0"/>
          </a:p>
          <a:p>
            <a:pPr marL="0" indent="0" algn="ctr"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  <a:defRPr/>
            </a:pPr>
            <a:endParaRPr lang="ru-RU" altLang="ru-RU" u="sng" dirty="0" smtClean="0"/>
          </a:p>
          <a:p>
            <a:pPr marL="0" indent="0" algn="ctr"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  <a:defRPr/>
            </a:pPr>
            <a:r>
              <a:rPr lang="en-US" sz="2850" b="1" dirty="0">
                <a:solidFill>
                  <a:srgbClr val="0033CC"/>
                </a:solidFill>
              </a:rPr>
              <a:t>#</a:t>
            </a:r>
            <a:r>
              <a:rPr lang="ru-RU" sz="2850" dirty="0" err="1">
                <a:solidFill>
                  <a:srgbClr val="0033CC"/>
                </a:solidFill>
              </a:rPr>
              <a:t>издательствотитул</a:t>
            </a:r>
            <a:r>
              <a:rPr lang="ru-RU" sz="2850" dirty="0">
                <a:solidFill>
                  <a:srgbClr val="0033CC"/>
                </a:solidFill>
              </a:rPr>
              <a:t> </a:t>
            </a:r>
            <a:r>
              <a:rPr lang="en-US" sz="2850" dirty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  <a:defRPr/>
            </a:pPr>
            <a:r>
              <a:rPr lang="en-US" sz="2850" b="1" dirty="0">
                <a:solidFill>
                  <a:srgbClr val="0033CC"/>
                </a:solidFill>
              </a:rPr>
              <a:t>#</a:t>
            </a:r>
            <a:r>
              <a:rPr lang="en-US" sz="2850" dirty="0">
                <a:solidFill>
                  <a:srgbClr val="0033CC"/>
                </a:solidFill>
              </a:rPr>
              <a:t>titulpublishers </a:t>
            </a:r>
            <a:endParaRPr lang="ru-RU" sz="2850" dirty="0"/>
          </a:p>
        </p:txBody>
      </p:sp>
      <p:grpSp>
        <p:nvGrpSpPr>
          <p:cNvPr id="53251" name="Группа 8"/>
          <p:cNvGrpSpPr>
            <a:grpSpLocks/>
          </p:cNvGrpSpPr>
          <p:nvPr/>
        </p:nvGrpSpPr>
        <p:grpSpPr bwMode="auto">
          <a:xfrm>
            <a:off x="1115616" y="2715768"/>
            <a:ext cx="1800200" cy="1008112"/>
            <a:chOff x="467544" y="3429000"/>
            <a:chExt cx="2161848" cy="1152128"/>
          </a:xfrm>
        </p:grpSpPr>
        <p:pic>
          <p:nvPicPr>
            <p:cNvPr id="53252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3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4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435130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pp.userapi.com/c847017/v847017569/77cb1/dHPQbTaJqJ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897564"/>
            <a:ext cx="9059476" cy="3906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9090" name="Picture 2" descr="https://pp.userapi.com/c847017/v847017569/77cbb/gCPeG0jYE7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5567"/>
            <a:ext cx="9019762" cy="3852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чего и как вы используете комиксы в обучении?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3104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ИКТ и нормативная база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9622"/>
            <a:ext cx="8229600" cy="3394472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ФГОС НОО, ФГОС ООО; ФГОС С(П)О;</a:t>
            </a:r>
          </a:p>
          <a:p>
            <a:r>
              <a:rPr lang="ru-RU" sz="2400" dirty="0" err="1"/>
              <a:t>СанПиН</a:t>
            </a:r>
            <a:r>
              <a:rPr lang="ru-RU" sz="2400" dirty="0"/>
              <a:t> 2.4.2.2821-10 "Санитарно-эпидемиологические требования к условиям и организации обучения в общеобразовательных </a:t>
            </a:r>
            <a:r>
              <a:rPr lang="ru-RU" sz="2400" dirty="0" smtClean="0"/>
              <a:t>учреждениях»;</a:t>
            </a:r>
          </a:p>
          <a:p>
            <a:r>
              <a:rPr lang="ru-RU" sz="2400" dirty="0" smtClean="0"/>
              <a:t>Внутренние документы ОУ (локальные акты, рабочие программы);</a:t>
            </a:r>
          </a:p>
          <a:p>
            <a:r>
              <a:rPr lang="ru-RU" sz="2400" dirty="0" smtClean="0"/>
              <a:t>ГК РФ (авторское право).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СанПиН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627534"/>
            <a:ext cx="8129971" cy="4515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40" y="1419622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необходимо применять </a:t>
            </a:r>
            <a:br>
              <a:rPr lang="ru-RU" dirty="0" smtClean="0"/>
            </a:br>
            <a:r>
              <a:rPr lang="ru-RU" dirty="0" smtClean="0"/>
              <a:t>ИКТ в обучении?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2145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ФГОС НОО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51570"/>
            <a:ext cx="8229600" cy="3643052"/>
          </a:xfrm>
        </p:spPr>
        <p:txBody>
          <a:bodyPr>
            <a:noAutofit/>
          </a:bodyPr>
          <a:lstStyle/>
          <a:p>
            <a:r>
              <a:rPr lang="ru-RU" sz="1600" b="1" dirty="0"/>
              <a:t>II. Требования к результатам освоения основной образовательной программы начального общего образования </a:t>
            </a:r>
            <a:endParaRPr lang="ru-RU" sz="1600" b="1" dirty="0" smtClean="0"/>
          </a:p>
          <a:p>
            <a:r>
              <a:rPr lang="ru-RU" sz="1600" dirty="0"/>
              <a:t>11. </a:t>
            </a:r>
            <a:r>
              <a:rPr lang="ru-RU" sz="1600" dirty="0" err="1"/>
              <a:t>Метапредметные</a:t>
            </a:r>
            <a:r>
              <a:rPr lang="ru-RU" sz="1600" dirty="0"/>
              <a:t> результаты освоения основной образовательной программы начального общего образования должны отражать: </a:t>
            </a:r>
            <a:endParaRPr lang="ru-RU" sz="1600" dirty="0" smtClean="0"/>
          </a:p>
          <a:p>
            <a:r>
              <a:rPr lang="ru-RU" sz="1600" dirty="0"/>
              <a:t>7) активное использование речевых средств и средств информационных и коммуникационных технологий (далее - ИКТ) для решения коммуникативных и познавательных задач; </a:t>
            </a:r>
          </a:p>
          <a:p>
            <a:r>
              <a:rPr lang="ru-RU" sz="1600" dirty="0"/>
              <a:t>8) использование различных способов поиска (в справочных источниках и открытом учебном информационном пространстве сети Интернет), сбора, обработки, анализа, организации, передачи и интерпретации информации в соответствии с коммуникативными и познавательными задачами и технологиями учебного предмета; в том числе умение вводить текст с помощью клавиатуры, фиксировать (записывать) в цифровой форме измеряемые величины и анализировать изображения, звуки, готовить свое выступление и выступать с аудио-, видео- и графическим сопровождением; соблюдать нормы информационной избирательности, этики и этикета;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6375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Преимущества использования </a:t>
            </a:r>
            <a:br>
              <a:rPr lang="ru-RU" dirty="0" smtClean="0"/>
            </a:br>
            <a:r>
              <a:rPr lang="ru-RU" dirty="0" smtClean="0"/>
              <a:t>ИКТ в обучении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9623"/>
            <a:ext cx="8784976" cy="3600399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1. информационные технологии значительно расширяют возможности предъявления учебной информации. Применение цвета, графики, звука, всех современных средств видеотехники позволяет воссоздавать реальную обстановку деятельности.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2. компьютер позволяет существенно повысить мотивацию студентов к обучению. Мотивация повышается за счет применения адекватного поощрения правильных  решений задач.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3. ИКТ вовлекают  учащихся в учебный процесс, способствуя наиболее широкому раскрытию их способностей, активизации умственной деятельности</a:t>
            </a:r>
            <a:r>
              <a:rPr lang="ru-RU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759675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http://tsput.ru/res/informat/aosit/Lection4.htm#_</a:t>
            </a:r>
            <a:r>
              <a:rPr lang="ru-RU" dirty="0" smtClean="0">
                <a:hlinkClick r:id="rId2"/>
              </a:rPr>
              <a:t>Toc117927737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5928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6375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Преимущества использования </a:t>
            </a:r>
            <a:br>
              <a:rPr lang="ru-RU" dirty="0" smtClean="0"/>
            </a:br>
            <a:r>
              <a:rPr lang="ru-RU" dirty="0" smtClean="0"/>
              <a:t>ИКТ в обучении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00152"/>
            <a:ext cx="8856984" cy="3819871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3700" smtClean="0">
                <a:latin typeface="Arial" panose="020B0604020202020204" pitchFamily="34" charset="0"/>
                <a:cs typeface="Arial" panose="020B0604020202020204" pitchFamily="34" charset="0"/>
              </a:rPr>
              <a:t>4. использование ИКТ в учебном процессе увеличивает возможности постановки учебных задач и управления процессом их решения. Компьютеры позволяют строить и анализировать модели различных предметов, ситуаций, явлений.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700" smtClean="0">
                <a:latin typeface="Arial" panose="020B0604020202020204" pitchFamily="34" charset="0"/>
                <a:cs typeface="Arial" panose="020B0604020202020204" pitchFamily="34" charset="0"/>
              </a:rPr>
              <a:t>5. ИКТ позволяют качественно изменять контроль деятельности учащихся, обеспечивая при этом гибкость управления учебным процессом.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700" smtClean="0">
                <a:latin typeface="Arial" panose="020B0604020202020204" pitchFamily="34" charset="0"/>
                <a:cs typeface="Arial" panose="020B0604020202020204" pitchFamily="34" charset="0"/>
              </a:rPr>
              <a:t>6. Компьютер способствует формированию у учащихся рефлексии. Обучающая программа дает возможность обучающимся наглядно представить результат своих действий, определить этап в решении задачи, на котором сделана ошибка, и исправить ее.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759675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http://tsput.ru/res/informat/aosit/Lection4.htm#_</a:t>
            </a:r>
            <a:r>
              <a:rPr lang="ru-RU" dirty="0" smtClean="0">
                <a:hlinkClick r:id="rId2"/>
              </a:rPr>
              <a:t>Toc117927737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6398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535</Words>
  <Application>Microsoft Office PowerPoint</Application>
  <PresentationFormat>Экран (16:9)</PresentationFormat>
  <Paragraphs>67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Использование веб-сервисов в работе учителя английского языка: создаем анимированные комиксы  (на примере учебных пособий издательства «Титул») </vt:lpstr>
      <vt:lpstr>Слайд 2</vt:lpstr>
      <vt:lpstr>Слайд 3</vt:lpstr>
      <vt:lpstr>ИКТ и нормативная база</vt:lpstr>
      <vt:lpstr>СанПиН</vt:lpstr>
      <vt:lpstr>Почему необходимо применять  ИКТ в обучении?</vt:lpstr>
      <vt:lpstr>ФГОС НОО</vt:lpstr>
      <vt:lpstr>Преимущества использования  ИКТ в обучении</vt:lpstr>
      <vt:lpstr>Преимущества использования  ИКТ в обучении</vt:lpstr>
      <vt:lpstr>Веб-сервис</vt:lpstr>
      <vt:lpstr>Комикс в обучении</vt:lpstr>
      <vt:lpstr>https://www.powtoon.com/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https://www.storyboardthat.com/</vt:lpstr>
      <vt:lpstr>Слайд 22</vt:lpstr>
      <vt:lpstr>Слайд 23</vt:lpstr>
      <vt:lpstr>Слайд 24</vt:lpstr>
      <vt:lpstr>Слайд 25</vt:lpstr>
      <vt:lpstr>Выводы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bae</cp:lastModifiedBy>
  <cp:revision>41</cp:revision>
  <dcterms:modified xsi:type="dcterms:W3CDTF">2018-06-21T07:04:38Z</dcterms:modified>
</cp:coreProperties>
</file>