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0" r:id="rId6"/>
    <p:sldId id="261" r:id="rId7"/>
    <p:sldId id="318" r:id="rId8"/>
    <p:sldId id="262" r:id="rId9"/>
    <p:sldId id="265" r:id="rId10"/>
    <p:sldId id="266" r:id="rId11"/>
    <p:sldId id="267" r:id="rId12"/>
    <p:sldId id="317" r:id="rId13"/>
    <p:sldId id="268" r:id="rId14"/>
    <p:sldId id="269" r:id="rId15"/>
    <p:sldId id="270" r:id="rId16"/>
    <p:sldId id="271" r:id="rId17"/>
    <p:sldId id="272" r:id="rId18"/>
    <p:sldId id="273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327" r:id="rId34"/>
    <p:sldId id="326" r:id="rId35"/>
    <p:sldId id="263" r:id="rId36"/>
    <p:sldId id="264" r:id="rId37"/>
    <p:sldId id="281" r:id="rId38"/>
    <p:sldId id="282" r:id="rId39"/>
    <p:sldId id="283" r:id="rId40"/>
    <p:sldId id="290" r:id="rId41"/>
    <p:sldId id="292" r:id="rId42"/>
    <p:sldId id="293" r:id="rId43"/>
    <p:sldId id="295" r:id="rId44"/>
    <p:sldId id="297" r:id="rId45"/>
    <p:sldId id="298" r:id="rId46"/>
    <p:sldId id="299" r:id="rId47"/>
    <p:sldId id="300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01" r:id="rId61"/>
    <p:sldId id="316" r:id="rId62"/>
    <p:sldId id="328" r:id="rId63"/>
    <p:sldId id="303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2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426" autoAdjust="0"/>
  </p:normalViewPr>
  <p:slideViewPr>
    <p:cSldViewPr>
      <p:cViewPr varScale="1">
        <p:scale>
          <a:sx n="91" d="100"/>
          <a:sy n="91" d="100"/>
        </p:scale>
        <p:origin x="-9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FCB14-829C-467B-A4F7-A85383A6D136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1A77C-F00C-4191-9D8E-642957F3B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расширение общего лингвистического кругозора младшего школьника;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развитие познавательной, эмоциональной и волевой сфер младшего школьника; формирование мотивации к изучению иностранного языка;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50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1806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8.jpeg"/><Relationship Id="rId4" Type="http://schemas.openxmlformats.org/officeDocument/2006/relationships/hyperlink" Target="http://audio.neteducom.com/books/17/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hyperlink" Target="https://www.englishteachers.ru/forum/index.php?showforum=65" TargetMode="External"/><Relationship Id="rId7" Type="http://schemas.openxmlformats.org/officeDocument/2006/relationships/image" Target="../media/image64.jpe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titulpublishers" TargetMode="External"/><Relationship Id="rId5" Type="http://schemas.openxmlformats.org/officeDocument/2006/relationships/hyperlink" Target="http://vk.com/titulpublishers" TargetMode="External"/><Relationship Id="rId4" Type="http://schemas.openxmlformats.org/officeDocument/2006/relationships/hyperlink" Target="https://www.englishteachers.ru/shop" TargetMode="External"/><Relationship Id="rId9" Type="http://schemas.openxmlformats.org/officeDocument/2006/relationships/image" Target="../media/image66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99065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Обучение чтению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на английском языке дошкольников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и младших школьников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3600" b="1" dirty="0" smtClean="0"/>
              <a:t>(на примере курсов и учебных пособий издательства «Титул»)</a:t>
            </a:r>
            <a:endParaRPr lang="ru-RU" sz="3600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872" y="0"/>
            <a:ext cx="232907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589240"/>
            <a:ext cx="6912768" cy="106013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Казеичева Алёна Евгеньевна,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заместитель руководителя Центра образовательных программ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издательства </a:t>
            </a:r>
            <a:r>
              <a:rPr lang="en-US" sz="1800" dirty="0" smtClean="0">
                <a:solidFill>
                  <a:schemeClr val="tx1"/>
                </a:solidFill>
              </a:rPr>
              <a:t>“</a:t>
            </a:r>
            <a:r>
              <a:rPr lang="ru-RU" sz="1800" dirty="0" smtClean="0">
                <a:solidFill>
                  <a:schemeClr val="tx1"/>
                </a:solidFill>
              </a:rPr>
              <a:t>ТИТУЛ</a:t>
            </a:r>
            <a:r>
              <a:rPr lang="en-US" sz="1800" dirty="0" smtClean="0">
                <a:solidFill>
                  <a:schemeClr val="tx1"/>
                </a:solidFill>
              </a:rPr>
              <a:t>”</a:t>
            </a:r>
            <a:r>
              <a:rPr lang="ru-RU" sz="1800" dirty="0" smtClean="0">
                <a:solidFill>
                  <a:schemeClr val="tx1"/>
                </a:solidFill>
              </a:rPr>
              <a:t>, автор учебных пособий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Пособие состоит из 35 уроков, каждый из которых посвящен определенным буквам (буквосочетаниям) и звукам.</a:t>
            </a:r>
          </a:p>
          <a:p>
            <a:r>
              <a:rPr lang="ru-RU" dirty="0" smtClean="0"/>
              <a:t>Последовательность уроков тщательно подбиралась, чтобы максимально эффективно и быстро научиться читать, а между делом запомнить весь английский алфавит и все 44 английских звука, а также знаки транскрипции этих звуков.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95736" y="188640"/>
            <a:ext cx="6696744" cy="6669360"/>
          </a:xfrm>
        </p:spPr>
        <p:txBody>
          <a:bodyPr>
            <a:noAutofit/>
          </a:bodyPr>
          <a:lstStyle/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В каждом уроке последовательность действий одинакова: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1)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представить изучаемые буквы (буквосочетания) — как они называются, то есть звучат в алфавите;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2)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разобрать и отработать звуки (можно использовать представленное здесь описание звуков). Звуки можно прослушать на этом сайте, нажав на значок транскрипции: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http://www.teachingenglish.org.uk/article/ phonemic-chart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3)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разобрать изучаемые в уроке слова по схеме буква — звук, например: „Буква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А [</a:t>
            </a:r>
            <a:r>
              <a:rPr lang="en-US" sz="1700" b="1" dirty="0" err="1" smtClean="0">
                <a:latin typeface="Arial" pitchFamily="34" charset="0"/>
                <a:cs typeface="Arial" pitchFamily="34" charset="0"/>
              </a:rPr>
              <a:t>eı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]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в закрытом слоге говорит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æ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или „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When we see this letter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(the letter A)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we say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[æ]“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и другие фразы;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4)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каждое слово таким образом разбирается по буквам и звукам, произносится сначала отдельными звуками, а потом целиком. Прослушать слова можно в любом озвученном словаре, например: 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http://dictionary.cambridge.org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5)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для более быстрого запоминания названий букв, слово можно произнести также и по буквам (</a:t>
            </a:r>
            <a:r>
              <a:rPr lang="ru-RU" sz="1700" dirty="0" err="1" smtClean="0">
                <a:latin typeface="Arial" pitchFamily="34" charset="0"/>
                <a:cs typeface="Arial" pitchFamily="34" charset="0"/>
              </a:rPr>
              <a:t>spelling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);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6)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учимся писать новые буквы, заглавные и строчные. Знаки транскрипции учиться писать не нужно, учимся их только читать;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7)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выполняем задания к уроку, отрабатываем примеры на чтение незнакомых слов; </a:t>
            </a:r>
          </a:p>
          <a:p>
            <a:pPr marL="72000" indent="0">
              <a:spcBef>
                <a:spcPts val="0"/>
              </a:spcBef>
              <a:buNone/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8)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начиная новый урок, повторяем пройденные уроки, прочитывая задания на чтение. </a:t>
            </a: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«Тренажер по чтению. Буквы и звуки». Е. </a:t>
            </a:r>
            <a:r>
              <a:rPr lang="ru-RU" dirty="0" err="1" smtClean="0"/>
              <a:t>Русинова</a:t>
            </a:r>
            <a:endParaRPr lang="ru-RU" dirty="0" smtClean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476375"/>
            <a:ext cx="3600450" cy="4951413"/>
          </a:xfrm>
          <a:noFill/>
        </p:spPr>
      </p:pic>
      <p:pic>
        <p:nvPicPr>
          <p:cNvPr id="2970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1484313"/>
            <a:ext cx="3767137" cy="5113337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5002561" cy="687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408" t="40396" r="49858" b="21131"/>
          <a:stretch>
            <a:fillRect/>
          </a:stretch>
        </p:blipFill>
        <p:spPr bwMode="auto">
          <a:xfrm>
            <a:off x="1968912" y="3140968"/>
            <a:ext cx="657433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556" y="1628800"/>
            <a:ext cx="380244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6"/>
          <p:cNvSpPr txBox="1">
            <a:spLocks/>
          </p:cNvSpPr>
          <p:nvPr/>
        </p:nvSpPr>
        <p:spPr>
          <a:xfrm>
            <a:off x="3131840" y="260648"/>
            <a:ext cx="5616624" cy="108012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Яркое оформление, понятные иллюстрации</a:t>
            </a:r>
            <a:endParaRPr kumimoji="0" lang="ru-RU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0" y="188640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628800"/>
            <a:ext cx="380244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3134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6"/>
          <p:cNvSpPr txBox="1">
            <a:spLocks/>
          </p:cNvSpPr>
          <p:nvPr/>
        </p:nvSpPr>
        <p:spPr>
          <a:xfrm>
            <a:off x="179512" y="3933056"/>
            <a:ext cx="4176464" cy="2088231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Дополнительные списки слов </a:t>
            </a:r>
          </a:p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чтения</a:t>
            </a:r>
            <a:endParaRPr kumimoji="0" lang="ru-RU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6"/>
          <p:cNvSpPr txBox="1">
            <a:spLocks/>
          </p:cNvSpPr>
          <p:nvPr/>
        </p:nvSpPr>
        <p:spPr>
          <a:xfrm>
            <a:off x="179512" y="3789040"/>
            <a:ext cx="4176464" cy="2088231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Словарные диктанты </a:t>
            </a:r>
          </a:p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картинками</a:t>
            </a:r>
            <a:endParaRPr kumimoji="0" lang="ru-RU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36563" y="204788"/>
            <a:ext cx="8229600" cy="750887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7891" name="Объект 4"/>
          <p:cNvSpPr>
            <a:spLocks noGrp="1"/>
          </p:cNvSpPr>
          <p:nvPr>
            <p:ph idx="1"/>
          </p:nvPr>
        </p:nvSpPr>
        <p:spPr>
          <a:xfrm>
            <a:off x="4462463" y="1069975"/>
            <a:ext cx="4502150" cy="5627688"/>
          </a:xfrm>
        </p:spPr>
        <p:txBody>
          <a:bodyPr/>
          <a:lstStyle/>
          <a:p>
            <a:r>
              <a:rPr lang="ru-RU" altLang="ru-RU" sz="2200" smtClean="0"/>
              <a:t> Пособие предназначено для обучения чтению различных предложений – утвердительных, отрицательных, вопросительных, восклицательных.</a:t>
            </a:r>
          </a:p>
          <a:p>
            <a:r>
              <a:rPr lang="ru-RU" altLang="ru-RU" sz="2200" smtClean="0"/>
              <a:t>В конце пособия представлен фонетический разбор слов, используемых в курсе, англо-русский словарик, краткий справочник по фонетике.</a:t>
            </a:r>
          </a:p>
          <a:p>
            <a:r>
              <a:rPr lang="ru-RU" altLang="ru-RU" sz="2200" smtClean="0"/>
              <a:t> Пособие может использоваться как отдельный курс или в дополнение к любому учебнику для учащихся начальной школы.</a:t>
            </a:r>
          </a:p>
        </p:txBody>
      </p:sp>
      <p:pic>
        <p:nvPicPr>
          <p:cNvPr id="37892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25525"/>
            <a:ext cx="4138613" cy="57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elo-New\ОГР\Казеичева (Бурова)\СОЦСЕТИ!!!\необходимые иллюстрации включая мои личные фотографии\3651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92896"/>
            <a:ext cx="4681537" cy="312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носка-облако 4"/>
          <p:cNvSpPr/>
          <p:nvPr/>
        </p:nvSpPr>
        <p:spPr>
          <a:xfrm>
            <a:off x="4716016" y="836712"/>
            <a:ext cx="3240360" cy="1872208"/>
          </a:xfrm>
          <a:prstGeom prst="cloudCallout">
            <a:avLst>
              <a:gd name="adj1" fmla="val -25872"/>
              <a:gd name="adj2" fmla="val 7645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i="1" dirty="0" smtClean="0">
                <a:solidFill>
                  <a:schemeClr val="accent5"/>
                </a:solidFill>
              </a:rPr>
              <a:t>Teaching reading…</a:t>
            </a:r>
            <a:endParaRPr lang="ru-RU" sz="3200" i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89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8916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38918" name="Рисунок 5"/>
          <p:cNvPicPr>
            <a:picLocks noChangeAspect="1" noChangeArrowheads="1"/>
          </p:cNvPicPr>
          <p:nvPr/>
        </p:nvPicPr>
        <p:blipFill>
          <a:blip r:embed="rId3" cstate="print"/>
          <a:srcRect l="32675" t="10551" r="33463" b="5502"/>
          <a:stretch>
            <a:fillRect/>
          </a:stretch>
        </p:blipFill>
        <p:spPr bwMode="auto">
          <a:xfrm>
            <a:off x="2695575" y="-33338"/>
            <a:ext cx="4943475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9940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39942" name="Рисунок 6"/>
          <p:cNvPicPr>
            <a:picLocks noChangeAspect="1" noChangeArrowheads="1"/>
          </p:cNvPicPr>
          <p:nvPr/>
        </p:nvPicPr>
        <p:blipFill>
          <a:blip r:embed="rId3" cstate="print"/>
          <a:srcRect l="32675" t="10876" r="34250" b="6580"/>
          <a:stretch>
            <a:fillRect/>
          </a:stretch>
        </p:blipFill>
        <p:spPr bwMode="auto">
          <a:xfrm>
            <a:off x="2695575" y="-20638"/>
            <a:ext cx="4972050" cy="697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0964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40966" name="Рисунок 5"/>
          <p:cNvPicPr>
            <a:picLocks noChangeAspect="1" noChangeArrowheads="1"/>
          </p:cNvPicPr>
          <p:nvPr/>
        </p:nvPicPr>
        <p:blipFill>
          <a:blip r:embed="rId3" cstate="print"/>
          <a:srcRect l="32675" t="10876" r="33463" b="6580"/>
          <a:stretch>
            <a:fillRect/>
          </a:stretch>
        </p:blipFill>
        <p:spPr bwMode="auto">
          <a:xfrm>
            <a:off x="2693988" y="-20638"/>
            <a:ext cx="5033962" cy="68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19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1988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41990" name="Рисунок 6"/>
          <p:cNvPicPr>
            <a:picLocks noChangeAspect="1" noChangeArrowheads="1"/>
          </p:cNvPicPr>
          <p:nvPr/>
        </p:nvPicPr>
        <p:blipFill>
          <a:blip r:embed="rId3" cstate="print"/>
          <a:srcRect l="32675" t="11963" r="34250" b="5179"/>
          <a:stretch>
            <a:fillRect/>
          </a:stretch>
        </p:blipFill>
        <p:spPr bwMode="auto">
          <a:xfrm>
            <a:off x="2886075" y="12700"/>
            <a:ext cx="485775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30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3012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43014" name="Рисунок 5"/>
          <p:cNvPicPr>
            <a:picLocks noChangeAspect="1" noChangeArrowheads="1"/>
          </p:cNvPicPr>
          <p:nvPr/>
        </p:nvPicPr>
        <p:blipFill>
          <a:blip r:embed="rId3" cstate="print"/>
          <a:srcRect l="33463" t="10876" r="34250" b="7980"/>
          <a:stretch>
            <a:fillRect/>
          </a:stretch>
        </p:blipFill>
        <p:spPr bwMode="auto">
          <a:xfrm>
            <a:off x="2843213" y="9525"/>
            <a:ext cx="4791075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40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4036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44038" name="Рисунок 6"/>
          <p:cNvPicPr>
            <a:picLocks noChangeAspect="1" noChangeArrowheads="1"/>
          </p:cNvPicPr>
          <p:nvPr/>
        </p:nvPicPr>
        <p:blipFill>
          <a:blip r:embed="rId3" cstate="print"/>
          <a:srcRect l="30313" t="19185" r="30313" b="6580"/>
          <a:stretch>
            <a:fillRect/>
          </a:stretch>
        </p:blipFill>
        <p:spPr bwMode="auto">
          <a:xfrm>
            <a:off x="2411413" y="115888"/>
            <a:ext cx="6359525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000010096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620688"/>
            <a:ext cx="4163343" cy="5734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88640"/>
            <a:ext cx="6707088" cy="6480720"/>
          </a:xfrm>
        </p:spPr>
        <p:txBody>
          <a:bodyPr>
            <a:normAutofit fontScale="70000" lnSpcReduction="20000"/>
          </a:bodyPr>
          <a:lstStyle/>
          <a:p>
            <a:pPr eaLnBrk="0" hangingPunct="0">
              <a:defRPr/>
            </a:pPr>
            <a:endParaRPr lang="ru-RU" spc="10" dirty="0" smtClean="0"/>
          </a:p>
          <a:p>
            <a:pPr eaLnBrk="0" hangingPunct="0">
              <a:defRPr/>
            </a:pPr>
            <a:r>
              <a:rPr lang="ru-RU" sz="3400" spc="10" dirty="0" smtClean="0"/>
              <a:t>Учебное пособие предназначено для учеников начальной школы и может использоваться в дополнение к любому учебнику или как отдельное, самостоятельное пособие. </a:t>
            </a:r>
          </a:p>
          <a:p>
            <a:pPr eaLnBrk="0" hangingPunct="0">
              <a:defRPr/>
            </a:pPr>
            <a:r>
              <a:rPr lang="ru-RU" sz="3400" spc="10" dirty="0" smtClean="0"/>
              <a:t>В книге используется подтвердившая свою эффективность авторская система обучения чтению. В пособии </a:t>
            </a:r>
            <a:r>
              <a:rPr lang="ru-RU" sz="3400" b="1" spc="10" dirty="0" smtClean="0"/>
              <a:t>подробно объясняются правила чтения</a:t>
            </a:r>
            <a:r>
              <a:rPr lang="ru-RU" sz="3400" spc="10" dirty="0" smtClean="0"/>
              <a:t>, дается </a:t>
            </a:r>
            <a:r>
              <a:rPr lang="ru-RU" sz="3400" b="1" spc="10" dirty="0" smtClean="0"/>
              <a:t>информация о странах изучаемого языка</a:t>
            </a:r>
            <a:r>
              <a:rPr lang="ru-RU" sz="3400" spc="10" dirty="0" smtClean="0"/>
              <a:t>, включены </a:t>
            </a:r>
            <a:r>
              <a:rPr lang="ru-RU" sz="3400" b="1" spc="10" dirty="0" smtClean="0"/>
              <a:t>упражнения</a:t>
            </a:r>
            <a:r>
              <a:rPr lang="ru-RU" sz="3400" spc="10" dirty="0" smtClean="0"/>
              <a:t>, помогающие запомнить новые слова и расширить словарный запас учеников. </a:t>
            </a:r>
            <a:r>
              <a:rPr lang="ru-RU" sz="3400" b="1" spc="10" dirty="0" smtClean="0"/>
              <a:t>Аудиоприложение</a:t>
            </a:r>
            <a:r>
              <a:rPr lang="ru-RU" sz="3400" spc="10" dirty="0" smtClean="0"/>
              <a:t> содержит образцы чтения, задания для самопроверки и несколько песен для изучения английского алфавита и правил чтения. </a:t>
            </a:r>
          </a:p>
          <a:p>
            <a:pPr eaLnBrk="0" hangingPunct="0">
              <a:defRPr/>
            </a:pPr>
            <a:r>
              <a:rPr lang="ru-RU" sz="3400" spc="10" dirty="0" smtClean="0"/>
              <a:t>Аудиоприложение к пособию можно скачать, пройдя по ссылке с обложки книги или сканировав </a:t>
            </a:r>
            <a:r>
              <a:rPr lang="en-US" sz="3400" spc="10" dirty="0" smtClean="0"/>
              <a:t>QR</a:t>
            </a:r>
            <a:r>
              <a:rPr lang="ru-RU" sz="3400" spc="10" dirty="0" smtClean="0"/>
              <a:t>-код мобильным устройством.</a:t>
            </a:r>
            <a:endParaRPr lang="ru-RU" altLang="ru-RU" sz="3400" dirty="0" smtClean="0"/>
          </a:p>
        </p:txBody>
      </p:sp>
      <p:pic>
        <p:nvPicPr>
          <p:cNvPr id="6" name="Содержимое 6" descr="000010096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00010096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0864" y="692696"/>
            <a:ext cx="4483136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65677"/>
            <a:ext cx="4502782" cy="619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6" descr="000010096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2"/>
          <p:cNvSpPr txBox="1">
            <a:spLocks/>
          </p:cNvSpPr>
          <p:nvPr/>
        </p:nvSpPr>
        <p:spPr>
          <a:xfrm>
            <a:off x="251520" y="1241376"/>
            <a:ext cx="8712968" cy="56166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smtClean="0"/>
              <a:t>Техника чтения (техническая сторона чтения, непосредственно связанная с пониманием);</a:t>
            </a:r>
          </a:p>
          <a:p>
            <a:endParaRPr lang="ru-RU" sz="1800" smtClean="0"/>
          </a:p>
          <a:p>
            <a:r>
              <a:rPr lang="ru-RU" sz="2800" smtClean="0"/>
              <a:t>Аналитическое чтение (задача – развитие у учащихся умения преодолевать языковые трудности, стоящие на пути понимания содержания текста);</a:t>
            </a:r>
          </a:p>
          <a:p>
            <a:pPr>
              <a:buFont typeface="Arial" pitchFamily="34" charset="0"/>
              <a:buNone/>
            </a:pPr>
            <a:endParaRPr lang="ru-RU" sz="1600" smtClean="0"/>
          </a:p>
          <a:p>
            <a:r>
              <a:rPr lang="ru-RU" sz="2800" smtClean="0"/>
              <a:t>Синтетическое чтение (задача – научить понимать каждый следующий отрывок текста, опираясь на понимание предыдущего).</a:t>
            </a:r>
          </a:p>
          <a:p>
            <a:pPr algn="r">
              <a:buFont typeface="Arial" pitchFamily="34" charset="0"/>
              <a:buNone/>
            </a:pPr>
            <a:endParaRPr lang="ru-RU" sz="1200" smtClean="0"/>
          </a:p>
          <a:p>
            <a:pPr algn="r">
              <a:buFont typeface="Arial" pitchFamily="34" charset="0"/>
              <a:buNone/>
            </a:pPr>
            <a:r>
              <a:rPr lang="ru-RU" sz="2800" smtClean="0"/>
              <a:t> (по книге Миролюбова А.А.)</a:t>
            </a:r>
            <a:endParaRPr lang="ru-RU" sz="2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7200" y="705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Чему обучать?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33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000010096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00010096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00010096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«Как читать на «пять»</a:t>
            </a:r>
            <a:r>
              <a:rPr lang="en-US" altLang="ru-RU" b="1" smtClean="0"/>
              <a:t/>
            </a:r>
            <a:br>
              <a:rPr lang="en-US" altLang="ru-RU" b="1" smtClean="0"/>
            </a:br>
            <a:r>
              <a:rPr lang="ru-RU" altLang="ru-RU" sz="3200" smtClean="0"/>
              <a:t> (авторы Е.В. Журавлева, Д.М. Тимушева) </a:t>
            </a:r>
            <a:endParaRPr lang="ru-RU" altLang="ru-RU" smtClean="0"/>
          </a:p>
        </p:txBody>
      </p:sp>
      <p:sp>
        <p:nvSpPr>
          <p:cNvPr id="25603" name="Содержимое 5">
            <a:extLst>
              <a:ext uri="{FF2B5EF4-FFF2-40B4-BE49-F238E27FC236}">
                <a16:creationId xmlns:a16="http://schemas.microsoft.com/office/drawing/2014/main" xmlns="" id="{989DE18C-BDCC-4CF1-BCA3-F4AFE3E65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91063" cy="45259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ru-RU" dirty="0"/>
              <a:t> </a:t>
            </a:r>
            <a:r>
              <a:rPr lang="ru-RU" altLang="ru-RU" dirty="0"/>
              <a:t>Пособие для обучения чтению;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dirty="0"/>
              <a:t>Удобная система упражнений;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dirty="0"/>
              <a:t>Объяснение правил, отработка + письменные упражнения.</a:t>
            </a:r>
          </a:p>
        </p:txBody>
      </p:sp>
      <p:pic>
        <p:nvPicPr>
          <p:cNvPr id="49156" name="Picture 5" descr="https://pp.userapi.com/c834103/v834103719/6d862/Y6UwY8fU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700213"/>
            <a:ext cx="3514725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 t="3581" r="4082" b="2423"/>
          <a:stretch>
            <a:fillRect/>
          </a:stretch>
        </p:blipFill>
        <p:spPr bwMode="auto">
          <a:xfrm>
            <a:off x="0" y="-33338"/>
            <a:ext cx="4643438" cy="625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3" cstate="print"/>
          <a:srcRect l="4340" t="3288" b="1730"/>
          <a:stretch>
            <a:fillRect/>
          </a:stretch>
        </p:blipFill>
        <p:spPr bwMode="auto">
          <a:xfrm>
            <a:off x="4572000" y="0"/>
            <a:ext cx="4572000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5" descr="https://pp.userapi.com/c834103/v834103719/6d862/Y6UwY8fU7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5075238"/>
            <a:ext cx="12954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чтения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96752"/>
            <a:ext cx="8784976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Огромное количество информации, заключенное в текстах, предназначенных для чтения, пробуждает к выработке гибкого подхода к чтению, т.е. к развитию способности извлекать информацию с разной степенью глубины и полноты в зависимости от коммуникативной задачи.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«…читая статью в «Лансет» я </a:t>
            </a:r>
            <a:r>
              <a:rPr lang="ru-RU" sz="2400" b="1" i="1" dirty="0" smtClean="0"/>
              <a:t>пробежал</a:t>
            </a:r>
            <a:r>
              <a:rPr lang="ru-RU" sz="2400" i="1" dirty="0" smtClean="0"/>
              <a:t> глазами первый параграф, в котором говорилось о предшествующей работе, не относящейся к интересующему меня вопросу, </a:t>
            </a:r>
            <a:r>
              <a:rPr lang="ru-RU" sz="2400" b="1" i="1" dirty="0" smtClean="0"/>
              <a:t>бегло прочитал </a:t>
            </a:r>
            <a:r>
              <a:rPr lang="ru-RU" sz="2400" i="1" dirty="0" smtClean="0"/>
              <a:t>следующую часть, чтобы иметь представление о цели, характере настоящего эксперимента, </a:t>
            </a:r>
            <a:r>
              <a:rPr lang="ru-RU" sz="2400" b="1" i="1" dirty="0" smtClean="0"/>
              <a:t>прочитал</a:t>
            </a:r>
            <a:r>
              <a:rPr lang="ru-RU" sz="2400" i="1" dirty="0" smtClean="0"/>
              <a:t> и описание эксперимента, </a:t>
            </a:r>
            <a:r>
              <a:rPr lang="ru-RU" sz="2400" b="1" i="1" dirty="0" smtClean="0"/>
              <a:t>изучил </a:t>
            </a:r>
            <a:r>
              <a:rPr lang="ru-RU" sz="2400" i="1" dirty="0" smtClean="0"/>
              <a:t>результаты и выводы»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(Майкл Уэст, английский методист)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чтения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043608" y="2174875"/>
            <a:ext cx="3453780" cy="3951288"/>
          </a:xfrm>
        </p:spPr>
        <p:txBody>
          <a:bodyPr/>
          <a:lstStyle/>
          <a:p>
            <a:r>
              <a:rPr lang="ru-RU" sz="2800" dirty="0"/>
              <a:t>Изучающее</a:t>
            </a:r>
          </a:p>
          <a:p>
            <a:r>
              <a:rPr lang="ru-RU" sz="2800" dirty="0" smtClean="0"/>
              <a:t>Просмотровое</a:t>
            </a:r>
          </a:p>
          <a:p>
            <a:r>
              <a:rPr lang="ru-RU" sz="2800" dirty="0" smtClean="0"/>
              <a:t>Поисковое</a:t>
            </a:r>
            <a:endParaRPr lang="ru-RU" sz="2800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99992" y="1556792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(</a:t>
            </a:r>
            <a:r>
              <a:rPr lang="ru-RU" dirty="0"/>
              <a:t>Рогова Г.В., Фоломкина С.К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427984" y="2204864"/>
            <a:ext cx="4041775" cy="3951288"/>
          </a:xfrm>
        </p:spPr>
        <p:txBody>
          <a:bodyPr/>
          <a:lstStyle/>
          <a:p>
            <a:r>
              <a:rPr lang="ru-RU" sz="2800" dirty="0"/>
              <a:t>Изучающее</a:t>
            </a:r>
          </a:p>
          <a:p>
            <a:r>
              <a:rPr lang="ru-RU" sz="2800" dirty="0"/>
              <a:t>Ознакомительное</a:t>
            </a:r>
          </a:p>
          <a:p>
            <a:r>
              <a:rPr lang="ru-RU" sz="2800" dirty="0"/>
              <a:t>Просмотровое</a:t>
            </a:r>
          </a:p>
          <a:p>
            <a:r>
              <a:rPr lang="ru-RU" sz="2800" dirty="0"/>
              <a:t>Поисковое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98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2550874" cy="3494810"/>
          </a:xfrm>
          <a:prstGeom prst="rect">
            <a:avLst/>
          </a:prstGeom>
          <a:noFill/>
        </p:spPr>
      </p:pic>
      <p:pic>
        <p:nvPicPr>
          <p:cNvPr id="8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420888"/>
            <a:ext cx="2534301" cy="3460939"/>
          </a:xfrm>
          <a:prstGeom prst="rect">
            <a:avLst/>
          </a:prstGeom>
          <a:noFill/>
        </p:spPr>
      </p:pic>
      <p:grpSp>
        <p:nvGrpSpPr>
          <p:cNvPr id="2" name="Группа 8"/>
          <p:cNvGrpSpPr/>
          <p:nvPr/>
        </p:nvGrpSpPr>
        <p:grpSpPr>
          <a:xfrm>
            <a:off x="3275856" y="2420888"/>
            <a:ext cx="2592288" cy="3466319"/>
            <a:chOff x="4405312" y="2154621"/>
            <a:chExt cx="2804784" cy="3836275"/>
          </a:xfrm>
        </p:grpSpPr>
        <p:pic>
          <p:nvPicPr>
            <p:cNvPr id="10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11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3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Обучение разным видам чтения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27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b="6472"/>
          <a:stretch/>
        </p:blipFill>
        <p:spPr>
          <a:xfrm>
            <a:off x="83474" y="-158172"/>
            <a:ext cx="5568645" cy="68721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t="8720" r="13506" b="7849"/>
          <a:stretch/>
        </p:blipFill>
        <p:spPr>
          <a:xfrm>
            <a:off x="3563888" y="318956"/>
            <a:ext cx="4756441" cy="6408712"/>
          </a:xfrm>
          <a:prstGeom prst="rect">
            <a:avLst/>
          </a:prstGeom>
        </p:spPr>
      </p:pic>
      <p:pic>
        <p:nvPicPr>
          <p:cNvPr id="4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3431" y="0"/>
            <a:ext cx="1399102" cy="1916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017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r="4153"/>
          <a:stretch/>
        </p:blipFill>
        <p:spPr>
          <a:xfrm>
            <a:off x="4989161" y="620688"/>
            <a:ext cx="4143263" cy="61042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751021"/>
            <a:ext cx="4401371" cy="6104282"/>
          </a:xfrm>
          <a:prstGeom prst="rect">
            <a:avLst/>
          </a:prstGeom>
        </p:spPr>
      </p:pic>
      <p:pic>
        <p:nvPicPr>
          <p:cNvPr id="4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624" cy="1627098"/>
          </a:xfrm>
          <a:prstGeom prst="rect">
            <a:avLst/>
          </a:prstGeom>
          <a:noFill/>
        </p:spPr>
      </p:pic>
      <p:sp>
        <p:nvSpPr>
          <p:cNvPr id="5" name="Пятиугольник 4"/>
          <p:cNvSpPr/>
          <p:nvPr/>
        </p:nvSpPr>
        <p:spPr>
          <a:xfrm>
            <a:off x="179512" y="3356992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Просмотровое чтение</a:t>
            </a:r>
          </a:p>
          <a:p>
            <a:pPr algn="ctr"/>
            <a:r>
              <a:rPr lang="ru-RU" dirty="0" smtClean="0"/>
              <a:t>Поисковое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48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Говоря об обучении чтению, мы подразумеваем: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dirty="0" smtClean="0"/>
              <a:t>Обучение читать </a:t>
            </a:r>
            <a:r>
              <a:rPr lang="en-US" dirty="0" smtClean="0"/>
              <a:t>“</a:t>
            </a:r>
            <a:r>
              <a:rPr lang="ru-RU" dirty="0" smtClean="0"/>
              <a:t>с нуля</a:t>
            </a:r>
            <a:r>
              <a:rPr lang="en-US" dirty="0" smtClean="0"/>
              <a:t>”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выбор способа обучения чтению;</a:t>
            </a:r>
          </a:p>
          <a:p>
            <a:r>
              <a:rPr lang="ru-RU" dirty="0" smtClean="0"/>
              <a:t>обучение разным видами чтения;</a:t>
            </a:r>
          </a:p>
          <a:p>
            <a:r>
              <a:rPr lang="ru-RU" dirty="0" smtClean="0"/>
              <a:t>обучение чтению текстов разных жанров и стилей.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b="2612"/>
          <a:stretch/>
        </p:blipFill>
        <p:spPr>
          <a:xfrm>
            <a:off x="3203848" y="44624"/>
            <a:ext cx="5112568" cy="6813376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23528" y="980728"/>
            <a:ext cx="1512168" cy="2062411"/>
            <a:chOff x="4405312" y="2154621"/>
            <a:chExt cx="2804784" cy="3836275"/>
          </a:xfrm>
        </p:grpSpPr>
        <p:pic>
          <p:nvPicPr>
            <p:cNvPr id="4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5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4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  <p:sp>
        <p:nvSpPr>
          <p:cNvPr id="6" name="Пятиугольник 5"/>
          <p:cNvSpPr/>
          <p:nvPr/>
        </p:nvSpPr>
        <p:spPr>
          <a:xfrm>
            <a:off x="755576" y="3933056"/>
            <a:ext cx="2376264" cy="1008112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Поисковое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01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0"/>
            <a:ext cx="5184576" cy="6909107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23528" y="980728"/>
            <a:ext cx="1512168" cy="2062411"/>
            <a:chOff x="4405312" y="2154621"/>
            <a:chExt cx="2804784" cy="3836275"/>
          </a:xfrm>
        </p:grpSpPr>
        <p:pic>
          <p:nvPicPr>
            <p:cNvPr id="4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5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4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31198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75"/>
            <a:ext cx="4752528" cy="6829425"/>
          </a:xfrm>
          <a:prstGeom prst="rect">
            <a:avLst/>
          </a:prstGeom>
        </p:spPr>
      </p:pic>
      <p:pic>
        <p:nvPicPr>
          <p:cNvPr id="3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872208" cy="2556760"/>
          </a:xfrm>
          <a:prstGeom prst="rect">
            <a:avLst/>
          </a:prstGeom>
          <a:noFill/>
        </p:spPr>
      </p:pic>
      <p:sp>
        <p:nvSpPr>
          <p:cNvPr id="4" name="Пятиугольник 3"/>
          <p:cNvSpPr/>
          <p:nvPr/>
        </p:nvSpPr>
        <p:spPr>
          <a:xfrm>
            <a:off x="683568" y="3645024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Поисковое чтение</a:t>
            </a:r>
          </a:p>
          <a:p>
            <a:pPr algn="ctr"/>
            <a:r>
              <a:rPr lang="ru-RU" dirty="0" smtClean="0"/>
              <a:t>Нелинейный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64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448" y="116632"/>
            <a:ext cx="4533476" cy="5832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2943" y="330621"/>
            <a:ext cx="4291057" cy="6266731"/>
          </a:xfrm>
          <a:prstGeom prst="rect">
            <a:avLst/>
          </a:prstGeom>
        </p:spPr>
      </p:pic>
      <p:sp>
        <p:nvSpPr>
          <p:cNvPr id="4" name="Пятиугольник 3"/>
          <p:cNvSpPr/>
          <p:nvPr/>
        </p:nvSpPr>
        <p:spPr>
          <a:xfrm>
            <a:off x="179512" y="5426074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Изучающее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4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3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542" b="5813"/>
          <a:stretch/>
        </p:blipFill>
        <p:spPr bwMode="auto">
          <a:xfrm>
            <a:off x="3252348" y="1"/>
            <a:ext cx="5329432" cy="68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ятиугольник 2"/>
          <p:cNvSpPr/>
          <p:nvPr/>
        </p:nvSpPr>
        <p:spPr>
          <a:xfrm>
            <a:off x="656148" y="2564904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Просмотровое чтение</a:t>
            </a:r>
          </a:p>
          <a:p>
            <a:pPr algn="ctr"/>
            <a:r>
              <a:rPr lang="ru-RU" dirty="0" smtClean="0"/>
              <a:t>Поисковое чтение</a:t>
            </a:r>
            <a:endParaRPr lang="ru-RU" dirty="0"/>
          </a:p>
        </p:txBody>
      </p:sp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505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7444"/>
            <a:ext cx="4968552" cy="67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иугольник 6"/>
          <p:cNvSpPr/>
          <p:nvPr/>
        </p:nvSpPr>
        <p:spPr>
          <a:xfrm>
            <a:off x="611560" y="4293096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Просмотровое чтение</a:t>
            </a:r>
          </a:p>
          <a:p>
            <a:pPr algn="ctr"/>
            <a:r>
              <a:rPr lang="ru-RU" dirty="0" smtClean="0"/>
              <a:t>Эпистолярный жанр</a:t>
            </a:r>
            <a:endParaRPr lang="ru-RU" dirty="0"/>
          </a:p>
        </p:txBody>
      </p:sp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14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b="3105"/>
          <a:stretch/>
        </p:blipFill>
        <p:spPr>
          <a:xfrm>
            <a:off x="3726068" y="0"/>
            <a:ext cx="5141483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1817881" y="3789040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Поисковое чтение</a:t>
            </a:r>
          </a:p>
          <a:p>
            <a:pPr algn="ctr"/>
            <a:r>
              <a:rPr lang="ru-RU" dirty="0" smtClean="0"/>
              <a:t>Эпистолярный жанр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1907704" y="1556792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Изучающее чтение</a:t>
            </a:r>
          </a:p>
        </p:txBody>
      </p:sp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184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95736" y="204146"/>
            <a:ext cx="6783343" cy="95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3263279" y="500609"/>
            <a:ext cx="5062872" cy="6698569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800589" cy="2420889"/>
          </a:xfrm>
          <a:prstGeom prst="rect">
            <a:avLst/>
          </a:prstGeom>
          <a:noFill/>
        </p:spPr>
      </p:pic>
      <p:sp>
        <p:nvSpPr>
          <p:cNvPr id="8" name="Пятиугольник 7"/>
          <p:cNvSpPr/>
          <p:nvPr/>
        </p:nvSpPr>
        <p:spPr>
          <a:xfrm>
            <a:off x="107504" y="3356992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Поисковое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02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Тексты в обучении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886700" cy="46187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 Учитель – носитель информации. По ФГОС мы учим учиться. Учащийся должен осваивать текст самостоятельно (под руководством учителя).</a:t>
            </a:r>
          </a:p>
          <a:p>
            <a:pPr marL="0" indent="0">
              <a:buNone/>
            </a:pPr>
            <a:r>
              <a:rPr lang="ru-RU" dirty="0" smtClean="0"/>
              <a:t>2. При выборе текста следует руководствоваться не интеллектуальными способностями учащихся, а их индивидуальными особенностями восприятия и переработки информации (например, для </a:t>
            </a:r>
            <a:r>
              <a:rPr lang="ru-RU" dirty="0" err="1" smtClean="0"/>
              <a:t>аудиалов</a:t>
            </a:r>
            <a:r>
              <a:rPr lang="ru-RU" dirty="0" smtClean="0"/>
              <a:t> – использовать тексты песен; для </a:t>
            </a:r>
            <a:r>
              <a:rPr lang="ru-RU" dirty="0" err="1" smtClean="0"/>
              <a:t>визуалов</a:t>
            </a:r>
            <a:r>
              <a:rPr lang="ru-RU" dirty="0" smtClean="0"/>
              <a:t> – использовать тексты с иллюстрациями / графиками / таблицами / схемами и др.; для </a:t>
            </a:r>
            <a:r>
              <a:rPr lang="ru-RU" dirty="0" err="1" smtClean="0"/>
              <a:t>кинестетиков</a:t>
            </a:r>
            <a:r>
              <a:rPr lang="ru-RU" dirty="0" smtClean="0"/>
              <a:t> – использовать тексты с выходом в продукт, проектные работы с результатом работы в виде презентаций / плакатов / газет и др.)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36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116632"/>
            <a:ext cx="1985402" cy="2088232"/>
          </a:xfrm>
          <a:prstGeom prst="rect">
            <a:avLst/>
          </a:prstGeom>
          <a:noFill/>
        </p:spPr>
      </p:pic>
      <p:pic>
        <p:nvPicPr>
          <p:cNvPr id="4" name="Picture 2" descr="V:\pubs_new\happy_english.ru\Webinar\2014\18.06\Heru4(2)_p8-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92477"/>
            <a:ext cx="8676456" cy="5965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653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обучения чтению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Основные:</a:t>
            </a:r>
          </a:p>
          <a:p>
            <a:r>
              <a:rPr lang="ru-RU" dirty="0" smtClean="0"/>
              <a:t>Чтение целым словом (</a:t>
            </a:r>
            <a:r>
              <a:rPr lang="en-US" dirty="0" smtClean="0"/>
              <a:t>«look-say»</a:t>
            </a:r>
            <a:r>
              <a:rPr lang="ru-RU" dirty="0" smtClean="0"/>
              <a:t> / </a:t>
            </a:r>
            <a:r>
              <a:rPr lang="en-US" dirty="0" smtClean="0"/>
              <a:t>«whole-word»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Метод </a:t>
            </a:r>
            <a:r>
              <a:rPr lang="ru-RU" dirty="0" err="1" smtClean="0"/>
              <a:t>звуко-буквенных</a:t>
            </a:r>
            <a:r>
              <a:rPr lang="ru-RU" dirty="0" smtClean="0"/>
              <a:t> соответствий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Еще существуют:</a:t>
            </a:r>
          </a:p>
          <a:p>
            <a:pPr>
              <a:buNone/>
            </a:pPr>
            <a:r>
              <a:rPr lang="ru-RU" i="1" dirty="0" smtClean="0"/>
              <a:t>Метод «</a:t>
            </a:r>
            <a:r>
              <a:rPr lang="en-US" i="1" dirty="0" smtClean="0"/>
              <a:t>whole-language»</a:t>
            </a:r>
          </a:p>
          <a:p>
            <a:pPr>
              <a:buNone/>
            </a:pPr>
            <a:r>
              <a:rPr lang="ru-RU" i="1" dirty="0" smtClean="0"/>
              <a:t>Лингвистический метод</a:t>
            </a:r>
          </a:p>
          <a:p>
            <a:pPr>
              <a:buNone/>
            </a:pPr>
            <a:r>
              <a:rPr lang="ru-RU" i="1" dirty="0" smtClean="0"/>
              <a:t>И др.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507" y="0"/>
            <a:ext cx="2160240" cy="2396235"/>
          </a:xfrm>
          <a:prstGeom prst="rect">
            <a:avLst/>
          </a:prstGeom>
          <a:noFill/>
        </p:spPr>
      </p:pic>
      <p:pic>
        <p:nvPicPr>
          <p:cNvPr id="16386" name="Picture 2" descr="V:\pubs_new\happy_english.ru\Webinar\Презентация 02.12.13\HEru3SB2_p48-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90" y="596654"/>
            <a:ext cx="9106710" cy="6261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7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3. Учащимся нужно сталкиваться и с аутентичными текстами.</a:t>
            </a:r>
          </a:p>
          <a:p>
            <a:pPr marL="0" indent="0">
              <a:buNone/>
            </a:pPr>
            <a:r>
              <a:rPr lang="ru-RU" dirty="0" smtClean="0"/>
              <a:t>4. Необходима связь обучения с начальной школе и продолжением обучения в основной и старшей школе.</a:t>
            </a:r>
          </a:p>
          <a:p>
            <a:pPr marL="0" indent="0">
              <a:buNone/>
            </a:pPr>
            <a:r>
              <a:rPr lang="ru-RU" dirty="0" smtClean="0"/>
              <a:t>5. Полезно использование нетрадиционных текстов (например, музыка, видео). Данные анализа ученых в этой области показали, что продуктивность работы с нетрадиционным текстом высока за счет интереса к новому формату.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3265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smtClean="0"/>
              <a:t>Тексты в обучении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1407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95736" y="204146"/>
            <a:ext cx="6783343" cy="95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3013584" y="596742"/>
            <a:ext cx="5062872" cy="6698569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79" y="204146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141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1217" y="798286"/>
            <a:ext cx="4212783" cy="58730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172" y="581292"/>
            <a:ext cx="4467677" cy="6090063"/>
          </a:xfrm>
          <a:prstGeom prst="rect">
            <a:avLst/>
          </a:prstGeom>
        </p:spPr>
      </p:pic>
      <p:pic>
        <p:nvPicPr>
          <p:cNvPr id="4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" y="-1"/>
            <a:ext cx="1445435" cy="1973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60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898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72208" cy="2580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59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7" y="329114"/>
            <a:ext cx="3974069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6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139952" y="3251200"/>
            <a:ext cx="4824536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Аудиоприложения</a:t>
            </a:r>
            <a:r>
              <a:rPr lang="ru-RU" dirty="0" smtClean="0"/>
              <a:t> 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http://audio.neteducom.com/books/1</a:t>
            </a:r>
            <a:r>
              <a:rPr lang="ru-RU" dirty="0" smtClean="0">
                <a:hlinkClick r:id="rId3"/>
              </a:rPr>
              <a:t>6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http://audio.neteducom.com/books/17/</a:t>
            </a:r>
            <a:r>
              <a:rPr lang="ru-RU" dirty="0" smtClean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4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2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293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19" y="197835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152" y="4707157"/>
            <a:ext cx="1448477" cy="202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41425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8889" cy="610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1782" y="5073542"/>
            <a:ext cx="1154562" cy="1610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1578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6. Нужно разделять понятия ребенок, который не читает и ребенок, который не любит учиться (ходить на уроки). Первый случай – это проблема, </a:t>
            </a:r>
            <a:r>
              <a:rPr lang="ru-RU" dirty="0"/>
              <a:t>в</a:t>
            </a:r>
            <a:r>
              <a:rPr lang="ru-RU" dirty="0" smtClean="0"/>
              <a:t>торой случай – не проблема, т.к. этот факт может быть связан со школьной системой, но при этом не влиять на привязанность к чтению.</a:t>
            </a:r>
          </a:p>
          <a:p>
            <a:pPr marL="0" indent="0">
              <a:buNone/>
            </a:pPr>
            <a:r>
              <a:rPr lang="ru-RU" dirty="0" smtClean="0"/>
              <a:t>7. При разработке программ по чтению нужно учитывать и то, как к чтению относятся семья ученика. При формировании любви к чтению необходимо работать слаженно с родителями.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Тексты в обучении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911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Проекты как способы приобщения к чтению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97636" cy="43513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Проекты призывают искать информацию, читать. </a:t>
            </a:r>
          </a:p>
          <a:p>
            <a:r>
              <a:rPr lang="ru-RU" sz="3200" dirty="0" smtClean="0"/>
              <a:t>Интересные темы проектов – интересные тексты. Интересные тексты – приобщение к чтению.</a:t>
            </a:r>
          </a:p>
          <a:p>
            <a:r>
              <a:rPr lang="ru-RU" sz="3200" dirty="0" smtClean="0"/>
              <a:t>Например, </a:t>
            </a:r>
            <a:r>
              <a:rPr lang="ru-RU" sz="3200" dirty="0" err="1" smtClean="0"/>
              <a:t>инсценирование</a:t>
            </a:r>
            <a:r>
              <a:rPr lang="ru-RU" sz="3200" dirty="0" smtClean="0"/>
              <a:t> книги, конкурс иллюстраций к книге, </a:t>
            </a:r>
            <a:r>
              <a:rPr lang="ru-RU" sz="3200" dirty="0"/>
              <a:t>с</a:t>
            </a:r>
            <a:r>
              <a:rPr lang="ru-RU" sz="3200" dirty="0" smtClean="0"/>
              <a:t>ценарии ролика к прочитанной книге, </a:t>
            </a:r>
            <a:r>
              <a:rPr lang="ru-RU" sz="3200" dirty="0" err="1" smtClean="0"/>
              <a:t>буктрейлер</a:t>
            </a:r>
            <a:r>
              <a:rPr lang="ru-RU" sz="3200" dirty="0" smtClean="0"/>
              <a:t> книги и др.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8037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0" y="2924944"/>
            <a:ext cx="4355976" cy="706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Метод чтения целым словом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27886" y="116632"/>
            <a:ext cx="4946662" cy="6793267"/>
          </a:xfrm>
          <a:prstGeom prst="rect">
            <a:avLst/>
          </a:prstGeom>
        </p:spPr>
      </p:pic>
      <p:pic>
        <p:nvPicPr>
          <p:cNvPr id="6" name="Picture 2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84" y="0"/>
            <a:ext cx="1787975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355976" y="3140968"/>
            <a:ext cx="4788024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6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 стратегий для увлекательного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237931"/>
          </a:xfrm>
        </p:spPr>
        <p:txBody>
          <a:bodyPr>
            <a:norm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Обсуждайте прочитанное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Разыгрывайте читаемое по ролям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Работайте с карточками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Выполняйте интересные проекты по читаемому или прочитанному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Читайте интересные тексты, используйте необычные форматы текстов.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fontAlgn="base">
              <a:buFont typeface="+mj-lt"/>
              <a:buAutoNum type="arabicPeriod"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Большое разнообразие пособий для чтения позволяет выбрать необходимый вам подход к обучению чтению (обучать технике чтения (звуко-буквенный метод, чтение целым словом) / чтению текстов разных стилей и жанров / разным видам чтения).</a:t>
            </a:r>
          </a:p>
          <a:p>
            <a:pPr>
              <a:buNone/>
            </a:pPr>
            <a:r>
              <a:rPr lang="ru-RU" dirty="0" smtClean="0"/>
              <a:t>Специализированные пособия («Как научиться читать по-английски» и «Английский язык. Тренажер по чтению. Буквы и звуки») предназначены как для обучения чтению «с нуля», так и для устранения проблем с чтением у тех, кто уже учил алфавит, звуки и правила чтения.</a:t>
            </a:r>
            <a:endParaRPr lang="ru-RU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9F8B297-36FF-458B-92DB-B3548B2AC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hlinkClick r:id="rId2"/>
              </a:rPr>
              <a:t>www.titul.ru</a:t>
            </a:r>
            <a:r>
              <a:rPr lang="en-US" dirty="0"/>
              <a:t> </a:t>
            </a: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hlinkClick r:id="rId3"/>
              </a:rPr>
              <a:t>https://www.englishteachers.ru/forum/</a:t>
            </a:r>
            <a:endParaRPr lang="ru-RU" sz="2800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hlinkClick r:id="rId4"/>
              </a:rPr>
              <a:t>https://www.englishteachers.ru/shop</a:t>
            </a:r>
            <a:r>
              <a:rPr lang="en-US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u="sng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b="1" u="sng" dirty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dirty="0" err="1"/>
              <a:t>ВКонтакте</a:t>
            </a:r>
            <a:r>
              <a:rPr lang="ru-RU" altLang="ru-RU" dirty="0"/>
              <a:t> - </a:t>
            </a:r>
            <a:r>
              <a:rPr lang="en-US" altLang="ru-RU" dirty="0">
                <a:hlinkClick r:id="rId5"/>
              </a:rPr>
              <a:t>http://vk.com/titulpublishers</a:t>
            </a:r>
            <a:r>
              <a:rPr lang="ru-RU" altLang="ru-RU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/>
              <a:t>Facebook</a:t>
            </a:r>
            <a:r>
              <a:rPr lang="en-US" altLang="ru-RU" dirty="0"/>
              <a:t> - </a:t>
            </a:r>
            <a:r>
              <a:rPr lang="en-US" altLang="ru-RU" dirty="0">
                <a:hlinkClick r:id="rId6"/>
              </a:rPr>
              <a:t>https://www.facebook.com/titulpublishers</a:t>
            </a:r>
            <a:endParaRPr lang="ru-RU" alt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/>
              <a:t>Instagram</a:t>
            </a:r>
            <a:r>
              <a:rPr lang="en-US" altLang="ru-RU" dirty="0"/>
              <a:t> - </a:t>
            </a:r>
            <a:r>
              <a:rPr lang="en-US" altLang="ru-RU" dirty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dirty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ru-RU" sz="3800" dirty="0" err="1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>
                <a:solidFill>
                  <a:srgbClr val="0033CC"/>
                </a:solidFill>
              </a:rPr>
              <a:t> </a:t>
            </a:r>
            <a:r>
              <a:rPr lang="en-US" sz="3800" dirty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en-US" sz="3800" dirty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10854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854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855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9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.xx.fbcdn.net/hphotos-xfl1/v/t1.0-9/12565420_1650970585164119_2974730706423321169_n.png?oh=cccde37a2a3be34213ab573a4df47ec5&amp;oe=579200D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2287"/>
            <a:ext cx="9143999" cy="5619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9992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3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54087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Обучение </a:t>
            </a:r>
            <a:r>
              <a:rPr lang="ru-RU" altLang="ru-RU" b="1" dirty="0" smtClean="0"/>
              <a:t>технике чтения</a:t>
            </a:r>
            <a:endParaRPr lang="ru-RU" altLang="ru-RU" b="1" dirty="0" smtClean="0"/>
          </a:p>
        </p:txBody>
      </p:sp>
      <p:pic>
        <p:nvPicPr>
          <p:cNvPr id="13315" name="Picture 1">
            <a:extLst>
              <a:ext uri="{FF2B5EF4-FFF2-40B4-BE49-F238E27FC236}">
                <a16:creationId xmlns:a16="http://schemas.microsoft.com/office/drawing/2014/main" xmlns="" id="{AB26F03A-6067-4DFA-BB5A-9F57DDE4B2C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988" y="2936875"/>
            <a:ext cx="2709862" cy="37623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https://pp.userapi.com/c834103/v834103719/6d862/Y6UwY8fU7fc.jpg">
            <a:extLst>
              <a:ext uri="{FF2B5EF4-FFF2-40B4-BE49-F238E27FC236}">
                <a16:creationId xmlns:a16="http://schemas.microsoft.com/office/drawing/2014/main" xmlns="" id="{30D9231B-E4CB-4869-899F-ADE715B58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6863" y="1557338"/>
            <a:ext cx="2497137" cy="3433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5850" name="Picture 10" descr="ÐÐ°ÑÑÐ¼Ð°Ð½ Ð. Ð. Ð¸ Ð´Ñ. Ð£ÑÐµÐ±Ð½Ð¾Ðµ Ð¿Ð¾ÑÐ¾Ð±Ð¸Ðµ. ÐÐ°Ðº Ð½Ð°ÑÑÐ¸ÑÑÑÑ ÑÐ¸ÑÐ°ÑÑ Ð¿Ð¾-Ð°Ð½Ð³Ð»Ð¸Ð¹ÑÐºÐ¸. QR-ÐºÐ¾Ð´ Ð´Ð»Ñ Ð°ÑÐ´Ð¸Ð¾. ÐÐ½Ð³Ð»Ð¸Ð¹ÑÐºÐ¸Ð¹ ÑÐ·ÑÐº">
            <a:extLst>
              <a:ext uri="{FF2B5EF4-FFF2-40B4-BE49-F238E27FC236}">
                <a16:creationId xmlns:a16="http://schemas.microsoft.com/office/drawing/2014/main" xmlns="" id="{D73611E9-5D9A-4B47-9A30-B88DEF78E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0450" y="3017838"/>
            <a:ext cx="2492375" cy="3435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6" name="Picture 10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>
            <a:extLst>
              <a:ext uri="{FF2B5EF4-FFF2-40B4-BE49-F238E27FC236}">
                <a16:creationId xmlns:a16="http://schemas.microsoft.com/office/drawing/2014/main" xmlns="" id="{6836F043-2D0B-4008-B0A7-AFF097EC8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209800"/>
            <a:ext cx="2709863" cy="3741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8EE0933F-EA4C-4299-9844-238C48CFB78E}"/>
              </a:ext>
            </a:extLst>
          </p:cNvPr>
          <p:cNvSpPr/>
          <p:nvPr/>
        </p:nvSpPr>
        <p:spPr>
          <a:xfrm rot="20569641">
            <a:off x="2097088" y="1541463"/>
            <a:ext cx="1223962" cy="10795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500" b="1" dirty="0"/>
              <a:t>NEW</a:t>
            </a:r>
            <a:endParaRPr lang="ru-RU" sz="25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Чтение целым словом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064896" cy="492514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“</a:t>
            </a:r>
            <a:r>
              <a:rPr lang="ru-RU" b="1" dirty="0" err="1" smtClean="0"/>
              <a:t>Flashing</a:t>
            </a:r>
            <a:r>
              <a:rPr lang="ru-RU" b="1" dirty="0" smtClean="0"/>
              <a:t> </a:t>
            </a:r>
            <a:r>
              <a:rPr lang="ru-RU" b="1" dirty="0" err="1" smtClean="0"/>
              <a:t>card</a:t>
            </a:r>
            <a:r>
              <a:rPr lang="en-US" b="1" dirty="0" smtClean="0"/>
              <a:t>” </a:t>
            </a:r>
            <a:r>
              <a:rPr lang="en-US" i="1" dirty="0" smtClean="0"/>
              <a:t>(</a:t>
            </a:r>
            <a:r>
              <a:rPr lang="ru-RU" i="1" dirty="0" smtClean="0"/>
              <a:t>для развития скорости чтения и быстроты реакции учащихся на печатное слово)</a:t>
            </a:r>
            <a:r>
              <a:rPr lang="ru-RU" dirty="0" smtClean="0"/>
              <a:t> </a:t>
            </a:r>
            <a:endParaRPr lang="en-US" dirty="0" smtClean="0"/>
          </a:p>
          <a:p>
            <a:r>
              <a:rPr lang="en-US" b="1" dirty="0" smtClean="0"/>
              <a:t>“</a:t>
            </a:r>
            <a:r>
              <a:rPr lang="ru-RU" b="1" dirty="0" err="1" smtClean="0"/>
              <a:t>Memory</a:t>
            </a:r>
            <a:r>
              <a:rPr lang="en-US" b="1" dirty="0" smtClean="0"/>
              <a:t>” / “P</a:t>
            </a:r>
            <a:r>
              <a:rPr lang="ru-RU" b="1" dirty="0" smtClean="0"/>
              <a:t>airs</a:t>
            </a:r>
            <a:r>
              <a:rPr lang="en-US" b="1" dirty="0" smtClean="0"/>
              <a:t>”</a:t>
            </a:r>
            <a:r>
              <a:rPr lang="ru-RU" b="1" dirty="0" smtClean="0"/>
              <a:t> </a:t>
            </a:r>
            <a:r>
              <a:rPr lang="ru-RU" i="1" dirty="0" smtClean="0"/>
              <a:t>(развитие скорости чтения целым словом, собирают пары: картинка - слово)</a:t>
            </a:r>
            <a:endParaRPr lang="en-US" i="1" dirty="0" smtClean="0"/>
          </a:p>
          <a:p>
            <a:r>
              <a:rPr lang="en-US" b="1" dirty="0" smtClean="0"/>
              <a:t>“Whispers”</a:t>
            </a:r>
            <a:r>
              <a:rPr lang="ru-RU" b="1" dirty="0" smtClean="0"/>
              <a:t> </a:t>
            </a:r>
            <a:r>
              <a:rPr lang="ru-RU" i="1" dirty="0" smtClean="0"/>
              <a:t>(карточки со словами и с картинками, один вытаскивает карточку со словом, читает его, шепчет другому. Последний должен показать картинку со словом)</a:t>
            </a:r>
            <a:endParaRPr lang="en-US" i="1" dirty="0" smtClean="0"/>
          </a:p>
          <a:p>
            <a:r>
              <a:rPr lang="en-US" b="1" dirty="0" smtClean="0"/>
              <a:t>“Pass the ball”</a:t>
            </a:r>
            <a:r>
              <a:rPr lang="ru-RU" b="1" dirty="0" smtClean="0"/>
              <a:t> </a:t>
            </a:r>
            <a:r>
              <a:rPr lang="ru-RU" i="1" dirty="0" smtClean="0"/>
              <a:t>(Передавать мяч по кругу, после чего выбирают карточку и читают слово, остальные показывают картинку с этим словом)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3814" r="30113" b="8681"/>
          <a:stretch>
            <a:fillRect/>
          </a:stretch>
        </p:blipFill>
        <p:spPr bwMode="auto">
          <a:xfrm>
            <a:off x="2555776" y="1052736"/>
            <a:ext cx="408481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75656" y="260648"/>
            <a:ext cx="6418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Метод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звуко-буквенных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соответствий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1153</Words>
  <Application>Microsoft Office PowerPoint</Application>
  <PresentationFormat>Экран (4:3)</PresentationFormat>
  <Paragraphs>140</Paragraphs>
  <Slides>63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4" baseType="lpstr">
      <vt:lpstr>Тема Office</vt:lpstr>
      <vt:lpstr>Обучение чтению  на английском языке дошкольников  и младших школьников  (на примере курсов и учебных пособий издательства «Титул»)</vt:lpstr>
      <vt:lpstr>Слайд 2</vt:lpstr>
      <vt:lpstr>Слайд 3</vt:lpstr>
      <vt:lpstr>Говоря об обучении чтению, мы подразумеваем:</vt:lpstr>
      <vt:lpstr>Методы обучения чтению</vt:lpstr>
      <vt:lpstr>Метод чтения целым словом</vt:lpstr>
      <vt:lpstr>Обучение технике чтения</vt:lpstr>
      <vt:lpstr>Чтение целым словом</vt:lpstr>
      <vt:lpstr>Слайд 9</vt:lpstr>
      <vt:lpstr>Слайд 10</vt:lpstr>
      <vt:lpstr>Слайд 11</vt:lpstr>
      <vt:lpstr>«Тренажер по чтению. Буквы и звуки». Е. Русинова</vt:lpstr>
      <vt:lpstr>Слайд 13</vt:lpstr>
      <vt:lpstr>Слайд 14</vt:lpstr>
      <vt:lpstr>Слайд 15</vt:lpstr>
      <vt:lpstr>Слайд 16</vt:lpstr>
      <vt:lpstr>Слайд 17</vt:lpstr>
      <vt:lpstr>Слайд 18</vt:lpstr>
      <vt:lpstr>НОВИНКА!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«Как читать на «пять»  (авторы Е.В. Журавлева, Д.М. Тимушева) </vt:lpstr>
      <vt:lpstr>Слайд 34</vt:lpstr>
      <vt:lpstr>Виды чтения</vt:lpstr>
      <vt:lpstr>Виды чтения</vt:lpstr>
      <vt:lpstr>Обучение разным видам чтения 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Тексты в обучении</vt:lpstr>
      <vt:lpstr>Слайд 49</vt:lpstr>
      <vt:lpstr>Слайд 50</vt:lpstr>
      <vt:lpstr>Слайд 51</vt:lpstr>
      <vt:lpstr>Слайд 52</vt:lpstr>
      <vt:lpstr>Слайд 53</vt:lpstr>
      <vt:lpstr>Слайд 54</vt:lpstr>
      <vt:lpstr>Песни и стихи</vt:lpstr>
      <vt:lpstr>Слайд 56</vt:lpstr>
      <vt:lpstr>Слайд 57</vt:lpstr>
      <vt:lpstr>Слайд 58</vt:lpstr>
      <vt:lpstr>Проекты как способы приобщения к чтению</vt:lpstr>
      <vt:lpstr>6 стратегий для увлекательного чтения</vt:lpstr>
      <vt:lpstr>Итоги</vt:lpstr>
      <vt:lpstr>Слайд 62</vt:lpstr>
      <vt:lpstr>Слайд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чтению  на английском языке дошкольников  и младших школьников  (на примере курсов и учебных пособий издательства «Титул»)</dc:title>
  <cp:lastModifiedBy>bae</cp:lastModifiedBy>
  <cp:revision>34</cp:revision>
  <dcterms:modified xsi:type="dcterms:W3CDTF">2018-09-10T13:32:37Z</dcterms:modified>
</cp:coreProperties>
</file>