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4"/>
  </p:notesMasterIdLst>
  <p:sldIdLst>
    <p:sldId id="256" r:id="rId2"/>
    <p:sldId id="257" r:id="rId3"/>
    <p:sldId id="259" r:id="rId4"/>
    <p:sldId id="260" r:id="rId5"/>
    <p:sldId id="261" r:id="rId6"/>
    <p:sldId id="263" r:id="rId7"/>
    <p:sldId id="262" r:id="rId8"/>
    <p:sldId id="269" r:id="rId9"/>
    <p:sldId id="277" r:id="rId10"/>
    <p:sldId id="282" r:id="rId11"/>
    <p:sldId id="326" r:id="rId12"/>
    <p:sldId id="313" r:id="rId13"/>
    <p:sldId id="323" r:id="rId14"/>
    <p:sldId id="314" r:id="rId15"/>
    <p:sldId id="306" r:id="rId16"/>
    <p:sldId id="307" r:id="rId17"/>
    <p:sldId id="308" r:id="rId18"/>
    <p:sldId id="309" r:id="rId19"/>
    <p:sldId id="294" r:id="rId20"/>
    <p:sldId id="330" r:id="rId21"/>
    <p:sldId id="296" r:id="rId22"/>
    <p:sldId id="305" r:id="rId23"/>
    <p:sldId id="319" r:id="rId24"/>
    <p:sldId id="320" r:id="rId25"/>
    <p:sldId id="322" r:id="rId26"/>
    <p:sldId id="328" r:id="rId27"/>
    <p:sldId id="324" r:id="rId28"/>
    <p:sldId id="271" r:id="rId29"/>
    <p:sldId id="288" r:id="rId30"/>
    <p:sldId id="285" r:id="rId31"/>
    <p:sldId id="297" r:id="rId32"/>
    <p:sldId id="329" r:id="rId33"/>
    <p:sldId id="315" r:id="rId34"/>
    <p:sldId id="316" r:id="rId35"/>
    <p:sldId id="325" r:id="rId36"/>
    <p:sldId id="299" r:id="rId37"/>
    <p:sldId id="310" r:id="rId38"/>
    <p:sldId id="311" r:id="rId39"/>
    <p:sldId id="312" r:id="rId40"/>
    <p:sldId id="295" r:id="rId41"/>
    <p:sldId id="300" r:id="rId42"/>
    <p:sldId id="301" r:id="rId43"/>
    <p:sldId id="302" r:id="rId44"/>
    <p:sldId id="321" r:id="rId45"/>
    <p:sldId id="304" r:id="rId46"/>
    <p:sldId id="303" r:id="rId47"/>
    <p:sldId id="363" r:id="rId48"/>
    <p:sldId id="331" r:id="rId49"/>
    <p:sldId id="332" r:id="rId50"/>
    <p:sldId id="333" r:id="rId51"/>
    <p:sldId id="334" r:id="rId52"/>
    <p:sldId id="335" r:id="rId53"/>
    <p:sldId id="336" r:id="rId54"/>
    <p:sldId id="337" r:id="rId55"/>
    <p:sldId id="338" r:id="rId56"/>
    <p:sldId id="339" r:id="rId57"/>
    <p:sldId id="340" r:id="rId58"/>
    <p:sldId id="341" r:id="rId59"/>
    <p:sldId id="342" r:id="rId60"/>
    <p:sldId id="343" r:id="rId61"/>
    <p:sldId id="364" r:id="rId62"/>
    <p:sldId id="365" r:id="rId63"/>
    <p:sldId id="366" r:id="rId64"/>
    <p:sldId id="367" r:id="rId65"/>
    <p:sldId id="345" r:id="rId66"/>
    <p:sldId id="346" r:id="rId67"/>
    <p:sldId id="347" r:id="rId68"/>
    <p:sldId id="348" r:id="rId69"/>
    <p:sldId id="349" r:id="rId70"/>
    <p:sldId id="350" r:id="rId71"/>
    <p:sldId id="351" r:id="rId72"/>
    <p:sldId id="352" r:id="rId73"/>
    <p:sldId id="353" r:id="rId74"/>
    <p:sldId id="354" r:id="rId75"/>
    <p:sldId id="355" r:id="rId76"/>
    <p:sldId id="356" r:id="rId77"/>
    <p:sldId id="357" r:id="rId78"/>
    <p:sldId id="358" r:id="rId79"/>
    <p:sldId id="359" r:id="rId80"/>
    <p:sldId id="360" r:id="rId81"/>
    <p:sldId id="362" r:id="rId82"/>
    <p:sldId id="318" r:id="rId8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265" autoAdjust="0"/>
    <p:restoredTop sz="98712" autoAdjust="0"/>
  </p:normalViewPr>
  <p:slideViewPr>
    <p:cSldViewPr>
      <p:cViewPr varScale="1">
        <p:scale>
          <a:sx n="72" d="100"/>
          <a:sy n="72" d="100"/>
        </p:scale>
        <p:origin x="1338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slide" Target="slides/slide75.xml"/><Relationship Id="rId8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87" Type="http://schemas.openxmlformats.org/officeDocument/2006/relationships/theme" Target="theme/theme1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presProps" Target="pres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C1DCFFD-3D54-47F4-AE0C-89FBE4444783}" type="datetimeFigureOut">
              <a:rPr lang="ru-RU" smtClean="0"/>
              <a:pPr/>
              <a:t>16.09.2018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C7E671-3EB5-4374-9289-F576973266A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10648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C7E671-3EB5-4374-9289-F576973266AC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281468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690942D-6F16-4579-94F5-6702329FD396}" type="slidenum">
              <a:rPr lang="ru-RU" smtClean="0"/>
              <a:pPr>
                <a:defRPr/>
              </a:pPr>
              <a:t>30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03015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16.09.2018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4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7" y="1535114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16.09.2018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16.09.2018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16.09.2018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2" y="273051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2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16.09.2018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16.09.2018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16.09.2018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5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://audio.neteducom.com/books/16/" TargetMode="External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8.jpeg"/><Relationship Id="rId5" Type="http://schemas.openxmlformats.org/officeDocument/2006/relationships/image" Target="../media/image27.jpeg"/><Relationship Id="rId4" Type="http://schemas.openxmlformats.org/officeDocument/2006/relationships/hyperlink" Target="http://audio.neteducom.com/books/17/" TargetMode="Externa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0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8.jpeg"/><Relationship Id="rId4" Type="http://schemas.openxmlformats.org/officeDocument/2006/relationships/image" Target="../media/image33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2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4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4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6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6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hyperlink" Target="https://www.autodraw.com/" TargetMode="Externa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hyperlink" Target="https://www.autodraw.com/" TargetMode="Externa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hyperlink" Target="https://www.autodraw.com/" TargetMode="Externa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hyperlink" Target="https://bubbl.us/" TargetMode="Externa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hyperlink" Target="https://bubbl.us/" TargetMode="External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jpeg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66.jpe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hOoFlstyZm0" TargetMode="External"/><Relationship Id="rId2" Type="http://schemas.openxmlformats.org/officeDocument/2006/relationships/hyperlink" Target="https://www.powtoon.com/index/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jpeg"/><Relationship Id="rId2" Type="http://schemas.openxmlformats.org/officeDocument/2006/relationships/image" Target="../media/image6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0.png"/><Relationship Id="rId4" Type="http://schemas.openxmlformats.org/officeDocument/2006/relationships/image" Target="../media/image69.jpeg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hyperlink" Target="http://www.edu.glogster.com/" TargetMode="External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hyperlink" Target="https://edu.glogster.com/dashboard" TargetMode="External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hyperlink" Target="https://edu.glogster.com/dashboard" TargetMode="External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jpeg"/><Relationship Id="rId2" Type="http://schemas.openxmlformats.org/officeDocument/2006/relationships/hyperlink" Target="https://i.pinimg.com/564x/5c/36/33/5c3633b2a90983340c87ca2cf68b89d1--classroom-displays-library-displays.jpg" TargetMode="External"/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2" Type="http://schemas.openxmlformats.org/officeDocument/2006/relationships/image" Target="../media/image75.jpeg"/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png"/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7.jpeg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png"/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1.jpeg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8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4.jpeg"/><Relationship Id="rId4" Type="http://schemas.openxmlformats.org/officeDocument/2006/relationships/image" Target="../media/image83.jpeg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jpeg"/><Relationship Id="rId2" Type="http://schemas.openxmlformats.org/officeDocument/2006/relationships/image" Target="../media/image85.png"/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png"/><Relationship Id="rId2" Type="http://schemas.openxmlformats.org/officeDocument/2006/relationships/image" Target="../media/image86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88.png"/></Relationships>
</file>

<file path=ppt/slides/_rels/slide7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jpeg"/><Relationship Id="rId2" Type="http://schemas.openxmlformats.org/officeDocument/2006/relationships/image" Target="../media/image89.png"/><Relationship Id="rId1" Type="http://schemas.openxmlformats.org/officeDocument/2006/relationships/slideLayout" Target="../slideLayouts/slideLayout6.xml"/></Relationships>
</file>

<file path=ppt/slides/_rels/slide7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jpeg"/><Relationship Id="rId2" Type="http://schemas.openxmlformats.org/officeDocument/2006/relationships/image" Target="../media/image91.png"/><Relationship Id="rId1" Type="http://schemas.openxmlformats.org/officeDocument/2006/relationships/slideLayout" Target="../slideLayouts/slideLayout6.xml"/></Relationships>
</file>

<file path=ppt/slides/_rels/slide7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2.jpeg"/><Relationship Id="rId2" Type="http://schemas.openxmlformats.org/officeDocument/2006/relationships/hyperlink" Target="https://ecdn.teacherspayteachers.com/thumbitem/Exit-Ticket-Exit-Slip-1437311-1410171307/original-1437311-1.jpg" TargetMode="External"/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3" Type="http://schemas.openxmlformats.org/officeDocument/2006/relationships/hyperlink" Target="https://ru.pinterest.com/pin/453174781248217159/" TargetMode="External"/><Relationship Id="rId2" Type="http://schemas.openxmlformats.org/officeDocument/2006/relationships/image" Target="../media/image9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dzf10hpmK1U" TargetMode="External"/><Relationship Id="rId7" Type="http://schemas.openxmlformats.org/officeDocument/2006/relationships/hyperlink" Target="https://www.edutopia.org/discussion/7-ways-increase-students-attention-span" TargetMode="External"/><Relationship Id="rId2" Type="http://schemas.openxmlformats.org/officeDocument/2006/relationships/hyperlink" Target="https://www.powtoon.com/blog/29-super-effective-ways-students-attention-raising-voice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thecornerstoneforteachers.com/50-fun-call-and-response-ideas-to-get-students-attention/" TargetMode="External"/><Relationship Id="rId5" Type="http://schemas.openxmlformats.org/officeDocument/2006/relationships/hyperlink" Target="https://www.insidehighered.com/advice/2016/07/26/how-hold-students-attention-classroom-essay" TargetMode="External"/><Relationship Id="rId4" Type="http://schemas.openxmlformats.org/officeDocument/2006/relationships/hyperlink" Target="https://www.youtube.com/watch?v=hOoFlstyZm0" TargetMode="External"/></Relationships>
</file>

<file path=ppt/slides/_rels/slide8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6.png"/><Relationship Id="rId3" Type="http://schemas.openxmlformats.org/officeDocument/2006/relationships/hyperlink" Target="https://www.englishteachers.ru/shop" TargetMode="External"/><Relationship Id="rId7" Type="http://schemas.openxmlformats.org/officeDocument/2006/relationships/image" Target="../media/image95.png"/><Relationship Id="rId2" Type="http://schemas.openxmlformats.org/officeDocument/2006/relationships/hyperlink" Target="http://www.titul.ru/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4.jpeg"/><Relationship Id="rId5" Type="http://schemas.openxmlformats.org/officeDocument/2006/relationships/hyperlink" Target="https://www.facebook.com/titulpublishers" TargetMode="External"/><Relationship Id="rId4" Type="http://schemas.openxmlformats.org/officeDocument/2006/relationships/hyperlink" Target="http://vk.com/titulpublishers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2780929"/>
            <a:ext cx="8352928" cy="1470025"/>
          </a:xfrm>
        </p:spPr>
        <p:txBody>
          <a:bodyPr>
            <a:noAutofit/>
          </a:bodyPr>
          <a:lstStyle/>
          <a:p>
            <a:pPr lvl="0"/>
            <a:r>
              <a:rPr lang="ru-RU" sz="32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Активизируем  творческие способности и концентрируем внимание учащихся </a:t>
            </a:r>
            <a:br>
              <a:rPr lang="ru-RU" sz="3200" dirty="0"/>
            </a:br>
            <a:r>
              <a:rPr lang="ru-RU" sz="32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на уроках английского языка </a:t>
            </a:r>
            <a:br>
              <a:rPr lang="en-US" sz="32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</a:br>
            <a:r>
              <a:rPr lang="ru-RU" sz="2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(на примере курсов и пособий издательства «Титул»)</a:t>
            </a:r>
            <a:endParaRPr lang="ru-RU" sz="32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 descr="Y:\Delo-New\ОГР\Казеичева (Бурова)\СОЦСЕТИ!!!\КОНКУРСЫ В СОЦСЕТЯХ\Конкурсы РЕПОСТОВ\2018_logo_white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87824" y="332656"/>
            <a:ext cx="3096344" cy="1511476"/>
          </a:xfrm>
          <a:prstGeom prst="rect">
            <a:avLst/>
          </a:prstGeom>
          <a:noFill/>
        </p:spPr>
      </p:pic>
      <p:sp>
        <p:nvSpPr>
          <p:cNvPr id="4" name="Подзаголовок 2"/>
          <p:cNvSpPr txBox="1">
            <a:spLocks/>
          </p:cNvSpPr>
          <p:nvPr/>
        </p:nvSpPr>
        <p:spPr>
          <a:xfrm>
            <a:off x="1115616" y="5877273"/>
            <a:ext cx="7200800" cy="9807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1400" b="1" i="0" u="sng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Казеичева Алёна Евгеньевна</a:t>
            </a:r>
            <a:r>
              <a:rPr kumimoji="0" lang="ru-RU" sz="1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, </a:t>
            </a:r>
            <a:r>
              <a:rPr lang="ru-RU" sz="1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заместитель</a:t>
            </a:r>
            <a:r>
              <a:rPr kumimoji="0" lang="ru-RU" sz="1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руководителя Центра образовательных программ издательства “Титул”,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1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автор учебных пособий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5" descr="https://www.englishteachers.ru/uploadedfiles/waresimgs/20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4642" y="188640"/>
            <a:ext cx="1784225" cy="24208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9954" y="0"/>
            <a:ext cx="480630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7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6" y="188641"/>
            <a:ext cx="5722335" cy="544522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Заголовок 1"/>
          <p:cNvSpPr txBox="1">
            <a:spLocks/>
          </p:cNvSpPr>
          <p:nvPr/>
        </p:nvSpPr>
        <p:spPr>
          <a:xfrm>
            <a:off x="179512" y="2996952"/>
            <a:ext cx="2627784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7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Задание творческого характера</a:t>
            </a: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16423915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63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2185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03850" y="0"/>
            <a:ext cx="506567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 descr="https://www.englishteachers.ru/uploadedfiles/waresimgs/56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188641"/>
            <a:ext cx="2041174" cy="2807910"/>
          </a:xfrm>
          <a:prstGeom prst="rect">
            <a:avLst/>
          </a:prstGeom>
          <a:noFill/>
        </p:spPr>
      </p:pic>
      <p:sp>
        <p:nvSpPr>
          <p:cNvPr id="8" name="Заголовок 1"/>
          <p:cNvSpPr txBox="1">
            <a:spLocks/>
          </p:cNvSpPr>
          <p:nvPr/>
        </p:nvSpPr>
        <p:spPr>
          <a:xfrm>
            <a:off x="323528" y="3789040"/>
            <a:ext cx="2627784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7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Задание творческого характера</a:t>
            </a: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4" descr="https://sun1-3.userapi.com/c840536/v840536112/62143/gAFSneouz6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88640"/>
            <a:ext cx="2088232" cy="2747674"/>
          </a:xfrm>
          <a:prstGeom prst="rect">
            <a:avLst/>
          </a:prstGeom>
          <a:noFill/>
        </p:spPr>
      </p:pic>
      <p:pic>
        <p:nvPicPr>
          <p:cNvPr id="5632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59832" y="0"/>
            <a:ext cx="5221111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Заголовок 1"/>
          <p:cNvSpPr txBox="1">
            <a:spLocks/>
          </p:cNvSpPr>
          <p:nvPr/>
        </p:nvSpPr>
        <p:spPr>
          <a:xfrm>
            <a:off x="179512" y="3717032"/>
            <a:ext cx="2627784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7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Задание творческого характера</a:t>
            </a: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Picture 4" descr="https://sun1-3.userapi.com/c840536/v840536112/62143/gAFSneouz6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88640"/>
            <a:ext cx="2088232" cy="2747674"/>
          </a:xfrm>
          <a:prstGeom prst="rect">
            <a:avLst/>
          </a:prstGeom>
          <a:noFill/>
        </p:spPr>
      </p:pic>
      <p:pic>
        <p:nvPicPr>
          <p:cNvPr id="5939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39752" y="2011363"/>
            <a:ext cx="6457950" cy="4846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179512" y="3717032"/>
            <a:ext cx="2627784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7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Задание творческого характера</a:t>
            </a: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0" y="718330"/>
            <a:ext cx="4464496" cy="61396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4499992" y="718330"/>
            <a:ext cx="4464496" cy="61396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Скругленный прямоугольник 5"/>
          <p:cNvSpPr/>
          <p:nvPr/>
        </p:nvSpPr>
        <p:spPr>
          <a:xfrm>
            <a:off x="395536" y="188640"/>
            <a:ext cx="5760640" cy="648072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200" dirty="0">
                <a:solidFill>
                  <a:schemeClr val="tx1"/>
                </a:solidFill>
              </a:rPr>
              <a:t>Решение проблем творческого и поискового характера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s://www.englishteachers.ru/uploadedfiles/waresimgs/53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29607"/>
            <a:ext cx="1656184" cy="2278303"/>
          </a:xfrm>
          <a:prstGeom prst="rect">
            <a:avLst/>
          </a:prstGeom>
          <a:noFill/>
        </p:spPr>
      </p:pic>
      <p:pic>
        <p:nvPicPr>
          <p:cNvPr id="7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 rot="16200000">
            <a:off x="2018764" y="-210451"/>
            <a:ext cx="5494210" cy="84526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1619672" y="261087"/>
            <a:ext cx="7524328" cy="6350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altLang="ru-RU" sz="2800" dirty="0"/>
              <a:t>Развитие умений анализа и синтеза, творческих способностей, креативности, вероятностного прогнозирования</a:t>
            </a:r>
          </a:p>
        </p:txBody>
      </p:sp>
    </p:spTree>
    <p:extLst>
      <p:ext uri="{BB962C8B-B14F-4D97-AF65-F5344CB8AC3E}">
        <p14:creationId xmlns:p14="http://schemas.microsoft.com/office/powerpoint/2010/main" val="48017503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67544" y="188641"/>
            <a:ext cx="8229600" cy="692696"/>
          </a:xfrm>
        </p:spPr>
        <p:txBody>
          <a:bodyPr>
            <a:noAutofit/>
          </a:bodyPr>
          <a:lstStyle/>
          <a:p>
            <a:r>
              <a:rPr lang="ru-RU" sz="1600" dirty="0"/>
              <a:t>Фотография </a:t>
            </a:r>
            <a:r>
              <a:rPr lang="ru-RU" sz="1600" dirty="0" err="1"/>
              <a:t>педагога-апробатора</a:t>
            </a:r>
            <a:r>
              <a:rPr lang="ru-RU" sz="1600" dirty="0"/>
              <a:t> книги "Метапредметный портфель ученика 4 класса" Сутягиной Надежды Геннадьевны, учителя английского языка МОУ Ильинская СОШ, с. </a:t>
            </a:r>
            <a:r>
              <a:rPr lang="ru-RU" sz="1600" dirty="0" err="1"/>
              <a:t>Ильинское</a:t>
            </a:r>
            <a:r>
              <a:rPr lang="ru-RU" sz="1600" dirty="0"/>
              <a:t>, Кимрского района, Тверской области.</a:t>
            </a:r>
          </a:p>
        </p:txBody>
      </p:sp>
      <p:pic>
        <p:nvPicPr>
          <p:cNvPr id="44034" name="Picture 2" descr="https://pp.userapi.com/c638320/v638320419/c73d/mULzn3aDnrc.jpg"/>
          <p:cNvPicPr>
            <a:picLocks noChangeAspect="1" noChangeArrowheads="1"/>
          </p:cNvPicPr>
          <p:nvPr/>
        </p:nvPicPr>
        <p:blipFill>
          <a:blip r:embed="rId2" cstate="print"/>
          <a:srcRect l="13602" t="22300" r="8080" b="3295"/>
          <a:stretch>
            <a:fillRect/>
          </a:stretch>
        </p:blipFill>
        <p:spPr bwMode="auto">
          <a:xfrm>
            <a:off x="611560" y="1034978"/>
            <a:ext cx="8172400" cy="582302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0"/>
            <a:ext cx="8856984" cy="706090"/>
          </a:xfrm>
        </p:spPr>
        <p:txBody>
          <a:bodyPr>
            <a:noAutofit/>
          </a:bodyPr>
          <a:lstStyle/>
          <a:p>
            <a:r>
              <a:rPr lang="ru-RU" sz="1800" dirty="0"/>
              <a:t>Фотография </a:t>
            </a:r>
            <a:r>
              <a:rPr lang="ru-RU" sz="1800" dirty="0" err="1"/>
              <a:t>апробатора</a:t>
            </a:r>
            <a:r>
              <a:rPr lang="ru-RU" sz="1800" dirty="0"/>
              <a:t> книги "Метапредметный портфель ученика 4 класса", учителя английского языка из Архангельской области, Зайцевой Алёны Владимировны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8130" name="Picture 2" descr="https://pp.userapi.com/c604316/v604316419/393bd/ifUHIijElrE.jpg"/>
          <p:cNvPicPr>
            <a:picLocks noChangeAspect="1" noChangeArrowheads="1"/>
          </p:cNvPicPr>
          <p:nvPr/>
        </p:nvPicPr>
        <p:blipFill>
          <a:blip r:embed="rId2" cstate="print"/>
          <a:srcRect t="11471" r="5882" b="14747"/>
          <a:stretch>
            <a:fillRect/>
          </a:stretch>
        </p:blipFill>
        <p:spPr bwMode="auto">
          <a:xfrm>
            <a:off x="1763688" y="761446"/>
            <a:ext cx="5832648" cy="609655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620688"/>
            <a:ext cx="8856984" cy="706090"/>
          </a:xfrm>
        </p:spPr>
        <p:txBody>
          <a:bodyPr>
            <a:noAutofit/>
          </a:bodyPr>
          <a:lstStyle/>
          <a:p>
            <a:r>
              <a:rPr lang="ru-RU" sz="1800" dirty="0"/>
              <a:t>Фотография </a:t>
            </a:r>
            <a:r>
              <a:rPr lang="ru-RU" sz="1800" dirty="0" err="1"/>
              <a:t>апробатора</a:t>
            </a:r>
            <a:r>
              <a:rPr lang="ru-RU" sz="1800" dirty="0"/>
              <a:t> книги "Метапредметный портфель ученика 4 класса", учителя английского языка из Архангельской области, Зайцевой Алёны Владимировны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9154" name="Picture 2" descr="https://pp.userapi.com/c604316/v604316419/393c6/FJ88gtArcMQ.jpg"/>
          <p:cNvPicPr>
            <a:picLocks noChangeAspect="1" noChangeArrowheads="1"/>
          </p:cNvPicPr>
          <p:nvPr/>
        </p:nvPicPr>
        <p:blipFill>
          <a:blip r:embed="rId2" cstate="print"/>
          <a:srcRect l="2751" t="24150" b="4451"/>
          <a:stretch>
            <a:fillRect/>
          </a:stretch>
        </p:blipFill>
        <p:spPr bwMode="auto">
          <a:xfrm>
            <a:off x="0" y="1700809"/>
            <a:ext cx="9154024" cy="504056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3314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print"/>
          <a:srcRect l="9742"/>
          <a:stretch/>
        </p:blipFill>
        <p:spPr bwMode="auto">
          <a:xfrm>
            <a:off x="457201" y="245962"/>
            <a:ext cx="8686801" cy="6612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5" descr="Y:\Titul-OKT\Буров\Rolic\Metabag5_cover (копия)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509120"/>
            <a:ext cx="1400658" cy="196238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0" y="0"/>
            <a:ext cx="4716016" cy="5486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Решение проблем творческого и поискового характера</a:t>
            </a:r>
            <a:endParaRPr kumimoji="0" lang="ru-RU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27944750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Творческие способности </a:t>
            </a:r>
            <a:br>
              <a:rPr lang="ru-RU" dirty="0"/>
            </a:br>
            <a:r>
              <a:rPr lang="en-US" dirty="0"/>
              <a:t>&amp;</a:t>
            </a:r>
            <a:r>
              <a:rPr lang="ru-RU" dirty="0"/>
              <a:t> </a:t>
            </a:r>
            <a:r>
              <a:rPr lang="ru-RU" dirty="0" err="1"/>
              <a:t>креативность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700809"/>
            <a:ext cx="8435280" cy="4925144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b="1" dirty="0" err="1"/>
              <a:t>Креати́вность</a:t>
            </a:r>
            <a:r>
              <a:rPr lang="ru-RU" b="1" dirty="0"/>
              <a:t> </a:t>
            </a:r>
            <a:r>
              <a:rPr lang="ru-RU" dirty="0"/>
              <a:t>(от англ. </a:t>
            </a:r>
            <a:r>
              <a:rPr lang="ru-RU" dirty="0" err="1"/>
              <a:t>create</a:t>
            </a:r>
            <a:r>
              <a:rPr lang="ru-RU" dirty="0"/>
              <a:t> — создавать, творить) — творческие способности индивида, характеризующиеся готовностью к принятию и созданию принципиально новых идей, отклоняющихся от традиционных или принятых схем мышления и входящие в структуру одарённости в качестве независимого фактора, а также способность решать проблемы, возникающие внутри статичных систем. </a:t>
            </a:r>
          </a:p>
          <a:p>
            <a:pPr>
              <a:buNone/>
            </a:pPr>
            <a:endParaRPr lang="ru-RU" dirty="0"/>
          </a:p>
          <a:p>
            <a:pPr>
              <a:buNone/>
            </a:pPr>
            <a:r>
              <a:rPr lang="ru-RU" dirty="0"/>
              <a:t>Согласно американскому психологу </a:t>
            </a:r>
            <a:r>
              <a:rPr lang="ru-RU" i="1" dirty="0" err="1"/>
              <a:t>Абрахаму</a:t>
            </a:r>
            <a:r>
              <a:rPr lang="ru-RU" i="1" dirty="0"/>
              <a:t> </a:t>
            </a:r>
            <a:r>
              <a:rPr lang="ru-RU" i="1" dirty="0" err="1"/>
              <a:t>Маслоу</a:t>
            </a:r>
            <a:r>
              <a:rPr lang="ru-RU" dirty="0"/>
              <a:t> — это творческая направленность, врождённо свойственная всем, но теряемая большинством под воздействием сложившейся системы воспитания, образования и социальной практики.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02" name="Picture 2"/>
          <p:cNvPicPr>
            <a:picLocks noChangeAspect="1" noChangeArrowheads="1"/>
          </p:cNvPicPr>
          <p:nvPr/>
        </p:nvPicPr>
        <p:blipFill>
          <a:blip r:embed="rId2" cstate="print"/>
          <a:srcRect l="6607" t="2751"/>
          <a:stretch>
            <a:fillRect/>
          </a:stretch>
        </p:blipFill>
        <p:spPr bwMode="auto">
          <a:xfrm>
            <a:off x="827585" y="332656"/>
            <a:ext cx="4276771" cy="6237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5" descr="Y:\Titul-OKT\Буров\Rolic\Metabag5_cover (копия)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988840"/>
            <a:ext cx="1437090" cy="203232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 cstate="print"/>
          <a:srcRect t="1093" r="3806" b="1700"/>
          <a:stretch>
            <a:fillRect/>
          </a:stretch>
        </p:blipFill>
        <p:spPr bwMode="auto">
          <a:xfrm>
            <a:off x="4901375" y="332656"/>
            <a:ext cx="4242625" cy="6237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Заголовок 1"/>
          <p:cNvSpPr txBox="1">
            <a:spLocks/>
          </p:cNvSpPr>
          <p:nvPr/>
        </p:nvSpPr>
        <p:spPr>
          <a:xfrm>
            <a:off x="323528" y="6309320"/>
            <a:ext cx="4716016" cy="5486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Решение проблем творческого и поискового характера</a:t>
            </a:r>
            <a:endParaRPr kumimoji="0" lang="ru-RU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Заголовок 1"/>
          <p:cNvSpPr>
            <a:spLocks noGrp="1"/>
          </p:cNvSpPr>
          <p:nvPr>
            <p:ph type="title"/>
          </p:nvPr>
        </p:nvSpPr>
        <p:spPr>
          <a:xfrm>
            <a:off x="381909" y="329114"/>
            <a:ext cx="4622141" cy="622846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altLang="ru-RU" dirty="0"/>
              <a:t>Песни и стихи</a:t>
            </a:r>
          </a:p>
        </p:txBody>
      </p:sp>
      <p:pic>
        <p:nvPicPr>
          <p:cNvPr id="21507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78678" y="1119313"/>
            <a:ext cx="3953793" cy="5456081"/>
          </a:xfrm>
          <a:noFill/>
        </p:spPr>
      </p:pic>
      <p:sp>
        <p:nvSpPr>
          <p:cNvPr id="8" name="Содержимое 7"/>
          <p:cNvSpPr>
            <a:spLocks noGrp="1"/>
          </p:cNvSpPr>
          <p:nvPr>
            <p:ph sz="half" idx="2"/>
          </p:nvPr>
        </p:nvSpPr>
        <p:spPr>
          <a:xfrm>
            <a:off x="4600124" y="3251200"/>
            <a:ext cx="4107109" cy="3324194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err="1"/>
              <a:t>Аудиоприложения</a:t>
            </a:r>
            <a:r>
              <a:rPr lang="ru-RU" dirty="0"/>
              <a:t>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/>
              <a:t>к книгам: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>
                <a:hlinkClick r:id="rId3"/>
              </a:rPr>
              <a:t>http://audio.neteducom.com/books/1</a:t>
            </a:r>
            <a:r>
              <a:rPr lang="ru-RU" dirty="0">
                <a:hlinkClick r:id="rId3"/>
              </a:rPr>
              <a:t>6</a:t>
            </a:r>
            <a:r>
              <a:rPr lang="en-US" dirty="0">
                <a:hlinkClick r:id="rId3"/>
              </a:rPr>
              <a:t>/</a:t>
            </a:r>
            <a:r>
              <a:rPr lang="ru-RU" dirty="0"/>
              <a:t>  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>
                <a:hlinkClick r:id="rId4"/>
              </a:rPr>
              <a:t>http://audio.neteducom.com/books/17/</a:t>
            </a:r>
            <a:r>
              <a:rPr lang="ru-RU" dirty="0"/>
              <a:t> </a:t>
            </a:r>
          </a:p>
        </p:txBody>
      </p:sp>
      <p:pic>
        <p:nvPicPr>
          <p:cNvPr id="5" name="Picture 2" descr="Y:\Delo-New\Oblozhki\Titul\Big\Songs_2_4_cover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>
          <a:xfrm>
            <a:off x="4785556" y="466015"/>
            <a:ext cx="1815251" cy="2501172"/>
          </a:xfrm>
          <a:prstGeom prst="rect">
            <a:avLst/>
          </a:prstGeom>
          <a:noFill/>
        </p:spPr>
      </p:pic>
      <p:pic>
        <p:nvPicPr>
          <p:cNvPr id="6" name="Picture 3" descr="Y:\Delo-New\Oblozhki\Titul\Big\Songs_5_11_cover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>
          <a:xfrm>
            <a:off x="6792686" y="561343"/>
            <a:ext cx="1754888" cy="240584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83042552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3" descr="Y:\Delo-New\Oblozhki\Titul\Big\Songs_2_4_cove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1"/>
            <a:ext cx="1286428" cy="1772816"/>
          </a:xfrm>
          <a:prstGeom prst="rect">
            <a:avLst/>
          </a:prstGeom>
          <a:noFill/>
        </p:spPr>
      </p:pic>
      <p:pic>
        <p:nvPicPr>
          <p:cNvPr id="17411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 r="6967"/>
          <a:stretch>
            <a:fillRect/>
          </a:stretch>
        </p:blipFill>
        <p:spPr bwMode="auto">
          <a:xfrm>
            <a:off x="4355976" y="152137"/>
            <a:ext cx="4536504" cy="67058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0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7544" y="1052736"/>
            <a:ext cx="4221330" cy="5805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1763688" y="0"/>
            <a:ext cx="2160240" cy="764704"/>
          </a:xfrm>
        </p:spPr>
        <p:txBody>
          <a:bodyPr/>
          <a:lstStyle/>
          <a:p>
            <a:r>
              <a:rPr lang="ru-RU" dirty="0"/>
              <a:t>Песня</a:t>
            </a:r>
          </a:p>
        </p:txBody>
      </p:sp>
    </p:spTree>
    <p:extLst>
      <p:ext uri="{BB962C8B-B14F-4D97-AF65-F5344CB8AC3E}">
        <p14:creationId xmlns:p14="http://schemas.microsoft.com/office/powerpoint/2010/main" val="200039898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8852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2321497"/>
            <a:ext cx="8352928" cy="1213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4" y="3545634"/>
            <a:ext cx="8317633" cy="18418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4" cstate="print"/>
          <a:srcRect b="39235"/>
          <a:stretch>
            <a:fillRect/>
          </a:stretch>
        </p:blipFill>
        <p:spPr bwMode="auto">
          <a:xfrm>
            <a:off x="539554" y="5345832"/>
            <a:ext cx="8317633" cy="15121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8854" name="Picture 6" descr="https://www.englishteachers.ru/uploadedfiles/waresimgs/543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" y="1"/>
            <a:ext cx="1691679" cy="2319335"/>
          </a:xfrm>
          <a:prstGeom prst="rect">
            <a:avLst/>
          </a:prstGeom>
          <a:noFill/>
        </p:spPr>
      </p:pic>
      <p:sp>
        <p:nvSpPr>
          <p:cNvPr id="8" name="Заголовок 1"/>
          <p:cNvSpPr txBox="1">
            <a:spLocks/>
          </p:cNvSpPr>
          <p:nvPr/>
        </p:nvSpPr>
        <p:spPr>
          <a:xfrm>
            <a:off x="3923928" y="548680"/>
            <a:ext cx="2160240" cy="76470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Песни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 l="1407" r="7161" b="35263"/>
          <a:stretch>
            <a:fillRect/>
          </a:stretch>
        </p:blipFill>
        <p:spPr>
          <a:xfrm>
            <a:off x="1907704" y="153331"/>
            <a:ext cx="6850134" cy="6704670"/>
          </a:xfrm>
          <a:prstGeom prst="rect">
            <a:avLst/>
          </a:prstGeom>
          <a:noFill/>
        </p:spPr>
      </p:pic>
      <p:pic>
        <p:nvPicPr>
          <p:cNvPr id="5" name="Picture 6" descr="https://www.englishteachers.ru/uploadedfiles/waresimgs/54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4" y="116633"/>
            <a:ext cx="1680681" cy="2304256"/>
          </a:xfrm>
          <a:prstGeom prst="rect">
            <a:avLst/>
          </a:prstGeom>
          <a:noFill/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6804248" y="1196753"/>
            <a:ext cx="2160240" cy="76470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Песня</a:t>
            </a: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71800" y="188640"/>
            <a:ext cx="5410944" cy="1143000"/>
          </a:xfrm>
        </p:spPr>
        <p:txBody>
          <a:bodyPr/>
          <a:lstStyle/>
          <a:p>
            <a:r>
              <a:rPr lang="ru-RU" sz="3600" dirty="0"/>
              <a:t>Стихотворение</a:t>
            </a: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76324" y="1484785"/>
            <a:ext cx="6683465" cy="53732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https://sun1-3.userapi.com/c840536/v840536112/62143/gAFSneouz6g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188640"/>
            <a:ext cx="2088232" cy="274767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71800" y="188640"/>
            <a:ext cx="5410944" cy="1143000"/>
          </a:xfrm>
        </p:spPr>
        <p:txBody>
          <a:bodyPr/>
          <a:lstStyle/>
          <a:p>
            <a:r>
              <a:rPr lang="ru-RU" sz="3600" dirty="0"/>
              <a:t>Стихотворение</a:t>
            </a:r>
            <a:endParaRPr lang="ru-RU" dirty="0"/>
          </a:p>
        </p:txBody>
      </p:sp>
      <p:pic>
        <p:nvPicPr>
          <p:cNvPr id="5" name="Picture 4" descr="https://sun1-3.userapi.com/c840536/v840536112/62143/gAFSneouz6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88640"/>
            <a:ext cx="2088232" cy="2747674"/>
          </a:xfrm>
          <a:prstGeom prst="rect">
            <a:avLst/>
          </a:prstGeom>
          <a:noFill/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19674" y="2114551"/>
            <a:ext cx="7381875" cy="4743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4" descr="https://sun1-3.userapi.com/c840536/v840536112/62143/gAFSneouz6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88640"/>
            <a:ext cx="2088232" cy="2747674"/>
          </a:xfrm>
          <a:prstGeom prst="rect">
            <a:avLst/>
          </a:prstGeom>
          <a:noFill/>
        </p:spPr>
      </p:pic>
      <p:pic>
        <p:nvPicPr>
          <p:cNvPr id="5734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31840" y="0"/>
            <a:ext cx="5400600" cy="68534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179512" y="3573016"/>
            <a:ext cx="3456384" cy="1143000"/>
          </a:xfrm>
        </p:spPr>
        <p:txBody>
          <a:bodyPr/>
          <a:lstStyle/>
          <a:p>
            <a:r>
              <a:rPr lang="ru-RU" sz="2800" dirty="0"/>
              <a:t>Стихотворение</a:t>
            </a:r>
            <a:endParaRPr lang="ru-RU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99794" y="0"/>
            <a:ext cx="5752315" cy="68366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8" name="Picture 4" descr="https://www.englishteachers.ru/uploadedfiles/waresimgs/36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" y="2"/>
            <a:ext cx="1909367" cy="2492896"/>
          </a:xfrm>
          <a:prstGeom prst="rect">
            <a:avLst/>
          </a:prstGeom>
          <a:noFill/>
        </p:spPr>
      </p:pic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179512" y="3429000"/>
            <a:ext cx="2808312" cy="1143000"/>
          </a:xfrm>
        </p:spPr>
        <p:txBody>
          <a:bodyPr>
            <a:normAutofit fontScale="90000"/>
          </a:bodyPr>
          <a:lstStyle/>
          <a:p>
            <a:br>
              <a:rPr lang="ru-RU" dirty="0"/>
            </a:br>
            <a:r>
              <a:rPr lang="ru-RU" sz="4000" dirty="0"/>
              <a:t>Ролевая игра</a:t>
            </a:r>
            <a:br>
              <a:rPr lang="ru-RU" dirty="0"/>
            </a:br>
            <a:endParaRPr lang="ru-RU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Заголовок 3"/>
          <p:cNvSpPr>
            <a:spLocks noGrp="1"/>
          </p:cNvSpPr>
          <p:nvPr>
            <p:ph type="title"/>
          </p:nvPr>
        </p:nvSpPr>
        <p:spPr>
          <a:xfrm>
            <a:off x="468313" y="115888"/>
            <a:ext cx="8229600" cy="635000"/>
          </a:xfrm>
        </p:spPr>
        <p:txBody>
          <a:bodyPr/>
          <a:lstStyle/>
          <a:p>
            <a:r>
              <a:rPr lang="ru-RU" sz="3200"/>
              <a:t>Мини-проекты на уроках (</a:t>
            </a:r>
            <a:r>
              <a:rPr lang="en-US" sz="3200"/>
              <a:t>“Millie”</a:t>
            </a:r>
            <a:r>
              <a:rPr lang="ru-RU" sz="3200"/>
              <a:t> 3 кл)</a:t>
            </a:r>
          </a:p>
        </p:txBody>
      </p:sp>
      <p:pic>
        <p:nvPicPr>
          <p:cNvPr id="30723" name="Picture 2" descr="C:\Documents and Settings\alexeyvk\Рабочий стол\Проектная деятельность\M3.bmp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79390" y="692151"/>
            <a:ext cx="8829675" cy="6010276"/>
          </a:xfr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Характеристики творческого мышления: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988841"/>
            <a:ext cx="8229600" cy="4525963"/>
          </a:xfrm>
        </p:spPr>
        <p:txBody>
          <a:bodyPr>
            <a:normAutofit fontScale="85000" lnSpcReduction="20000"/>
          </a:bodyPr>
          <a:lstStyle/>
          <a:p>
            <a:pPr lvl="0"/>
            <a:r>
              <a:rPr lang="ru-RU" b="1" dirty="0"/>
              <a:t>быстрота</a:t>
            </a:r>
            <a:r>
              <a:rPr lang="ru-RU" dirty="0"/>
              <a:t> – способность высказывать максимальное количество идей (в данном случае важно не их качество, а их количество);</a:t>
            </a:r>
          </a:p>
          <a:p>
            <a:pPr lvl="0"/>
            <a:r>
              <a:rPr lang="ru-RU" b="1" dirty="0"/>
              <a:t>гибкость</a:t>
            </a:r>
            <a:r>
              <a:rPr lang="ru-RU" dirty="0"/>
              <a:t> – способность высказывать широкое многообразие идей;</a:t>
            </a:r>
          </a:p>
          <a:p>
            <a:pPr lvl="0"/>
            <a:r>
              <a:rPr lang="ru-RU" b="1" dirty="0"/>
              <a:t>оригинальность</a:t>
            </a:r>
            <a:r>
              <a:rPr lang="ru-RU" dirty="0"/>
              <a:t> – способность порождать новые нестандартные идеи (это может проявляться в ответах, решениях, несовпадающих с общепринятыми);</a:t>
            </a:r>
          </a:p>
          <a:p>
            <a:pPr lvl="0"/>
            <a:r>
              <a:rPr lang="ru-RU" b="1" dirty="0"/>
              <a:t>законченность</a:t>
            </a:r>
            <a:r>
              <a:rPr lang="ru-RU" dirty="0"/>
              <a:t> – способность совершенствовать свой «продукт» или придавать ему законченный вид.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Заголовок 1"/>
          <p:cNvSpPr>
            <a:spLocks noGrp="1"/>
          </p:cNvSpPr>
          <p:nvPr>
            <p:ph type="title"/>
          </p:nvPr>
        </p:nvSpPr>
        <p:spPr>
          <a:xfrm>
            <a:off x="3059832" y="188640"/>
            <a:ext cx="4413176" cy="836712"/>
          </a:xfrm>
        </p:spPr>
        <p:txBody>
          <a:bodyPr/>
          <a:lstStyle/>
          <a:p>
            <a:pPr eaLnBrk="1" hangingPunct="1"/>
            <a:r>
              <a:rPr lang="ru-RU" dirty="0"/>
              <a:t>Проект</a:t>
            </a:r>
          </a:p>
        </p:txBody>
      </p:sp>
      <p:pic>
        <p:nvPicPr>
          <p:cNvPr id="80899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 cstate="print"/>
          <a:stretch>
            <a:fillRect/>
          </a:stretch>
        </p:blipFill>
        <p:spPr>
          <a:xfrm>
            <a:off x="683568" y="980729"/>
            <a:ext cx="8460432" cy="5724958"/>
          </a:xfrm>
          <a:noFill/>
        </p:spPr>
      </p:pic>
      <p:pic>
        <p:nvPicPr>
          <p:cNvPr id="135170" name="Picture 2" descr="http://www.titul.ru/central/pickup.php?s=www_titul_ru&amp;i=xh0wcolcknuaonkn8d5xd2d2oenj8nrc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" y="1"/>
            <a:ext cx="1501776" cy="198884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179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3763"/>
            <a:ext cx="6462818" cy="2491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0180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88640"/>
            <a:ext cx="1927966" cy="25202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0178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818"/>
          <a:stretch/>
        </p:blipFill>
        <p:spPr>
          <a:xfrm>
            <a:off x="2650316" y="1712078"/>
            <a:ext cx="5841693" cy="5125031"/>
          </a:xfrm>
          <a:noFill/>
        </p:spPr>
      </p:pic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179512" y="3356992"/>
            <a:ext cx="2699792" cy="836712"/>
          </a:xfrm>
        </p:spPr>
        <p:txBody>
          <a:bodyPr/>
          <a:lstStyle/>
          <a:p>
            <a:pPr eaLnBrk="1" hangingPunct="1"/>
            <a:r>
              <a:rPr lang="ru-RU" dirty="0"/>
              <a:t>Проект</a:t>
            </a:r>
          </a:p>
        </p:txBody>
      </p:sp>
    </p:spTree>
    <p:extLst>
      <p:ext uri="{BB962C8B-B14F-4D97-AF65-F5344CB8AC3E}">
        <p14:creationId xmlns:p14="http://schemas.microsoft.com/office/powerpoint/2010/main" val="16687098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 rotWithShape="1">
          <a:blip r:embed="rId2" cstate="print"/>
          <a:srcRect l="8330" b="31635"/>
          <a:stretch/>
        </p:blipFill>
        <p:spPr>
          <a:xfrm>
            <a:off x="2411762" y="908720"/>
            <a:ext cx="6520377" cy="5401344"/>
          </a:xfrm>
          <a:ln>
            <a:solidFill>
              <a:schemeClr val="tx1"/>
            </a:solidFill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41987" name="Picture 2" descr="https://www.englishteachers.ru/uploadedfiles/waresimgs/47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950" y="138113"/>
            <a:ext cx="1879014" cy="25708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Скругленный прямоугольник 6"/>
          <p:cNvSpPr/>
          <p:nvPr/>
        </p:nvSpPr>
        <p:spPr>
          <a:xfrm>
            <a:off x="2915146" y="2493640"/>
            <a:ext cx="5760640" cy="3456384"/>
          </a:xfrm>
          <a:prstGeom prst="roundRect">
            <a:avLst/>
          </a:prstGeom>
          <a:noFill/>
          <a:ln w="28575">
            <a:solidFill>
              <a:srgbClr val="00B05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0" y="3429000"/>
            <a:ext cx="2699792" cy="836712"/>
          </a:xfrm>
        </p:spPr>
        <p:txBody>
          <a:bodyPr/>
          <a:lstStyle/>
          <a:p>
            <a:pPr eaLnBrk="1" hangingPunct="1"/>
            <a:r>
              <a:rPr lang="ru-RU" dirty="0"/>
              <a:t>Проект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1" name="Picture 2" descr="C:\Documents and Settings\alexeyvk\Рабочий стол\Развивающее обучение\Паямть и догадка ХЕРУ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b="18516"/>
          <a:stretch>
            <a:fillRect/>
          </a:stretch>
        </p:blipFill>
        <p:spPr>
          <a:xfrm>
            <a:off x="2771802" y="1"/>
            <a:ext cx="5622337" cy="6875701"/>
          </a:xfrm>
          <a:noFill/>
        </p:spPr>
      </p:pic>
      <p:pic>
        <p:nvPicPr>
          <p:cNvPr id="5" name="Picture 2" descr="http://www.titul.ru/central/pickup.php?s=www_titul_ru&amp;i=fb0b0emux2t9a9sot211sgfesxu2ohmt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3428" y="253955"/>
            <a:ext cx="1922309" cy="2511017"/>
          </a:xfrm>
          <a:prstGeom prst="rect">
            <a:avLst/>
          </a:prstGeom>
          <a:noFill/>
        </p:spPr>
      </p:pic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179512" y="3356992"/>
            <a:ext cx="2699792" cy="836712"/>
          </a:xfrm>
        </p:spPr>
        <p:txBody>
          <a:bodyPr/>
          <a:lstStyle/>
          <a:p>
            <a:pPr eaLnBrk="1" hangingPunct="1"/>
            <a:r>
              <a:rPr lang="ru-RU" dirty="0"/>
              <a:t>Игра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58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3468420" y="0"/>
            <a:ext cx="5136029" cy="6858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5" name="Picture 4" descr="https://www.englishteachers.ru/uploadedfiles/waresimgs/16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1965" y="210441"/>
            <a:ext cx="1821765" cy="2490499"/>
          </a:xfrm>
          <a:prstGeom prst="rect">
            <a:avLst/>
          </a:prstGeom>
          <a:noFill/>
        </p:spPr>
      </p:pic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179512" y="3356992"/>
            <a:ext cx="2699792" cy="836712"/>
          </a:xfrm>
        </p:spPr>
        <p:txBody>
          <a:bodyPr/>
          <a:lstStyle/>
          <a:p>
            <a:pPr eaLnBrk="1" hangingPunct="1"/>
            <a:r>
              <a:rPr lang="ru-RU" dirty="0"/>
              <a:t>Игра</a:t>
            </a:r>
          </a:p>
        </p:txBody>
      </p:sp>
    </p:spTree>
    <p:extLst>
      <p:ext uri="{BB962C8B-B14F-4D97-AF65-F5344CB8AC3E}">
        <p14:creationId xmlns:p14="http://schemas.microsoft.com/office/powerpoint/2010/main" val="505884977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" y="569535"/>
            <a:ext cx="4572693" cy="62884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4582276" y="584620"/>
            <a:ext cx="4561724" cy="6273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0" y="0"/>
            <a:ext cx="8229600" cy="576064"/>
          </a:xfrm>
          <a:prstGeom prst="rect">
            <a:avLst/>
          </a:prstGeom>
        </p:spPr>
        <p:txBody>
          <a:bodyPr>
            <a:normAutofit fontScale="82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Необычный формат работы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4716016" y="620688"/>
            <a:ext cx="4248472" cy="5328592"/>
          </a:xfrm>
          <a:prstGeom prst="roundRect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print"/>
          <a:srcRect t="3380" b="86434"/>
          <a:stretch/>
        </p:blipFill>
        <p:spPr>
          <a:xfrm>
            <a:off x="2195738" y="0"/>
            <a:ext cx="6783343" cy="95201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 cstate="print"/>
          <a:srcRect l="8455" t="12373" r="2507" b="2121"/>
          <a:stretch/>
        </p:blipFill>
        <p:spPr>
          <a:xfrm rot="5400000">
            <a:off x="3013584" y="18865"/>
            <a:ext cx="5062872" cy="6698569"/>
          </a:xfrm>
          <a:prstGeom prst="rect">
            <a:avLst/>
          </a:prstGeom>
        </p:spPr>
      </p:pic>
      <p:pic>
        <p:nvPicPr>
          <p:cNvPr id="7" name="Picture 2" descr="https://www.englishteachers.ru/uploadedfiles/waresimgs/53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6481" y="204146"/>
            <a:ext cx="1800589" cy="2420890"/>
          </a:xfrm>
          <a:prstGeom prst="rect">
            <a:avLst/>
          </a:prstGeom>
          <a:noFill/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0" y="6281937"/>
            <a:ext cx="8229600" cy="576064"/>
          </a:xfrm>
          <a:prstGeom prst="rect">
            <a:avLst/>
          </a:prstGeom>
        </p:spPr>
        <p:txBody>
          <a:bodyPr>
            <a:normAutofit fontScale="82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Необычный формат работы</a:t>
            </a:r>
          </a:p>
        </p:txBody>
      </p:sp>
    </p:spTree>
    <p:extLst>
      <p:ext uri="{BB962C8B-B14F-4D97-AF65-F5344CB8AC3E}">
        <p14:creationId xmlns:p14="http://schemas.microsoft.com/office/powerpoint/2010/main" val="3114146165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178" name="Picture 2" descr="C:\Documents and Settings\bae\Мои документы\received_1442560395779202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714500"/>
            <a:ext cx="9144000" cy="5143500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11560" y="188640"/>
            <a:ext cx="7848872" cy="1143000"/>
          </a:xfrm>
        </p:spPr>
        <p:txBody>
          <a:bodyPr>
            <a:noAutofit/>
          </a:bodyPr>
          <a:lstStyle/>
          <a:p>
            <a:r>
              <a:rPr lang="ru-RU" sz="2000" dirty="0"/>
              <a:t>Фотографии </a:t>
            </a:r>
            <a:r>
              <a:rPr lang="ru-RU" sz="2000" dirty="0" err="1"/>
              <a:t>апробатора</a:t>
            </a:r>
            <a:r>
              <a:rPr lang="ru-RU" sz="2000" dirty="0"/>
              <a:t> пособия «Метапредметный портфель ученика 4 класса», учителя английского языка Быкова Владислава Юрьевича, д. Бор, Ленинградская область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11560" y="188640"/>
            <a:ext cx="7848872" cy="1143000"/>
          </a:xfrm>
        </p:spPr>
        <p:txBody>
          <a:bodyPr>
            <a:noAutofit/>
          </a:bodyPr>
          <a:lstStyle/>
          <a:p>
            <a:r>
              <a:rPr lang="ru-RU" sz="2000" dirty="0"/>
              <a:t>Фотографии </a:t>
            </a:r>
            <a:r>
              <a:rPr lang="ru-RU" sz="2000" dirty="0" err="1"/>
              <a:t>апробатора</a:t>
            </a:r>
            <a:r>
              <a:rPr lang="ru-RU" sz="2000" dirty="0"/>
              <a:t> пособия «Метапредметный портфель ученика 4 класса», учителя английского языка Быкова Владислава Юрьевича, д. Бор, Ленинградская область</a:t>
            </a:r>
          </a:p>
        </p:txBody>
      </p:sp>
      <p:pic>
        <p:nvPicPr>
          <p:cNvPr id="51202" name="Picture 2" descr="C:\Documents and Settings\bae\Мои документы\received_1442560575779184.jpeg"/>
          <p:cNvPicPr>
            <a:picLocks noChangeAspect="1" noChangeArrowheads="1"/>
          </p:cNvPicPr>
          <p:nvPr/>
        </p:nvPicPr>
        <p:blipFill>
          <a:blip r:embed="rId2" cstate="print"/>
          <a:srcRect r="14118"/>
          <a:stretch>
            <a:fillRect/>
          </a:stretch>
        </p:blipFill>
        <p:spPr bwMode="auto">
          <a:xfrm>
            <a:off x="395536" y="1268761"/>
            <a:ext cx="8244408" cy="539983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11560" y="188640"/>
            <a:ext cx="7848872" cy="1143000"/>
          </a:xfrm>
        </p:spPr>
        <p:txBody>
          <a:bodyPr>
            <a:noAutofit/>
          </a:bodyPr>
          <a:lstStyle/>
          <a:p>
            <a:r>
              <a:rPr lang="ru-RU" sz="2000" dirty="0"/>
              <a:t>Фотографии </a:t>
            </a:r>
            <a:r>
              <a:rPr lang="ru-RU" sz="2000" dirty="0" err="1"/>
              <a:t>апробатора</a:t>
            </a:r>
            <a:r>
              <a:rPr lang="ru-RU" sz="2000" dirty="0"/>
              <a:t> пособия «Метапредметный портфель ученика 4 класса», учителя английского языка Быкова Владислава Юрьевича, д. Бор, Ленинградская область</a:t>
            </a:r>
          </a:p>
        </p:txBody>
      </p:sp>
      <p:pic>
        <p:nvPicPr>
          <p:cNvPr id="52226" name="Picture 2" descr="C:\Documents and Settings\bae\Мои документы\received_1442560499112525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1543100"/>
            <a:ext cx="9144000" cy="51435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Условия для развития творческого мышления: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1860849"/>
            <a:ext cx="8507288" cy="4997152"/>
          </a:xfrm>
        </p:spPr>
        <p:txBody>
          <a:bodyPr>
            <a:normAutofit fontScale="92500"/>
          </a:bodyPr>
          <a:lstStyle/>
          <a:p>
            <a:pPr lvl="0"/>
            <a:r>
              <a:rPr lang="ru-RU" dirty="0"/>
              <a:t>наличие благоприятного психологического микроклимата в классе,  доверительные отношения;</a:t>
            </a:r>
          </a:p>
          <a:p>
            <a:pPr lvl="0"/>
            <a:r>
              <a:rPr lang="ru-RU" dirty="0"/>
              <a:t>систематическое использование заданий на развитие творческих способностей;</a:t>
            </a:r>
          </a:p>
          <a:p>
            <a:pPr lvl="0"/>
            <a:r>
              <a:rPr lang="ru-RU" dirty="0"/>
              <a:t>процесс формирования творческих способностей непосредственно связан с учебно-познавательной и практической деятельностью;</a:t>
            </a:r>
          </a:p>
          <a:p>
            <a:pPr lvl="0"/>
            <a:r>
              <a:rPr lang="ru-RU" dirty="0"/>
              <a:t>учитывать возрастные особенности при выборе заданий;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0"/>
            <a:ext cx="8229600" cy="576064"/>
          </a:xfrm>
        </p:spPr>
        <p:txBody>
          <a:bodyPr>
            <a:normAutofit fontScale="90000"/>
          </a:bodyPr>
          <a:lstStyle/>
          <a:p>
            <a:r>
              <a:rPr lang="ru-RU" dirty="0"/>
              <a:t>Необычный формат работы</a:t>
            </a:r>
          </a:p>
        </p:txBody>
      </p:sp>
      <p:pic>
        <p:nvPicPr>
          <p:cNvPr id="4" name="Picture 5" descr="Y:\Titul-OKT\Буров\Rolic\Metabag5_cover (копия)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1043608" cy="146214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638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978" y="620689"/>
            <a:ext cx="9079022" cy="6237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7734282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143000"/>
          </a:xfrm>
        </p:spPr>
        <p:txBody>
          <a:bodyPr>
            <a:noAutofit/>
          </a:bodyPr>
          <a:lstStyle/>
          <a:p>
            <a:r>
              <a:rPr lang="en-US" sz="3200" dirty="0">
                <a:hlinkClick r:id="rId2"/>
              </a:rPr>
              <a:t>https://www.autodraw.com</a:t>
            </a:r>
            <a:r>
              <a:rPr lang="ru-RU" sz="3200" dirty="0"/>
              <a:t> </a:t>
            </a:r>
            <a:br>
              <a:rPr lang="ru-RU" sz="3200" dirty="0"/>
            </a:br>
            <a:r>
              <a:rPr lang="ru-RU" sz="3200" dirty="0"/>
              <a:t>Бесплатный сайт-помощник с рисованием различных картинок</a:t>
            </a:r>
          </a:p>
        </p:txBody>
      </p:sp>
      <p:pic>
        <p:nvPicPr>
          <p:cNvPr id="3891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 t="10959" r="7836" b="5479"/>
          <a:stretch>
            <a:fillRect/>
          </a:stretch>
        </p:blipFill>
        <p:spPr bwMode="auto">
          <a:xfrm>
            <a:off x="2" y="1556792"/>
            <a:ext cx="9100927" cy="5157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143000"/>
          </a:xfrm>
        </p:spPr>
        <p:txBody>
          <a:bodyPr>
            <a:noAutofit/>
          </a:bodyPr>
          <a:lstStyle/>
          <a:p>
            <a:r>
              <a:rPr lang="en-US" sz="3200" dirty="0">
                <a:hlinkClick r:id="rId2"/>
              </a:rPr>
              <a:t>https://www.autodraw.com</a:t>
            </a:r>
            <a:r>
              <a:rPr lang="ru-RU" sz="3200" dirty="0"/>
              <a:t> </a:t>
            </a:r>
            <a:br>
              <a:rPr lang="ru-RU" sz="3200" dirty="0"/>
            </a:br>
            <a:r>
              <a:rPr lang="ru-RU" sz="3200" dirty="0"/>
              <a:t>Бесплатный сайт-помощник с рисованием различных картинок</a:t>
            </a:r>
          </a:p>
        </p:txBody>
      </p:sp>
      <p:pic>
        <p:nvPicPr>
          <p:cNvPr id="3993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 t="11137" r="7523" b="7722"/>
          <a:stretch>
            <a:fillRect/>
          </a:stretch>
        </p:blipFill>
        <p:spPr bwMode="auto">
          <a:xfrm>
            <a:off x="2326" y="1844824"/>
            <a:ext cx="9141674" cy="5013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Скругленный прямоугольник 5"/>
          <p:cNvSpPr/>
          <p:nvPr/>
        </p:nvSpPr>
        <p:spPr>
          <a:xfrm>
            <a:off x="1403648" y="1772817"/>
            <a:ext cx="7632848" cy="576064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143000"/>
          </a:xfrm>
        </p:spPr>
        <p:txBody>
          <a:bodyPr>
            <a:noAutofit/>
          </a:bodyPr>
          <a:lstStyle/>
          <a:p>
            <a:r>
              <a:rPr lang="en-US" sz="3200" dirty="0">
                <a:hlinkClick r:id="rId2"/>
              </a:rPr>
              <a:t>https://www.autodraw.com</a:t>
            </a:r>
            <a:r>
              <a:rPr lang="ru-RU" sz="3200" dirty="0"/>
              <a:t> </a:t>
            </a:r>
            <a:br>
              <a:rPr lang="ru-RU" sz="3200" dirty="0"/>
            </a:br>
            <a:r>
              <a:rPr lang="ru-RU" sz="3200" dirty="0"/>
              <a:t>Бесплатный сайт-помощник с рисованием различных картинок</a:t>
            </a:r>
          </a:p>
        </p:txBody>
      </p:sp>
      <p:pic>
        <p:nvPicPr>
          <p:cNvPr id="4096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 t="10178" r="2270" b="7090"/>
          <a:stretch>
            <a:fillRect/>
          </a:stretch>
        </p:blipFill>
        <p:spPr bwMode="auto">
          <a:xfrm>
            <a:off x="1" y="2020048"/>
            <a:ext cx="9144000" cy="48379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Скругленный прямоугольник 5"/>
          <p:cNvSpPr/>
          <p:nvPr/>
        </p:nvSpPr>
        <p:spPr>
          <a:xfrm>
            <a:off x="4860032" y="1988841"/>
            <a:ext cx="432048" cy="504056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4747" y="744012"/>
            <a:ext cx="8729742" cy="59973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5" descr="Y:\Titul-OKT\Буров\Rolic\Metabag5_cover (копия)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67946" y="0"/>
            <a:ext cx="1277547" cy="17899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Овал 3"/>
          <p:cNvSpPr/>
          <p:nvPr/>
        </p:nvSpPr>
        <p:spPr>
          <a:xfrm>
            <a:off x="0" y="1052736"/>
            <a:ext cx="4860032" cy="3600400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97962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hlinkClick r:id="rId2"/>
              </a:rPr>
              <a:t>https://bubbl.us</a:t>
            </a:r>
            <a:r>
              <a:rPr lang="ru-RU" dirty="0"/>
              <a:t> – бесплатный инструмент для создания </a:t>
            </a:r>
            <a:r>
              <a:rPr lang="en-US" dirty="0"/>
              <a:t>mind maps</a:t>
            </a:r>
            <a:r>
              <a:rPr lang="ru-RU" dirty="0"/>
              <a:t> </a:t>
            </a:r>
          </a:p>
        </p:txBody>
      </p:sp>
      <p:pic>
        <p:nvPicPr>
          <p:cNvPr id="4301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 t="6996" b="3908"/>
          <a:stretch>
            <a:fillRect/>
          </a:stretch>
        </p:blipFill>
        <p:spPr bwMode="auto">
          <a:xfrm>
            <a:off x="11937" y="1772817"/>
            <a:ext cx="9132063" cy="50851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hlinkClick r:id="rId2"/>
              </a:rPr>
              <a:t>https://bubbl.us</a:t>
            </a:r>
            <a:r>
              <a:rPr lang="ru-RU" dirty="0"/>
              <a:t> – бесплатный инструмент для создания </a:t>
            </a:r>
            <a:r>
              <a:rPr lang="en-US" dirty="0"/>
              <a:t>mind maps</a:t>
            </a:r>
            <a:r>
              <a:rPr lang="ru-RU" dirty="0"/>
              <a:t> </a:t>
            </a:r>
          </a:p>
        </p:txBody>
      </p:sp>
      <p:pic>
        <p:nvPicPr>
          <p:cNvPr id="4198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 t="10178" b="7090"/>
          <a:stretch>
            <a:fillRect/>
          </a:stretch>
        </p:blipFill>
        <p:spPr bwMode="auto">
          <a:xfrm>
            <a:off x="1" y="2129871"/>
            <a:ext cx="9144000" cy="47281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620688"/>
            <a:ext cx="8280920" cy="5904656"/>
          </a:xfrm>
        </p:spPr>
        <p:txBody>
          <a:bodyPr>
            <a:normAutofit fontScale="85000" lnSpcReduction="20000"/>
          </a:bodyPr>
          <a:lstStyle/>
          <a:p>
            <a:r>
              <a:rPr lang="ru-RU" dirty="0"/>
              <a:t>Активизировать творческие способности помогают: УМК, дополнительные учебные пособия, онлайн-сервисы.</a:t>
            </a:r>
          </a:p>
          <a:p>
            <a:r>
              <a:rPr lang="ru-RU" dirty="0"/>
              <a:t>Важно подготавливать почву для достижения успеха, для позитивного самосознания учеников, а также самому быть творческим, креативным человеком.</a:t>
            </a:r>
          </a:p>
          <a:p>
            <a:r>
              <a:rPr lang="ru-RU" dirty="0"/>
              <a:t>Творческие способности возможно развивать на всех этапах обучения.</a:t>
            </a:r>
          </a:p>
          <a:p>
            <a:endParaRPr lang="ru-RU" dirty="0"/>
          </a:p>
          <a:p>
            <a:r>
              <a:rPr lang="ru-RU" dirty="0"/>
              <a:t>Активизировав творческие способности, все равно остается вопрос, </a:t>
            </a:r>
            <a:r>
              <a:rPr lang="ru-RU" u="sng" dirty="0"/>
              <a:t>как же привлекать и, главное, удерживать внимание учащихся на уроке</a:t>
            </a:r>
            <a:r>
              <a:rPr lang="ru-RU" dirty="0"/>
              <a:t>. </a:t>
            </a:r>
          </a:p>
          <a:p>
            <a:r>
              <a:rPr lang="ru-RU" dirty="0"/>
              <a:t>Давайте разберем, что такое внимание и как его можно концентрировать. </a:t>
            </a:r>
          </a:p>
        </p:txBody>
      </p:sp>
    </p:spTree>
    <p:extLst>
      <p:ext uri="{BB962C8B-B14F-4D97-AF65-F5344CB8AC3E}">
        <p14:creationId xmlns:p14="http://schemas.microsoft.com/office/powerpoint/2010/main" val="2260768837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36674" y="184823"/>
            <a:ext cx="7886700" cy="845488"/>
          </a:xfrm>
        </p:spPr>
        <p:txBody>
          <a:bodyPr/>
          <a:lstStyle/>
          <a:p>
            <a:r>
              <a:rPr lang="ru-RU" dirty="0"/>
              <a:t>Что такое внимание?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36674" y="1584102"/>
            <a:ext cx="8270651" cy="4958366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dirty="0"/>
              <a:t>Вниманием называют направленность и сосредоточенность соз­нания на определенных объектах или определенной деятельности при отвлечении от всего остального. </a:t>
            </a:r>
          </a:p>
          <a:p>
            <a:pPr marL="0" indent="0">
              <a:buNone/>
            </a:pPr>
            <a:r>
              <a:rPr lang="ru-RU" dirty="0"/>
              <a:t>Внимание всегда есть выде­ление чего-то и сосредоточенность на этом. </a:t>
            </a:r>
          </a:p>
          <a:p>
            <a:pPr marL="0" indent="0">
              <a:buNone/>
            </a:pPr>
            <a:r>
              <a:rPr lang="ru-RU" dirty="0"/>
              <a:t>В выделении объекта из массы других проявляется так называемая избирательность внимания: внимание к одному есть одновременно невнимание к другому.</a:t>
            </a:r>
          </a:p>
          <a:p>
            <a:pPr marL="0" indent="0">
              <a:buNone/>
            </a:pPr>
            <a:endParaRPr lang="ru-RU" sz="2400" dirty="0"/>
          </a:p>
          <a:p>
            <a:pPr marL="0" indent="0">
              <a:buNone/>
            </a:pPr>
            <a:r>
              <a:rPr lang="ru-RU" sz="2000" dirty="0"/>
              <a:t>(</a:t>
            </a:r>
            <a:r>
              <a:rPr lang="ru-RU" sz="2000" dirty="0" err="1"/>
              <a:t>Крутецкий</a:t>
            </a:r>
            <a:r>
              <a:rPr lang="ru-RU" sz="2000" dirty="0"/>
              <a:t> В. А. Психология: Учебник для учащихся </a:t>
            </a:r>
            <a:r>
              <a:rPr lang="ru-RU" sz="2000" dirty="0" err="1"/>
              <a:t>пед</a:t>
            </a:r>
            <a:r>
              <a:rPr lang="ru-RU" sz="2000" dirty="0"/>
              <a:t>. училищ. - М.: Просвещение, 1980)</a:t>
            </a:r>
          </a:p>
        </p:txBody>
      </p:sp>
    </p:spTree>
    <p:extLst>
      <p:ext uri="{BB962C8B-B14F-4D97-AF65-F5344CB8AC3E}">
        <p14:creationId xmlns:p14="http://schemas.microsoft.com/office/powerpoint/2010/main" val="734210823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6518" y="0"/>
            <a:ext cx="7886700" cy="1072503"/>
          </a:xfrm>
        </p:spPr>
        <p:txBody>
          <a:bodyPr/>
          <a:lstStyle/>
          <a:p>
            <a:r>
              <a:rPr lang="ru-RU" dirty="0"/>
              <a:t>Свойства внимания</a:t>
            </a: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/>
          </p:nvPr>
        </p:nvGraphicFramePr>
        <p:xfrm>
          <a:off x="270457" y="969472"/>
          <a:ext cx="8551572" cy="5306096"/>
        </p:xfrm>
        <a:graphic>
          <a:graphicData uri="http://schemas.openxmlformats.org/drawingml/2006/table">
            <a:tbl>
              <a:tblPr>
                <a:tableStyleId>{B301B821-A1FF-4177-AEE7-76D212191A09}</a:tableStyleId>
              </a:tblPr>
              <a:tblGrid>
                <a:gridCol w="242588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12569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926844">
                <a:tc>
                  <a:txBody>
                    <a:bodyPr/>
                    <a:lstStyle/>
                    <a:p>
                      <a:r>
                        <a:rPr lang="ru-RU" sz="1900" dirty="0">
                          <a:effectLst/>
                        </a:rPr>
                        <a:t>Концентрация (сосредоточенность)</a:t>
                      </a:r>
                    </a:p>
                  </a:txBody>
                  <a:tcPr marL="71755" marR="36195" marT="0" marB="0"/>
                </a:tc>
                <a:tc>
                  <a:txBody>
                    <a:bodyPr/>
                    <a:lstStyle/>
                    <a:p>
                      <a:r>
                        <a:rPr lang="ru-RU" sz="1900" dirty="0">
                          <a:effectLst/>
                        </a:rPr>
                        <a:t>Способность внимания ограничивать сферу своего рас­пространения на отдельном объекте при отвлечении от всего остального и сохранении высокой интенсивности</a:t>
                      </a:r>
                    </a:p>
                  </a:txBody>
                  <a:tcPr marL="71755" marR="36195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71876">
                <a:tc>
                  <a:txBody>
                    <a:bodyPr/>
                    <a:lstStyle/>
                    <a:p>
                      <a:r>
                        <a:rPr lang="ru-RU" sz="1900" dirty="0">
                          <a:effectLst/>
                        </a:rPr>
                        <a:t>Объем  </a:t>
                      </a:r>
                    </a:p>
                  </a:txBody>
                  <a:tcPr marL="71755" marR="36195" marT="0" marB="0"/>
                </a:tc>
                <a:tc>
                  <a:txBody>
                    <a:bodyPr/>
                    <a:lstStyle/>
                    <a:p>
                      <a:r>
                        <a:rPr lang="ru-RU" sz="1900" dirty="0">
                          <a:effectLst/>
                        </a:rPr>
                        <a:t>Способность внимания отчетливо выделять из общего фона определенное количество однородных объектов</a:t>
                      </a:r>
                    </a:p>
                  </a:txBody>
                  <a:tcPr marL="71755" marR="36195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544740">
                <a:tc>
                  <a:txBody>
                    <a:bodyPr/>
                    <a:lstStyle/>
                    <a:p>
                      <a:r>
                        <a:rPr lang="ru-RU" sz="1900">
                          <a:effectLst/>
                        </a:rPr>
                        <a:t>Распределение</a:t>
                      </a:r>
                    </a:p>
                  </a:txBody>
                  <a:tcPr marL="71755" marR="36195" marT="0" marB="0"/>
                </a:tc>
                <a:tc>
                  <a:txBody>
                    <a:bodyPr/>
                    <a:lstStyle/>
                    <a:p>
                      <a:r>
                        <a:rPr lang="ru-RU" sz="1900" dirty="0">
                          <a:effectLst/>
                        </a:rPr>
                        <a:t>Способность внимания выделять с одинаковой отчетли­востью разнородные объекты, которые позволяют вы­полнять одновременно два или большее число действий (не допускает при этом быстрого переключения, а вы­полняется одновременно)</a:t>
                      </a:r>
                    </a:p>
                  </a:txBody>
                  <a:tcPr marL="71755" marR="36195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17896">
                <a:tc>
                  <a:txBody>
                    <a:bodyPr/>
                    <a:lstStyle/>
                    <a:p>
                      <a:r>
                        <a:rPr lang="ru-RU" sz="1900">
                          <a:effectLst/>
                        </a:rPr>
                        <a:t>Устойчивость</a:t>
                      </a:r>
                    </a:p>
                  </a:txBody>
                  <a:tcPr marL="71755" marR="36195" marT="0" marB="0"/>
                </a:tc>
                <a:tc>
                  <a:txBody>
                    <a:bodyPr/>
                    <a:lstStyle/>
                    <a:p>
                      <a:r>
                        <a:rPr lang="ru-RU" sz="1900" dirty="0">
                          <a:effectLst/>
                        </a:rPr>
                        <a:t>Способность внимания длительное время удерживать объект в фокусе внимания</a:t>
                      </a:r>
                    </a:p>
                  </a:txBody>
                  <a:tcPr marL="71755" marR="36195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926844">
                <a:tc>
                  <a:txBody>
                    <a:bodyPr/>
                    <a:lstStyle/>
                    <a:p>
                      <a:r>
                        <a:rPr lang="ru-RU" sz="1900">
                          <a:effectLst/>
                        </a:rPr>
                        <a:t>Колебание</a:t>
                      </a:r>
                    </a:p>
                  </a:txBody>
                  <a:tcPr marL="71755" marR="36195" marT="0" marB="0"/>
                </a:tc>
                <a:tc>
                  <a:txBody>
                    <a:bodyPr/>
                    <a:lstStyle/>
                    <a:p>
                      <a:r>
                        <a:rPr lang="ru-RU" sz="1900" dirty="0">
                          <a:effectLst/>
                        </a:rPr>
                        <a:t>Способность внимания с определенной частотой изме­нять отчетливость восприятия объекта, который нахо­дится в фокусе внимания</a:t>
                      </a:r>
                    </a:p>
                  </a:txBody>
                  <a:tcPr marL="71755" marR="36195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17896">
                <a:tc>
                  <a:txBody>
                    <a:bodyPr/>
                    <a:lstStyle/>
                    <a:p>
                      <a:r>
                        <a:rPr lang="ru-RU" sz="1900">
                          <a:effectLst/>
                        </a:rPr>
                        <a:t>Переключение </a:t>
                      </a:r>
                    </a:p>
                  </a:txBody>
                  <a:tcPr marL="71755" marR="36195" marT="0" marB="0"/>
                </a:tc>
                <a:tc>
                  <a:txBody>
                    <a:bodyPr/>
                    <a:lstStyle/>
                    <a:p>
                      <a:r>
                        <a:rPr lang="ru-RU" sz="1900" dirty="0">
                          <a:effectLst/>
                        </a:rPr>
                        <a:t>Способность переключать фокус внимания с одного объекта на другой</a:t>
                      </a:r>
                    </a:p>
                  </a:txBody>
                  <a:tcPr marL="71755" marR="36195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5962918" y="6378598"/>
            <a:ext cx="24003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/>
              <a:t>(Т.В. </a:t>
            </a:r>
            <a:r>
              <a:rPr lang="ru-RU" sz="2000" dirty="0" err="1"/>
              <a:t>Башаева</a:t>
            </a:r>
            <a:r>
              <a:rPr lang="ru-RU" sz="2000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767037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Условия для развития творческого мышления: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83568" y="2132856"/>
            <a:ext cx="7920880" cy="4525963"/>
          </a:xfrm>
        </p:spPr>
        <p:txBody>
          <a:bodyPr>
            <a:normAutofit fontScale="92500" lnSpcReduction="20000"/>
          </a:bodyPr>
          <a:lstStyle/>
          <a:p>
            <a:r>
              <a:rPr lang="ru-RU" dirty="0"/>
              <a:t>формирование и развитие положительных качеств личности (творческий потенциал, эмоциональная отзывчивость, художественный вкус, трудолюбие, уважение к себе и окружающим и др.);</a:t>
            </a:r>
          </a:p>
          <a:p>
            <a:endParaRPr lang="ru-RU" dirty="0"/>
          </a:p>
          <a:p>
            <a:r>
              <a:rPr lang="ru-RU" dirty="0"/>
              <a:t>отказ от формальных методов работы, переход на работу в сотрудничестве;</a:t>
            </a:r>
          </a:p>
          <a:p>
            <a:pPr lvl="0"/>
            <a:endParaRPr lang="ru-RU" dirty="0"/>
          </a:p>
          <a:p>
            <a:pPr lvl="0"/>
            <a:r>
              <a:rPr lang="ru-RU" dirty="0"/>
              <a:t>использование внеклассной работы.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Внимание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28650" y="2987899"/>
            <a:ext cx="7886700" cy="3189064"/>
          </a:xfrm>
        </p:spPr>
        <p:txBody>
          <a:bodyPr/>
          <a:lstStyle/>
          <a:p>
            <a:r>
              <a:rPr lang="ru-RU" dirty="0"/>
              <a:t>Непроизвольное</a:t>
            </a:r>
          </a:p>
          <a:p>
            <a:r>
              <a:rPr lang="ru-RU" dirty="0"/>
              <a:t>Произвольное</a:t>
            </a:r>
          </a:p>
        </p:txBody>
      </p:sp>
    </p:spTree>
    <p:extLst>
      <p:ext uri="{BB962C8B-B14F-4D97-AF65-F5344CB8AC3E}">
        <p14:creationId xmlns:p14="http://schemas.microsoft.com/office/powerpoint/2010/main" val="1029498673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857499"/>
          </a:xfrm>
        </p:spPr>
        <p:txBody>
          <a:bodyPr/>
          <a:lstStyle/>
          <a:p>
            <a:pPr algn="ctr"/>
            <a:r>
              <a:rPr lang="ru-RU" dirty="0"/>
              <a:t>Внимание</a:t>
            </a: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215758" y="1453222"/>
            <a:ext cx="8774130" cy="5254171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10000"/>
          </a:bodyPr>
          <a:lstStyle/>
          <a:p>
            <a:pPr marL="228600" marR="0" lvl="0" indent="-228600" algn="l" defTabSz="914400" rtl="0" eaLnBrk="1" fontAlgn="base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 школьном обучении интенсивно развиваются все свойства внимания. </a:t>
            </a:r>
          </a:p>
          <a:p>
            <a:pPr marL="228600" marR="0" lvl="0" indent="-228600" algn="l" defTabSz="914400" rtl="0" eaLnBrk="1" fontAlgn="base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Наиболее заметно развитие произвольного</a:t>
            </a:r>
            <a:r>
              <a:rPr kumimoji="0" lang="ru-RU" sz="2800" b="0" i="0" u="none" strike="noStrike" kern="1200" cap="none" spc="0" normalizeH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внимания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поскольку в школе требуется прослеживать и усваивать те свойства объектов, какие в данный момент вовсе не интересуют ребенка.</a:t>
            </a:r>
          </a:p>
          <a:p>
            <a:pPr marL="228600" marR="0" lvl="0" indent="-228600" algn="l" defTabSz="914400" rtl="0" eaLnBrk="1" fontAlgn="base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Устойчивость произвольного внимания школьника зависит от того, насколько четко учитель ставит цели и задачи учебных действий: откройте учебник на странице такой-то, найдите упражнение №... а теперь все внимание на доску, и др.</a:t>
            </a:r>
          </a:p>
          <a:p>
            <a:pPr marL="228600" marR="0" lvl="0" indent="-228600" algn="l" defTabSz="914400" rtl="0" eaLnBrk="1" fontAlgn="base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Удержать произвольное внимание в течение урока ребенку трудно, поэтому постоянно привлекаются элементы непроизвольного внимания, используя наглядность, выделение нужных деталей ярким цветом, меняя интонацию и темп голоса, меняя формы работы и методические приемы, создавая игровые и соревновательные моменты. </a:t>
            </a:r>
          </a:p>
        </p:txBody>
      </p:sp>
    </p:spTree>
    <p:extLst>
      <p:ext uri="{BB962C8B-B14F-4D97-AF65-F5344CB8AC3E}">
        <p14:creationId xmlns:p14="http://schemas.microsoft.com/office/powerpoint/2010/main" val="148345270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58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2671281" y="0"/>
            <a:ext cx="5124476" cy="6858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5" name="Picture 4" descr="https://www.englishteachers.ru/uploadedfiles/waresimgs/16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1963" y="210440"/>
            <a:ext cx="1652183" cy="223481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007051862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369" name="Picture 1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print"/>
          <a:srcRect t="1896" b="2845"/>
          <a:stretch/>
        </p:blipFill>
        <p:spPr bwMode="auto">
          <a:xfrm>
            <a:off x="2837550" y="0"/>
            <a:ext cx="5124921" cy="687036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6" name="Picture 2" descr="https://www.englishteachers.ru/uploadedfiles/waresimgs/16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1635" y="181439"/>
            <a:ext cx="1539545" cy="218161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72174763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492" name="Picture 4" descr="C:\Documents and Settings\bae\Рабочий стол\Новая папка (2)\HEru\Рисунок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5236" y="365125"/>
            <a:ext cx="7448764" cy="6369504"/>
          </a:xfrm>
          <a:prstGeom prst="rect">
            <a:avLst/>
          </a:prstGeom>
          <a:noFill/>
        </p:spPr>
      </p:pic>
      <p:pic>
        <p:nvPicPr>
          <p:cNvPr id="8" name="Picture 2" descr="http://www.titul.ru/central/pickup.php?s=www_titul_ru&amp;i=fb0b0emux2t9a9sot211sgfesxu2ohmt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2606" y="188639"/>
            <a:ext cx="1369646" cy="192783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250391434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Как завладеть вниманием учащихся?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28650" y="2910625"/>
            <a:ext cx="7886700" cy="3266338"/>
          </a:xfrm>
        </p:spPr>
        <p:txBody>
          <a:bodyPr/>
          <a:lstStyle/>
          <a:p>
            <a:r>
              <a:rPr lang="ru-RU" dirty="0"/>
              <a:t>Рассмотрим некоторые приёмы и способы</a:t>
            </a:r>
          </a:p>
        </p:txBody>
      </p:sp>
    </p:spTree>
    <p:extLst>
      <p:ext uri="{BB962C8B-B14F-4D97-AF65-F5344CB8AC3E}">
        <p14:creationId xmlns:p14="http://schemas.microsoft.com/office/powerpoint/2010/main" val="3125647360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Простые приемы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ru-RU" dirty="0"/>
              <a:t>Задавая вопрос, обращаясь к ученику – бросайте ему мячик (маленький, обязательно легкий и мягкий)</a:t>
            </a:r>
          </a:p>
          <a:p>
            <a:r>
              <a:rPr lang="ru-RU" dirty="0"/>
              <a:t>Выберите смешное слово, например </a:t>
            </a:r>
            <a:r>
              <a:rPr lang="en-US" dirty="0"/>
              <a:t>“</a:t>
            </a:r>
            <a:r>
              <a:rPr lang="en-US" dirty="0" err="1"/>
              <a:t>Bazinga</a:t>
            </a:r>
            <a:r>
              <a:rPr lang="en-US" dirty="0"/>
              <a:t>!” </a:t>
            </a:r>
            <a:r>
              <a:rPr lang="ru-RU" dirty="0"/>
              <a:t>И каждый раз, когда вы будете произносить это слово, учащиеся должны обеими ладонями постучать по столу 2 раза и хлопнуть в ладоши 2 раза. Скажите слово пару раз за урок. Такой приём взбодрит учащихся. </a:t>
            </a:r>
          </a:p>
          <a:p>
            <a:endParaRPr lang="en-US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97168426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Простые приемы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dirty="0"/>
              <a:t>Подготовьте несколько шуток по теме урока. Вставьте их в ход урока, когда увидите, что учащиеся начали отвлекаться.</a:t>
            </a:r>
          </a:p>
          <a:p>
            <a:endParaRPr lang="ru-RU" dirty="0"/>
          </a:p>
          <a:p>
            <a:r>
              <a:rPr lang="ru-RU" dirty="0"/>
              <a:t>В начальной школе можно использовать прием «</a:t>
            </a:r>
            <a:r>
              <a:rPr lang="en-US" dirty="0"/>
              <a:t>Animal Sounds</a:t>
            </a:r>
            <a:r>
              <a:rPr lang="ru-RU" dirty="0"/>
              <a:t>». Вы называете животное (или показываете картинку), а учащиеся должны сказать, какой звук это животное издает.</a:t>
            </a:r>
            <a:r>
              <a:rPr lang="en-US" dirty="0"/>
              <a:t> </a:t>
            </a:r>
            <a:endParaRPr lang="ru-RU" dirty="0"/>
          </a:p>
          <a:p>
            <a:pPr>
              <a:buNone/>
            </a:pPr>
            <a:r>
              <a:rPr lang="ru-RU" dirty="0"/>
              <a:t>Пример: </a:t>
            </a:r>
            <a:r>
              <a:rPr lang="en-US" dirty="0"/>
              <a:t>“An elephant does what? A Whale does what (that’s right, be creative with you animal calls)!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74845158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184822"/>
            <a:ext cx="7886700" cy="1325563"/>
          </a:xfrm>
        </p:spPr>
        <p:txBody>
          <a:bodyPr>
            <a:normAutofit fontScale="90000"/>
          </a:bodyPr>
          <a:lstStyle/>
          <a:p>
            <a:r>
              <a:rPr lang="ru-RU" dirty="0"/>
              <a:t>Привлечение внимания с помощью переключения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4819874"/>
          </a:xfrm>
        </p:spPr>
        <p:txBody>
          <a:bodyPr>
            <a:normAutofit fontScale="92500" lnSpcReduction="20000"/>
          </a:bodyPr>
          <a:lstStyle/>
          <a:p>
            <a:r>
              <a:rPr lang="ru-RU" dirty="0"/>
              <a:t>Задайте учащимся вопрос более широкий, чем изучаемая тема, связанный с уроком (но не с изучаемой конкретной целью), и быстро обсудите его. </a:t>
            </a:r>
          </a:p>
          <a:p>
            <a:r>
              <a:rPr lang="ru-RU" dirty="0"/>
              <a:t>Например, если вы изучаете </a:t>
            </a:r>
            <a:r>
              <a:rPr lang="en-US" dirty="0"/>
              <a:t>Present Perfect</a:t>
            </a:r>
            <a:r>
              <a:rPr lang="ru-RU" dirty="0"/>
              <a:t>, спросите учащихся, какое время английского глагола, по их мнению, является наиболее нужным и почему. </a:t>
            </a:r>
          </a:p>
          <a:p>
            <a:r>
              <a:rPr lang="ru-RU" dirty="0"/>
              <a:t>Такие вопросы можно печатать в конце раздаточного материала, чтобы они ответили на них еще и письменно, перевернув лист.</a:t>
            </a:r>
          </a:p>
        </p:txBody>
      </p:sp>
    </p:spTree>
    <p:extLst>
      <p:ext uri="{BB962C8B-B14F-4D97-AF65-F5344CB8AC3E}">
        <p14:creationId xmlns:p14="http://schemas.microsoft.com/office/powerpoint/2010/main" val="1695417285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Неожиданные оформления объяснений темы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1240" y="2267414"/>
            <a:ext cx="8476180" cy="4351338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/>
              <a:t>Используйте неожиданные для учащихся оформления объяснений темы</a:t>
            </a:r>
          </a:p>
          <a:p>
            <a:pPr>
              <a:buNone/>
            </a:pPr>
            <a:r>
              <a:rPr lang="ru-RU" dirty="0"/>
              <a:t>Применяйте анимацию, когда показываете учащимся презентацию в </a:t>
            </a:r>
            <a:r>
              <a:rPr lang="en-US" dirty="0" err="1"/>
              <a:t>PowerPoints</a:t>
            </a:r>
            <a:r>
              <a:rPr lang="en-US" dirty="0"/>
              <a:t>.</a:t>
            </a:r>
          </a:p>
          <a:p>
            <a:pPr>
              <a:buNone/>
            </a:pPr>
            <a:r>
              <a:rPr lang="ru-RU" dirty="0"/>
              <a:t>Можно сделать анимированный ролик по теме урока - </a:t>
            </a:r>
            <a:r>
              <a:rPr lang="en-US" dirty="0">
                <a:hlinkClick r:id="rId2"/>
              </a:rPr>
              <a:t>https://www.powtoon.com/index/</a:t>
            </a:r>
            <a:r>
              <a:rPr lang="ru-RU" dirty="0"/>
              <a:t> </a:t>
            </a:r>
          </a:p>
          <a:p>
            <a:pPr>
              <a:buNone/>
            </a:pPr>
            <a:r>
              <a:rPr lang="ru-RU" dirty="0"/>
              <a:t>Давайте посмотрим пример такого ролика - </a:t>
            </a:r>
            <a:r>
              <a:rPr lang="en-US" dirty="0">
                <a:hlinkClick r:id="rId3"/>
              </a:rPr>
              <a:t>https://www.youtube.com/watch?v=hOoFlstyZm0</a:t>
            </a:r>
            <a:r>
              <a:rPr lang="ru-RU" dirty="0"/>
              <a:t> (тема - </a:t>
            </a:r>
            <a:r>
              <a:rPr lang="en-US" dirty="0"/>
              <a:t>The Active and Passive Voice</a:t>
            </a:r>
            <a:r>
              <a:rPr lang="ru-RU" dirty="0"/>
              <a:t>)</a:t>
            </a:r>
          </a:p>
          <a:p>
            <a:pPr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166857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548680"/>
            <a:ext cx="8229600" cy="1143000"/>
          </a:xfrm>
        </p:spPr>
        <p:txBody>
          <a:bodyPr>
            <a:noAutofit/>
          </a:bodyPr>
          <a:lstStyle/>
          <a:p>
            <a:r>
              <a:rPr lang="ru-RU" sz="3200" b="1" dirty="0"/>
              <a:t>Основополагающие принципы работы для активизации творческих способностей: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492896"/>
            <a:ext cx="8363272" cy="4104456"/>
          </a:xfrm>
        </p:spPr>
        <p:txBody>
          <a:bodyPr>
            <a:noAutofit/>
          </a:bodyPr>
          <a:lstStyle/>
          <a:p>
            <a:r>
              <a:rPr lang="ru-RU" sz="2800" dirty="0"/>
              <a:t>Внимательно и чутко относится ко всем проявлениям творческой активности детей.</a:t>
            </a:r>
          </a:p>
          <a:p>
            <a:r>
              <a:rPr lang="ru-RU" sz="2800" dirty="0"/>
              <a:t>Развить умение видеть потенциальные творческие способности в каждом из учеников.</a:t>
            </a:r>
          </a:p>
          <a:p>
            <a:r>
              <a:rPr lang="ru-RU" sz="2800" dirty="0"/>
              <a:t>Видеть творческие проявления учеников не только во время классных или специальных заданий, но и в любой другой внешкольной деятельности.</a:t>
            </a:r>
          </a:p>
          <a:p>
            <a:endParaRPr lang="ru-RU" sz="2400" dirty="0"/>
          </a:p>
        </p:txBody>
      </p:sp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7518" y="190321"/>
            <a:ext cx="7886700" cy="1161961"/>
          </a:xfrm>
        </p:spPr>
        <p:txBody>
          <a:bodyPr>
            <a:normAutofit fontScale="90000"/>
          </a:bodyPr>
          <a:lstStyle/>
          <a:p>
            <a:r>
              <a:rPr lang="ru-RU" sz="3600" dirty="0"/>
              <a:t>Ролевая игра </a:t>
            </a:r>
            <a:br>
              <a:rPr lang="en-US" sz="3600" dirty="0"/>
            </a:br>
            <a:r>
              <a:rPr lang="ru-RU" sz="3600" dirty="0"/>
              <a:t>«</a:t>
            </a:r>
            <a:r>
              <a:rPr lang="en-US" sz="3600" dirty="0"/>
              <a:t>Historical figures and </a:t>
            </a:r>
            <a:r>
              <a:rPr lang="en-US" sz="3600" dirty="0" err="1"/>
              <a:t>Instagram</a:t>
            </a:r>
            <a:r>
              <a:rPr lang="ru-RU" sz="3600" dirty="0"/>
              <a:t>» </a:t>
            </a:r>
          </a:p>
        </p:txBody>
      </p:sp>
      <p:pic>
        <p:nvPicPr>
          <p:cNvPr id="31746" name="Picture 2" descr="Картинки по запросу Шекспир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03222" y="3359650"/>
            <a:ext cx="2078388" cy="2774552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215756" y="6088559"/>
            <a:ext cx="731520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dirty="0"/>
              <a:t>http://kartinkinaden.ru/uploads/posts/2016-10/1476966411_1.jpg</a:t>
            </a:r>
            <a:endParaRPr lang="ru-RU" sz="1100" dirty="0"/>
          </a:p>
          <a:p>
            <a:r>
              <a:rPr lang="en-US" sz="1100" dirty="0"/>
              <a:t>https://uznayvse.ru/images/thumb/agata-kristi-foto-2.jpg</a:t>
            </a:r>
            <a:endParaRPr lang="ru-RU" sz="1100" dirty="0"/>
          </a:p>
          <a:p>
            <a:r>
              <a:rPr lang="en-US" sz="1100" dirty="0"/>
              <a:t>http://history-persons.ru/wp-content/uploads/2011/09/img4db301d1d3108.jpg</a:t>
            </a:r>
            <a:endParaRPr lang="ru-RU" sz="1100" dirty="0"/>
          </a:p>
          <a:p>
            <a:r>
              <a:rPr lang="en-US" sz="1100" dirty="0"/>
              <a:t>http://</a:t>
            </a:r>
            <a:r>
              <a:rPr lang="ru-RU" sz="1100" dirty="0" err="1"/>
              <a:t>скачать-инстаграм.рф</a:t>
            </a:r>
            <a:r>
              <a:rPr lang="ru-RU" sz="1100" dirty="0"/>
              <a:t>/</a:t>
            </a:r>
            <a:r>
              <a:rPr lang="en-US" sz="1100" dirty="0" err="1"/>
              <a:t>wp</a:t>
            </a:r>
            <a:r>
              <a:rPr lang="en-US" sz="1100" dirty="0"/>
              <a:t>-content/uploads/2017/01/instagram.png</a:t>
            </a:r>
            <a:r>
              <a:rPr lang="ru-RU" sz="1100" dirty="0"/>
              <a:t>  </a:t>
            </a:r>
          </a:p>
        </p:txBody>
      </p:sp>
      <p:pic>
        <p:nvPicPr>
          <p:cNvPr id="31748" name="Picture 4" descr="Картинки по запросу Агата кристи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1119459">
            <a:off x="6261349" y="3137083"/>
            <a:ext cx="2117650" cy="2826476"/>
          </a:xfrm>
          <a:prstGeom prst="rect">
            <a:avLst/>
          </a:prstGeom>
          <a:noFill/>
        </p:spPr>
      </p:pic>
      <p:pic>
        <p:nvPicPr>
          <p:cNvPr id="31750" name="Picture 6" descr="Картинки по запросу джордж вашингтон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516878">
            <a:off x="768411" y="3307726"/>
            <a:ext cx="2202378" cy="2581192"/>
          </a:xfrm>
          <a:prstGeom prst="rect">
            <a:avLst/>
          </a:prstGeom>
          <a:noFill/>
        </p:spPr>
      </p:pic>
      <p:pic>
        <p:nvPicPr>
          <p:cNvPr id="31752" name="Picture 8" descr="Картинки по запросу инстаграм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416330" y="1674850"/>
            <a:ext cx="6452171" cy="1613044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 rot="1078366">
            <a:off x="7366228" y="1463344"/>
            <a:ext cx="1612942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0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FF3300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???</a:t>
            </a:r>
            <a:endParaRPr lang="ru-RU" sz="8000" b="1" dirty="0">
              <a:ln w="9525">
                <a:solidFill>
                  <a:schemeClr val="bg1"/>
                </a:solidFill>
                <a:prstDash val="solid"/>
              </a:ln>
              <a:solidFill>
                <a:srgbClr val="FF3300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 rot="20403498">
            <a:off x="-6246" y="1535673"/>
            <a:ext cx="1612942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0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FF3300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???</a:t>
            </a:r>
            <a:endParaRPr lang="ru-RU" sz="8000" b="1" dirty="0">
              <a:ln w="9525">
                <a:solidFill>
                  <a:schemeClr val="bg1"/>
                </a:solidFill>
                <a:prstDash val="solid"/>
              </a:ln>
              <a:solidFill>
                <a:srgbClr val="FF3300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071256433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7886700" cy="1325563"/>
          </a:xfrm>
        </p:spPr>
        <p:txBody>
          <a:bodyPr>
            <a:normAutofit/>
          </a:bodyPr>
          <a:lstStyle/>
          <a:p>
            <a:r>
              <a:rPr lang="ru-RU" sz="3600" dirty="0"/>
              <a:t>Ролевая игра </a:t>
            </a:r>
            <a:br>
              <a:rPr lang="en-US" sz="3600" dirty="0"/>
            </a:br>
            <a:r>
              <a:rPr lang="ru-RU" sz="3600" dirty="0"/>
              <a:t>«</a:t>
            </a:r>
            <a:r>
              <a:rPr lang="en-US" sz="3600" dirty="0"/>
              <a:t>Historical figures and </a:t>
            </a:r>
            <a:r>
              <a:rPr lang="en-US" sz="3600" dirty="0" err="1"/>
              <a:t>Instagram</a:t>
            </a:r>
            <a:r>
              <a:rPr lang="ru-RU" sz="3600" dirty="0"/>
              <a:t>» 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36306" y="1628800"/>
            <a:ext cx="8728182" cy="5229200"/>
          </a:xfrm>
        </p:spPr>
        <p:txBody>
          <a:bodyPr>
            <a:normAutofit fontScale="85000" lnSpcReduction="20000"/>
          </a:bodyPr>
          <a:lstStyle/>
          <a:p>
            <a:pPr fontAlgn="base"/>
            <a:r>
              <a:rPr lang="ru-RU" dirty="0"/>
              <a:t>Поиграйте в игру «</a:t>
            </a:r>
            <a:r>
              <a:rPr lang="en-US" dirty="0"/>
              <a:t>Historical figures and </a:t>
            </a:r>
            <a:r>
              <a:rPr lang="en-US" dirty="0" err="1"/>
              <a:t>Instagram</a:t>
            </a:r>
            <a:r>
              <a:rPr lang="ru-RU" dirty="0"/>
              <a:t>». Предложите учащимся представить, что выдающиеся исторические личности использовали бы </a:t>
            </a:r>
            <a:r>
              <a:rPr lang="en-US" dirty="0" err="1"/>
              <a:t>Instagram</a:t>
            </a:r>
            <a:r>
              <a:rPr lang="en-US" dirty="0"/>
              <a:t>.</a:t>
            </a:r>
          </a:p>
          <a:p>
            <a:pPr fontAlgn="base"/>
            <a:r>
              <a:rPr lang="ru-RU" dirty="0"/>
              <a:t>Спросите учащихся, какие фотографии бы выкладывал с своем профиле Джордж Вашингтон. А что мог бы публиковать Шекспир? О чем бы писала в </a:t>
            </a:r>
            <a:r>
              <a:rPr lang="en-US" dirty="0" err="1"/>
              <a:t>Instagram</a:t>
            </a:r>
            <a:r>
              <a:rPr lang="en-US" dirty="0"/>
              <a:t> </a:t>
            </a:r>
            <a:r>
              <a:rPr lang="ru-RU" dirty="0"/>
              <a:t>Агата Кристи, выкладывала бы она </a:t>
            </a:r>
            <a:r>
              <a:rPr lang="ru-RU" dirty="0" err="1"/>
              <a:t>селфи</a:t>
            </a:r>
            <a:r>
              <a:rPr lang="ru-RU" dirty="0"/>
              <a:t>? И так далее. </a:t>
            </a:r>
          </a:p>
          <a:p>
            <a:pPr fontAlgn="base"/>
            <a:r>
              <a:rPr lang="ru-RU" dirty="0"/>
              <a:t>Пусть учащиеся выберут себе одну личность, у которой не могло быть профиля в </a:t>
            </a:r>
            <a:r>
              <a:rPr lang="en-US" dirty="0" err="1"/>
              <a:t>Instagram</a:t>
            </a:r>
            <a:r>
              <a:rPr lang="en-US" dirty="0"/>
              <a:t> </a:t>
            </a:r>
            <a:r>
              <a:rPr lang="ru-RU" dirty="0"/>
              <a:t>и опишут от лица этого человека, что он публикует в своем профиле.</a:t>
            </a:r>
          </a:p>
          <a:p>
            <a:pPr fontAlgn="base"/>
            <a:r>
              <a:rPr lang="ru-RU" dirty="0"/>
              <a:t>Попросите обучающихся подготовить к следующему уроку плакат на А4, с изображением профиля этой персоны и несколькими фотографиями (или оформить такой плакат интерактивно в </a:t>
            </a:r>
            <a:r>
              <a:rPr lang="en-US" dirty="0">
                <a:hlinkClick r:id="rId2"/>
              </a:rPr>
              <a:t>www.edu.glogster.com</a:t>
            </a:r>
            <a:r>
              <a:rPr lang="ru-RU" dirty="0"/>
              <a:t>).</a:t>
            </a:r>
          </a:p>
        </p:txBody>
      </p:sp>
      <p:pic>
        <p:nvPicPr>
          <p:cNvPr id="4" name="Picture 8" descr="Картинки по запросу инстаграм"/>
          <p:cNvPicPr>
            <a:picLocks noChangeAspect="1" noChangeArrowheads="1"/>
          </p:cNvPicPr>
          <p:nvPr/>
        </p:nvPicPr>
        <p:blipFill rotWithShape="1">
          <a:blip r:embed="rId3" cstate="print"/>
          <a:srcRect r="77639" b="9816"/>
          <a:stretch/>
        </p:blipFill>
        <p:spPr bwMode="auto">
          <a:xfrm>
            <a:off x="7596336" y="0"/>
            <a:ext cx="1119274" cy="112853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525825549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562075"/>
          </a:xfrm>
        </p:spPr>
        <p:txBody>
          <a:bodyPr>
            <a:noAutofit/>
          </a:bodyPr>
          <a:lstStyle/>
          <a:p>
            <a:r>
              <a:rPr lang="en-US" sz="2800" dirty="0">
                <a:hlinkClick r:id="rId2"/>
              </a:rPr>
              <a:t>https://edu.glogster.com/dashboard</a:t>
            </a:r>
            <a:r>
              <a:rPr lang="ru-RU" sz="2800" dirty="0"/>
              <a:t> </a:t>
            </a: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 l="11972" t="10178" r="11739" b="7507"/>
          <a:stretch>
            <a:fillRect/>
          </a:stretch>
        </p:blipFill>
        <p:spPr bwMode="auto">
          <a:xfrm>
            <a:off x="179512" y="953344"/>
            <a:ext cx="8755876" cy="590465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5" name="Овал 4"/>
          <p:cNvSpPr/>
          <p:nvPr/>
        </p:nvSpPr>
        <p:spPr>
          <a:xfrm>
            <a:off x="3995936" y="1772816"/>
            <a:ext cx="2592288" cy="648072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6633783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576064"/>
          </a:xfrm>
        </p:spPr>
        <p:txBody>
          <a:bodyPr>
            <a:noAutofit/>
          </a:bodyPr>
          <a:lstStyle/>
          <a:p>
            <a:r>
              <a:rPr lang="en-US" sz="3200" dirty="0">
                <a:hlinkClick r:id="rId2"/>
              </a:rPr>
              <a:t>https://edu.glogster.com/dashboard</a:t>
            </a:r>
            <a:r>
              <a:rPr lang="ru-RU" sz="3200" dirty="0"/>
              <a:t> 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 cstate="print"/>
          <a:srcRect l="12600" t="13440" r="17051" b="6761"/>
          <a:stretch>
            <a:fillRect/>
          </a:stretch>
        </p:blipFill>
        <p:spPr bwMode="auto">
          <a:xfrm>
            <a:off x="467544" y="836721"/>
            <a:ext cx="8280920" cy="587080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994581825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print"/>
          <a:srcRect l="14175" t="10920" r="17051" b="3721"/>
          <a:stretch>
            <a:fillRect/>
          </a:stretch>
        </p:blipFill>
        <p:spPr bwMode="auto">
          <a:xfrm>
            <a:off x="467544" y="332657"/>
            <a:ext cx="8208912" cy="636784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56626844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3555" name="Объект 2"/>
          <p:cNvSpPr>
            <a:spLocks noGrp="1"/>
          </p:cNvSpPr>
          <p:nvPr>
            <p:ph idx="1"/>
          </p:nvPr>
        </p:nvSpPr>
        <p:spPr>
          <a:xfrm>
            <a:off x="452438" y="6118225"/>
            <a:ext cx="8229600" cy="536575"/>
          </a:xfrm>
        </p:spPr>
        <p:txBody>
          <a:bodyPr>
            <a:normAutofit fontScale="85000" lnSpcReduction="20000"/>
          </a:bodyPr>
          <a:lstStyle/>
          <a:p>
            <a:r>
              <a:rPr lang="en-US" sz="2000">
                <a:hlinkClick r:id="rId2"/>
              </a:rPr>
              <a:t>https://i.pinimg.com/564x/5c/36/33/5c3633b2a90983340c87ca2cf68b89d1--classroom-displays-library-displays.jpg</a:t>
            </a:r>
            <a:r>
              <a:rPr lang="en-US" sz="2000"/>
              <a:t> </a:t>
            </a:r>
            <a:endParaRPr lang="ru-RU" sz="2000"/>
          </a:p>
        </p:txBody>
      </p:sp>
      <p:pic>
        <p:nvPicPr>
          <p:cNvPr id="23556" name="Picture 2" descr="Картинки по запросу self assessment diploma pupil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850" y="101600"/>
            <a:ext cx="8496300" cy="6010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18512208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95236" y="450106"/>
            <a:ext cx="6820114" cy="836950"/>
          </a:xfrm>
        </p:spPr>
        <p:txBody>
          <a:bodyPr/>
          <a:lstStyle/>
          <a:p>
            <a:pPr algn="ctr"/>
            <a:r>
              <a:rPr lang="ru-RU" dirty="0" err="1"/>
              <a:t>Твиты</a:t>
            </a:r>
            <a:r>
              <a:rPr lang="ru-RU" dirty="0"/>
              <a:t> по теме лекции</a:t>
            </a:r>
          </a:p>
        </p:txBody>
      </p:sp>
      <p:sp>
        <p:nvSpPr>
          <p:cNvPr id="2052" name="AutoShape 4" descr="https://avatanplus.com/files/resources/original/56bfbecdeb0f1152dd01548b.png"/>
          <p:cNvSpPr>
            <a:spLocks noChangeAspect="1" noChangeArrowheads="1"/>
          </p:cNvSpPr>
          <p:nvPr/>
        </p:nvSpPr>
        <p:spPr bwMode="auto">
          <a:xfrm>
            <a:off x="155575" y="-136525"/>
            <a:ext cx="296863" cy="296863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54" name="AutoShape 6" descr="https://www.ac2news.com/wp-content/uploads/Twitter_bird_logo_2012-adjusted-565x459.jpg"/>
          <p:cNvSpPr>
            <a:spLocks noChangeAspect="1" noChangeArrowheads="1"/>
          </p:cNvSpPr>
          <p:nvPr/>
        </p:nvSpPr>
        <p:spPr bwMode="auto">
          <a:xfrm>
            <a:off x="155575" y="-136525"/>
            <a:ext cx="296863" cy="296863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55" name="Picture 7" descr="C:\Documents and Settings\bae\Мои документы\Twitter_bird_logo_2012-adjusted-565x45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683869"/>
            <a:ext cx="1701198" cy="1382035"/>
          </a:xfrm>
          <a:prstGeom prst="rect">
            <a:avLst/>
          </a:prstGeom>
          <a:noFill/>
        </p:spPr>
      </p:pic>
      <p:sp>
        <p:nvSpPr>
          <p:cNvPr id="8" name="Прямоугольная выноска 7"/>
          <p:cNvSpPr/>
          <p:nvPr/>
        </p:nvSpPr>
        <p:spPr>
          <a:xfrm>
            <a:off x="1695236" y="2611950"/>
            <a:ext cx="7150813" cy="1663836"/>
          </a:xfrm>
          <a:prstGeom prst="wedgeRectCallout">
            <a:avLst>
              <a:gd name="adj1" fmla="val -51862"/>
              <a:gd name="adj2" fmla="val -29117"/>
            </a:avLst>
          </a:prstGeom>
          <a:noFill/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b="1" dirty="0">
                <a:solidFill>
                  <a:schemeClr val="tx1"/>
                </a:solidFill>
              </a:rPr>
              <a:t>@</a:t>
            </a:r>
            <a:r>
              <a:rPr lang="en-US" b="1" dirty="0" err="1">
                <a:solidFill>
                  <a:schemeClr val="tx1"/>
                </a:solidFill>
              </a:rPr>
              <a:t>titul</a:t>
            </a:r>
            <a:endParaRPr lang="en-US" b="1" dirty="0">
              <a:solidFill>
                <a:schemeClr val="tx1"/>
              </a:solidFill>
            </a:endParaRPr>
          </a:p>
          <a:p>
            <a:endParaRPr lang="en-US" dirty="0">
              <a:solidFill>
                <a:srgbClr val="FF0000"/>
              </a:solidFill>
            </a:endParaRPr>
          </a:p>
          <a:p>
            <a:r>
              <a:rPr lang="ru-RU" sz="2000" dirty="0">
                <a:solidFill>
                  <a:schemeClr val="tx1"/>
                </a:solidFill>
              </a:rPr>
              <a:t>Существует много способов и приемов для концентрации внимания обучающихся во время урока </a:t>
            </a:r>
          </a:p>
          <a:p>
            <a:r>
              <a:rPr lang="en-US" sz="2000" dirty="0">
                <a:solidFill>
                  <a:schemeClr val="tx1"/>
                </a:solidFill>
              </a:rPr>
              <a:t>#</a:t>
            </a:r>
            <a:r>
              <a:rPr lang="ru-RU" sz="2000" dirty="0">
                <a:solidFill>
                  <a:schemeClr val="tx1"/>
                </a:solidFill>
              </a:rPr>
              <a:t>семинар </a:t>
            </a:r>
            <a:r>
              <a:rPr lang="en-US" sz="2000" dirty="0">
                <a:solidFill>
                  <a:schemeClr val="tx1"/>
                </a:solidFill>
              </a:rPr>
              <a:t>#</a:t>
            </a:r>
            <a:r>
              <a:rPr lang="ru-RU" sz="2000" dirty="0" err="1">
                <a:solidFill>
                  <a:schemeClr val="tx1"/>
                </a:solidFill>
              </a:rPr>
              <a:t>концентрациявнимания</a:t>
            </a:r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en-US" sz="2000" dirty="0">
                <a:solidFill>
                  <a:schemeClr val="tx1"/>
                </a:solidFill>
              </a:rPr>
              <a:t>#</a:t>
            </a:r>
            <a:r>
              <a:rPr lang="ru-RU" sz="2000" dirty="0" err="1">
                <a:solidFill>
                  <a:schemeClr val="tx1"/>
                </a:solidFill>
              </a:rPr>
              <a:t>уроканглийского</a:t>
            </a:r>
            <a:endParaRPr lang="ru-RU" sz="2000" dirty="0">
              <a:solidFill>
                <a:schemeClr val="tx1"/>
              </a:solidFill>
            </a:endParaRPr>
          </a:p>
        </p:txBody>
      </p:sp>
      <p:pic>
        <p:nvPicPr>
          <p:cNvPr id="9" name="Picture 7" descr="C:\Documents and Settings\bae\Мои документы\Twitter_bird_logo_2012-adjusted-565x45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932198"/>
            <a:ext cx="1701198" cy="1382035"/>
          </a:xfrm>
          <a:prstGeom prst="rect">
            <a:avLst/>
          </a:prstGeom>
          <a:noFill/>
        </p:spPr>
      </p:pic>
      <p:sp>
        <p:nvSpPr>
          <p:cNvPr id="10" name="Прямоугольная выноска 9"/>
          <p:cNvSpPr/>
          <p:nvPr/>
        </p:nvSpPr>
        <p:spPr>
          <a:xfrm>
            <a:off x="1695236" y="4860279"/>
            <a:ext cx="7150813" cy="1500027"/>
          </a:xfrm>
          <a:prstGeom prst="wedgeRectCallout">
            <a:avLst>
              <a:gd name="adj1" fmla="val -51862"/>
              <a:gd name="adj2" fmla="val -29117"/>
            </a:avLst>
          </a:prstGeom>
          <a:noFill/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b="1" dirty="0">
                <a:solidFill>
                  <a:schemeClr val="tx1"/>
                </a:solidFill>
              </a:rPr>
              <a:t>@participant</a:t>
            </a:r>
          </a:p>
          <a:p>
            <a:endParaRPr lang="en-US" dirty="0">
              <a:solidFill>
                <a:srgbClr val="FF0000"/>
              </a:solidFill>
            </a:endParaRPr>
          </a:p>
          <a:p>
            <a:r>
              <a:rPr lang="ru-RU" dirty="0">
                <a:solidFill>
                  <a:schemeClr val="tx1"/>
                </a:solidFill>
              </a:rPr>
              <a:t>_________________________________________________________</a:t>
            </a:r>
          </a:p>
          <a:p>
            <a:r>
              <a:rPr lang="ru-RU" dirty="0">
                <a:solidFill>
                  <a:schemeClr val="tx1"/>
                </a:solidFill>
              </a:rPr>
              <a:t>________________________________________________</a:t>
            </a:r>
          </a:p>
          <a:p>
            <a:r>
              <a:rPr lang="en-US" dirty="0">
                <a:solidFill>
                  <a:schemeClr val="tx1"/>
                </a:solidFill>
              </a:rPr>
              <a:t>#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en-US" dirty="0">
                <a:solidFill>
                  <a:schemeClr val="tx1"/>
                </a:solidFill>
              </a:rPr>
              <a:t>#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en-US" dirty="0">
                <a:solidFill>
                  <a:schemeClr val="tx1"/>
                </a:solidFill>
              </a:rPr>
              <a:t>#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20656214">
            <a:off x="51516" y="59295"/>
            <a:ext cx="2253436" cy="2253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1947341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Scramble It!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28650" y="2250628"/>
            <a:ext cx="7886700" cy="4351338"/>
          </a:xfrm>
        </p:spPr>
        <p:txBody>
          <a:bodyPr>
            <a:normAutofit lnSpcReduction="10000"/>
          </a:bodyPr>
          <a:lstStyle/>
          <a:p>
            <a:r>
              <a:rPr lang="ru-RU" dirty="0"/>
              <a:t>Напишите на доске (или раздайте листы каждому ученику) со словом по теме урока (или, например, из числа ЛЕ, которые изучили на прошлом уроке), в котором буквы будут перепутаны. Попросите составить слово. </a:t>
            </a:r>
          </a:p>
          <a:p>
            <a:endParaRPr lang="ru-RU" dirty="0"/>
          </a:p>
          <a:p>
            <a:r>
              <a:rPr lang="ru-RU" dirty="0"/>
              <a:t>Например, </a:t>
            </a:r>
            <a:r>
              <a:rPr lang="en-US" sz="4800" dirty="0" err="1"/>
              <a:t>atninotet</a:t>
            </a:r>
            <a:endParaRPr lang="ru-RU" sz="4800" dirty="0"/>
          </a:p>
        </p:txBody>
      </p:sp>
      <p:sp>
        <p:nvSpPr>
          <p:cNvPr id="4" name="Прямоугольник 3"/>
          <p:cNvSpPr/>
          <p:nvPr/>
        </p:nvSpPr>
        <p:spPr>
          <a:xfrm rot="1078366">
            <a:off x="5640459" y="4438364"/>
            <a:ext cx="1612942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0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FF3300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???</a:t>
            </a:r>
            <a:endParaRPr lang="ru-RU" sz="8000" b="1" dirty="0">
              <a:ln w="9525">
                <a:solidFill>
                  <a:schemeClr val="bg1"/>
                </a:solidFill>
                <a:prstDash val="solid"/>
              </a:ln>
              <a:solidFill>
                <a:srgbClr val="FF3300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014297190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Используйте тренды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/>
              <a:t>В ходе урока, когда учащиеся начали уставать и отвлекаться, задайте им вопрос или скажите какой-нибудь интересный факт. Главное, чтобы тема вопроса или факта их поразила (например, что-нибудь из мира поп или рок музыки, гаджетов и т.д.). </a:t>
            </a:r>
          </a:p>
          <a:p>
            <a:r>
              <a:rPr lang="ru-RU" dirty="0"/>
              <a:t>Пример:</a:t>
            </a:r>
            <a:r>
              <a:rPr lang="en-US" dirty="0"/>
              <a:t> </a:t>
            </a:r>
            <a:r>
              <a:rPr lang="en-US" i="1" dirty="0"/>
              <a:t>Who won the Oscar for best actress? </a:t>
            </a:r>
          </a:p>
          <a:p>
            <a:r>
              <a:rPr lang="en-US" dirty="0"/>
              <a:t>Or</a:t>
            </a:r>
          </a:p>
          <a:p>
            <a:r>
              <a:rPr lang="en-US" i="1" dirty="0"/>
              <a:t>Did you like the new filters in Instagram?</a:t>
            </a:r>
            <a:endParaRPr lang="ru-RU" i="1" dirty="0"/>
          </a:p>
          <a:p>
            <a:r>
              <a:rPr lang="en-US" i="1" dirty="0"/>
              <a:t>Did you know that …</a:t>
            </a:r>
            <a:endParaRPr lang="ru-RU" i="1" dirty="0"/>
          </a:p>
        </p:txBody>
      </p:sp>
    </p:spTree>
    <p:extLst>
      <p:ext uri="{BB962C8B-B14F-4D97-AF65-F5344CB8AC3E}">
        <p14:creationId xmlns:p14="http://schemas.microsoft.com/office/powerpoint/2010/main" val="1874316892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Использование песен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28650" y="1825625"/>
            <a:ext cx="7354370" cy="4351338"/>
          </a:xfrm>
        </p:spPr>
        <p:txBody>
          <a:bodyPr>
            <a:normAutofit lnSpcReduction="10000"/>
          </a:bodyPr>
          <a:lstStyle/>
          <a:p>
            <a:r>
              <a:rPr lang="ru-RU" dirty="0"/>
              <a:t>В ходе урока можно использовать песни, тогда смена видов деятельности позволит снова сконцентрировать внимание учащихся на том, что вы сейчас изучаете (например, можно переключиться с работы над грамматическим материалом на песню, в которой отрабатывается это правило).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1738720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br>
              <a:rPr lang="ru-RU" dirty="0"/>
            </a:br>
            <a:r>
              <a:rPr lang="ru-RU" sz="3600" b="1" dirty="0"/>
              <a:t>Некоторые формы работы для активизации творческих умений:</a:t>
            </a:r>
            <a:br>
              <a:rPr lang="ru-RU" sz="3600" b="1" dirty="0"/>
            </a:br>
            <a:endParaRPr lang="ru-RU" sz="36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83568" y="2332038"/>
            <a:ext cx="8229600" cy="4525963"/>
          </a:xfrm>
        </p:spPr>
        <p:txBody>
          <a:bodyPr>
            <a:normAutofit/>
          </a:bodyPr>
          <a:lstStyle/>
          <a:p>
            <a:pPr lvl="0"/>
            <a:r>
              <a:rPr lang="ru-RU" dirty="0"/>
              <a:t>использование песен и стихов; </a:t>
            </a:r>
          </a:p>
          <a:p>
            <a:pPr lvl="0"/>
            <a:r>
              <a:rPr lang="ru-RU" dirty="0"/>
              <a:t>задания творческого характера;</a:t>
            </a:r>
          </a:p>
          <a:p>
            <a:pPr lvl="0"/>
            <a:r>
              <a:rPr lang="ru-RU" dirty="0"/>
              <a:t>применение ИКТ;</a:t>
            </a:r>
          </a:p>
          <a:p>
            <a:pPr lvl="0"/>
            <a:r>
              <a:rPr lang="ru-RU" dirty="0"/>
              <a:t>выполнение проектов;</a:t>
            </a:r>
          </a:p>
          <a:p>
            <a:pPr lvl="0"/>
            <a:r>
              <a:rPr lang="ru-RU" dirty="0"/>
              <a:t>деловые игры, конференции;</a:t>
            </a:r>
          </a:p>
          <a:p>
            <a:pPr lvl="0"/>
            <a:r>
              <a:rPr lang="ru-RU" dirty="0"/>
              <a:t>необычный формат работы. </a:t>
            </a:r>
            <a:endParaRPr lang="ru-RU" b="1" i="1" dirty="0"/>
          </a:p>
          <a:p>
            <a:endParaRPr lang="ru-RU" dirty="0"/>
          </a:p>
        </p:txBody>
      </p:sp>
    </p:spTree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Использование песен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/>
              <a:t>Песни можно использовать не только в том случае, если они подходят к материалу, который вы разбираете с учащимися. </a:t>
            </a:r>
          </a:p>
          <a:p>
            <a:r>
              <a:rPr lang="ru-RU" dirty="0"/>
              <a:t>Можно использовать песни с заданиями, относящиеся к тематике, которая изучается в </a:t>
            </a:r>
            <a:r>
              <a:rPr lang="ru-RU" dirty="0" err="1"/>
              <a:t>юните</a:t>
            </a:r>
            <a:r>
              <a:rPr lang="ru-RU" dirty="0"/>
              <a:t> (например, тема «</a:t>
            </a:r>
            <a:r>
              <a:rPr lang="en-US" dirty="0"/>
              <a:t>Weather</a:t>
            </a:r>
            <a:r>
              <a:rPr lang="ru-RU" dirty="0"/>
              <a:t>»). Выполняя задания, которые направлены на то, чтобы проверить, как хорошо учащихся понял текст песни, а также задания, которые заставляют мыслить – заставит внимание обучающихся снова концентрироваться.</a:t>
            </a:r>
          </a:p>
          <a:p>
            <a:pPr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60598353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4312420" cy="673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3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06149" y="58928"/>
            <a:ext cx="4311127" cy="6799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/>
          <p:nvPr/>
        </p:nvSpPr>
        <p:spPr>
          <a:xfrm>
            <a:off x="4749612" y="1078787"/>
            <a:ext cx="3521085" cy="3883631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" name="Picture 3" descr="Y:\Delo-New\Oblozhki\Titul\Big\Songs_2_4_cover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613151" y="4805356"/>
            <a:ext cx="1376736" cy="205264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828483337"/>
      </p:ext>
    </p:extLst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Заголовок 1"/>
          <p:cNvSpPr>
            <a:spLocks noGrp="1"/>
          </p:cNvSpPr>
          <p:nvPr>
            <p:ph type="title"/>
          </p:nvPr>
        </p:nvSpPr>
        <p:spPr>
          <a:xfrm>
            <a:off x="1931831" y="0"/>
            <a:ext cx="6885144" cy="493713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altLang="ru-RU" dirty="0"/>
              <a:t>Конкурс</a:t>
            </a:r>
          </a:p>
        </p:txBody>
      </p:sp>
      <p:sp>
        <p:nvSpPr>
          <p:cNvPr id="29699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altLang="ru-RU"/>
          </a:p>
        </p:txBody>
      </p:sp>
      <p:pic>
        <p:nvPicPr>
          <p:cNvPr id="6246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913" y="685800"/>
            <a:ext cx="3943350" cy="574516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246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97475" y="677863"/>
            <a:ext cx="3946525" cy="577373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Picture 14" descr="HEru2SB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2128" y="192657"/>
            <a:ext cx="1713568" cy="2156223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</p:spTree>
    <p:extLst>
      <p:ext uri="{BB962C8B-B14F-4D97-AF65-F5344CB8AC3E}">
        <p14:creationId xmlns:p14="http://schemas.microsoft.com/office/powerpoint/2010/main" val="2915446376"/>
      </p:ext>
    </p:extLst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Использование нестандартных заданий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Например, заданий из серии пособий «Метапредметный портфель» (задания на работу с инструкцией, мозговой штурм, заполнение таблиц, кластеров, работа с </a:t>
            </a:r>
            <a:r>
              <a:rPr lang="ru-RU" dirty="0" err="1"/>
              <a:t>текстовыделителями</a:t>
            </a:r>
            <a:r>
              <a:rPr lang="ru-RU" dirty="0"/>
              <a:t>, творческие задания и др.)</a:t>
            </a:r>
          </a:p>
        </p:txBody>
      </p:sp>
      <p:pic>
        <p:nvPicPr>
          <p:cNvPr id="4" name="Picture 4" descr="Y:\Titul-OKT\Буров\Rolic\Metabag4_cover (копия)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35938" y="3944430"/>
            <a:ext cx="1816080" cy="258878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Picture 5" descr="Y:\Titul-OKT\Буров\Rolic\Metabag5_cover (копия)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468" y="3979825"/>
            <a:ext cx="1743437" cy="253291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Picture 7" descr="https://www.englishteachers.ru/uploadedfiles/waresimgs/55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84492" y="3979825"/>
            <a:ext cx="1816080" cy="253291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2" descr="https://www.englishteachers.ru/uploadedfiles/waresimgs/569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31515" y="3962130"/>
            <a:ext cx="1827745" cy="25011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9290950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355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5353" y="179104"/>
            <a:ext cx="8568647" cy="66788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 descr="https://www.englishteachers.ru/uploadedfiles/waresimgs/557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430236" cy="20445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08266359"/>
      </p:ext>
    </p:extLst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7" name="Picture 3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973138" y="1717675"/>
            <a:ext cx="7099300" cy="4824413"/>
          </a:xfrm>
          <a:ln>
            <a:solidFill>
              <a:srgbClr val="7030A0"/>
            </a:solidFill>
          </a:ln>
        </p:spPr>
      </p:pic>
      <p:sp>
        <p:nvSpPr>
          <p:cNvPr id="2" name="Дуга 1"/>
          <p:cNvSpPr/>
          <p:nvPr/>
        </p:nvSpPr>
        <p:spPr>
          <a:xfrm rot="19004634">
            <a:off x="5519738" y="1508125"/>
            <a:ext cx="1870075" cy="1150938"/>
          </a:xfrm>
          <a:prstGeom prst="arc">
            <a:avLst>
              <a:gd name="adj1" fmla="val 16200000"/>
              <a:gd name="adj2" fmla="val 972606"/>
            </a:avLst>
          </a:prstGeom>
          <a:noFill/>
          <a:ln w="38100">
            <a:solidFill>
              <a:srgbClr val="FF000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7" name="Picture 5" descr="Y:\Titul-OKT\Буров\Rolic\Metabag5_cover (копия)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388" y="188913"/>
            <a:ext cx="1400175" cy="19621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pSp>
        <p:nvGrpSpPr>
          <p:cNvPr id="3" name="Группа 9"/>
          <p:cNvGrpSpPr>
            <a:grpSpLocks/>
          </p:cNvGrpSpPr>
          <p:nvPr/>
        </p:nvGrpSpPr>
        <p:grpSpPr bwMode="auto">
          <a:xfrm>
            <a:off x="6804025" y="1700213"/>
            <a:ext cx="1616075" cy="4881562"/>
            <a:chOff x="6804248" y="1700808"/>
            <a:chExt cx="1616519" cy="4880456"/>
          </a:xfrm>
        </p:grpSpPr>
        <p:pic>
          <p:nvPicPr>
            <p:cNvPr id="36871" name="Picture 2"/>
            <p:cNvPicPr>
              <a:picLocks noChangeAspect="1" noChangeArrowheads="1"/>
            </p:cNvPicPr>
            <p:nvPr/>
          </p:nvPicPr>
          <p:blipFill>
            <a:blip r:embed="rId4" cstate="print"/>
            <a:srcRect b="50072"/>
            <a:stretch>
              <a:fillRect/>
            </a:stretch>
          </p:blipFill>
          <p:spPr bwMode="auto">
            <a:xfrm>
              <a:off x="6804248" y="1700808"/>
              <a:ext cx="1616519" cy="4880456"/>
            </a:xfrm>
            <a:prstGeom prst="rect">
              <a:avLst/>
            </a:prstGeom>
            <a:noFill/>
            <a:ln w="9525">
              <a:solidFill>
                <a:srgbClr val="7030A0"/>
              </a:solidFill>
              <a:miter lim="800000"/>
              <a:headEnd/>
              <a:tailEnd/>
            </a:ln>
          </p:spPr>
        </p:pic>
        <p:sp>
          <p:nvSpPr>
            <p:cNvPr id="8" name="Овал 7"/>
            <p:cNvSpPr/>
            <p:nvPr/>
          </p:nvSpPr>
          <p:spPr>
            <a:xfrm>
              <a:off x="7596629" y="3140344"/>
              <a:ext cx="215959" cy="217439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9" name="Улыбающееся лицо 8"/>
            <p:cNvSpPr/>
            <p:nvPr/>
          </p:nvSpPr>
          <p:spPr>
            <a:xfrm>
              <a:off x="7668085" y="6021004"/>
              <a:ext cx="215959" cy="215851"/>
            </a:xfrm>
            <a:prstGeom prst="smileyFac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n>
                  <a:solidFill>
                    <a:schemeClr val="tx1"/>
                  </a:solidFill>
                </a:ln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600084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686519" y="0"/>
            <a:ext cx="5169594" cy="6869728"/>
          </a:xfrm>
          <a:prstGeom prst="rect">
            <a:avLst/>
          </a:prstGeom>
        </p:spPr>
      </p:pic>
      <p:pic>
        <p:nvPicPr>
          <p:cNvPr id="4" name="Picture 2" descr="Мильруд Р. П. Учебное пособие. Развивающие задания, стихи и песни для начальной школы. QR-код для аудио. Английский язык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7097" y="239869"/>
            <a:ext cx="2528960" cy="33275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55650120"/>
      </p:ext>
    </p:extLst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796057" y="0"/>
            <a:ext cx="5214602" cy="6831129"/>
          </a:xfrm>
          <a:prstGeom prst="rect">
            <a:avLst/>
          </a:prstGeom>
        </p:spPr>
      </p:pic>
      <p:pic>
        <p:nvPicPr>
          <p:cNvPr id="2050" name="Picture 2" descr="Мильруд Р. П. Учебное пособие. Развивающие задания, стихи и песни для начальной школы. QR-код для аудио. Английский язык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7097" y="239869"/>
            <a:ext cx="2528960" cy="33275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6915329"/>
      </p:ext>
    </p:extLst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Заголовок 1"/>
          <p:cNvSpPr>
            <a:spLocks noGrp="1"/>
          </p:cNvSpPr>
          <p:nvPr>
            <p:ph type="title"/>
          </p:nvPr>
        </p:nvSpPr>
        <p:spPr>
          <a:xfrm>
            <a:off x="5095982" y="893158"/>
            <a:ext cx="3801438" cy="4528847"/>
          </a:xfrm>
        </p:spPr>
        <p:txBody>
          <a:bodyPr>
            <a:normAutofit fontScale="90000"/>
          </a:bodyPr>
          <a:lstStyle/>
          <a:p>
            <a:pPr marL="228600" lvl="0" indent="-228600">
              <a:spcBef>
                <a:spcPts val="1000"/>
              </a:spcBef>
            </a:pPr>
            <a:r>
              <a:rPr lang="ru-RU" sz="28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Сообщите учащимся в начале урока, что им нужно будет записать три вещи, которые они узнали на уроке, в их </a:t>
            </a:r>
            <a:r>
              <a:rPr lang="en-US" sz="28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“</a:t>
            </a:r>
            <a:r>
              <a:rPr lang="ru-RU" sz="28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Билет на выход</a:t>
            </a:r>
            <a:r>
              <a:rPr lang="en-US" sz="28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”</a:t>
            </a:r>
            <a:r>
              <a:rPr lang="ru-RU" sz="28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 (</a:t>
            </a:r>
            <a:r>
              <a:rPr lang="en-US" sz="28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“Ticket out the door”</a:t>
            </a:r>
            <a:r>
              <a:rPr lang="ru-RU" sz="28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).</a:t>
            </a:r>
            <a:br>
              <a:rPr lang="en-US" sz="28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</a:br>
            <a:br>
              <a:rPr lang="ru-RU" sz="28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</a:br>
            <a:r>
              <a:rPr lang="ru-RU" sz="28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Этот приём несомненно заставит учащихся сконцентрироваться на уроке.</a:t>
            </a:r>
            <a:br>
              <a:rPr lang="en-US" sz="28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</a:br>
            <a:endParaRPr lang="ru-RU" dirty="0"/>
          </a:p>
        </p:txBody>
      </p:sp>
      <p:sp>
        <p:nvSpPr>
          <p:cNvPr id="21507" name="Объект 2"/>
          <p:cNvSpPr>
            <a:spLocks noGrp="1"/>
          </p:cNvSpPr>
          <p:nvPr>
            <p:ph idx="1"/>
          </p:nvPr>
        </p:nvSpPr>
        <p:spPr>
          <a:xfrm>
            <a:off x="1116013" y="6018213"/>
            <a:ext cx="7354887" cy="825500"/>
          </a:xfrm>
        </p:spPr>
        <p:txBody>
          <a:bodyPr/>
          <a:lstStyle/>
          <a:p>
            <a:r>
              <a:rPr lang="en-US" sz="1800">
                <a:hlinkClick r:id="rId2"/>
              </a:rPr>
              <a:t>https://ecdn.teacherspayteachers.com/thumbitem/Exit-Ticket-Exit-Slip-1437311-1410171307/original-1437311-1.jpg</a:t>
            </a:r>
            <a:r>
              <a:rPr lang="en-US" sz="1800"/>
              <a:t> </a:t>
            </a:r>
            <a:endParaRPr lang="ru-RU" sz="1800"/>
          </a:p>
        </p:txBody>
      </p:sp>
      <p:pic>
        <p:nvPicPr>
          <p:cNvPr id="21508" name="Picture 4" descr="https://ecdn.teacherspayteachers.com/thumbitem/Exit-Ticket-Exit-Slip-1437311-1410171307/original-1437311-1.jpg"/>
          <p:cNvPicPr>
            <a:picLocks noChangeAspect="1" noChangeArrowheads="1"/>
          </p:cNvPicPr>
          <p:nvPr/>
        </p:nvPicPr>
        <p:blipFill>
          <a:blip r:embed="rId3" cstate="print"/>
          <a:srcRect t="3725" b="5263"/>
          <a:stretch>
            <a:fillRect/>
          </a:stretch>
        </p:blipFill>
        <p:spPr bwMode="auto">
          <a:xfrm>
            <a:off x="272141" y="131316"/>
            <a:ext cx="4943475" cy="5832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245698885"/>
      </p:ext>
    </p:extLst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7650" name="Picture 2" descr="Ticket Out the Door"/>
          <p:cNvPicPr>
            <a:picLocks noChangeAspect="1" noChangeArrowheads="1"/>
          </p:cNvPicPr>
          <p:nvPr/>
        </p:nvPicPr>
        <p:blipFill>
          <a:blip r:embed="rId2" cstate="print"/>
          <a:srcRect t="1995"/>
          <a:stretch>
            <a:fillRect/>
          </a:stretch>
        </p:blipFill>
        <p:spPr bwMode="auto">
          <a:xfrm>
            <a:off x="566540" y="0"/>
            <a:ext cx="6600963" cy="656005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28650" y="6482992"/>
            <a:ext cx="7886700" cy="375007"/>
          </a:xfrm>
        </p:spPr>
        <p:txBody>
          <a:bodyPr>
            <a:normAutofit lnSpcReduction="10000"/>
          </a:bodyPr>
          <a:lstStyle/>
          <a:p>
            <a:r>
              <a:rPr lang="en-US" sz="2000" dirty="0">
                <a:hlinkClick r:id="rId3"/>
              </a:rPr>
              <a:t>https://ru.pinterest.com/pin/453174781248217159/</a:t>
            </a:r>
            <a:r>
              <a:rPr lang="ru-RU" sz="20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86214054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 b="58130"/>
          <a:stretch>
            <a:fillRect/>
          </a:stretch>
        </p:blipFill>
        <p:spPr bwMode="auto">
          <a:xfrm>
            <a:off x="899593" y="2060849"/>
            <a:ext cx="7789121" cy="44644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0" name="Picture 4" descr="https://www.englishteachers.ru/uploadedfiles/waresimgs/1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" y="0"/>
            <a:ext cx="1641214" cy="2132856"/>
          </a:xfrm>
          <a:prstGeom prst="rect">
            <a:avLst/>
          </a:prstGeom>
          <a:noFill/>
        </p:spPr>
      </p:pic>
      <p:sp>
        <p:nvSpPr>
          <p:cNvPr id="6" name="Скругленный прямоугольник 5"/>
          <p:cNvSpPr/>
          <p:nvPr/>
        </p:nvSpPr>
        <p:spPr>
          <a:xfrm>
            <a:off x="827584" y="2276872"/>
            <a:ext cx="7632848" cy="3240360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Заголовок 1"/>
          <p:cNvSpPr>
            <a:spLocks noGrp="1"/>
          </p:cNvSpPr>
          <p:nvPr>
            <p:ph type="title"/>
          </p:nvPr>
        </p:nvSpPr>
        <p:spPr>
          <a:xfrm>
            <a:off x="914400" y="476672"/>
            <a:ext cx="8229600" cy="1143000"/>
          </a:xfrm>
        </p:spPr>
        <p:txBody>
          <a:bodyPr>
            <a:normAutofit fontScale="90000"/>
          </a:bodyPr>
          <a:lstStyle/>
          <a:p>
            <a:br>
              <a:rPr lang="ru-RU" dirty="0"/>
            </a:br>
            <a:r>
              <a:rPr lang="ru-RU" sz="4000" dirty="0"/>
              <a:t>Задание творческого характера</a:t>
            </a:r>
            <a:br>
              <a:rPr lang="ru-RU" dirty="0"/>
            </a:br>
            <a:endParaRPr lang="ru-RU" dirty="0"/>
          </a:p>
        </p:txBody>
      </p:sp>
    </p:spTree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742457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Выводы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455992" y="1429555"/>
            <a:ext cx="8232015" cy="5100034"/>
          </a:xfrm>
        </p:spPr>
        <p:txBody>
          <a:bodyPr>
            <a:normAutofit fontScale="92500" lnSpcReduction="20000"/>
          </a:bodyPr>
          <a:lstStyle/>
          <a:p>
            <a:r>
              <a:rPr lang="ru-RU" dirty="0"/>
              <a:t>Постоянная смена видов деятельности на уроке позволяет поддерживать концентрацию и устойчивость внимания у обучающихся. </a:t>
            </a:r>
          </a:p>
          <a:p>
            <a:r>
              <a:rPr lang="ru-RU" dirty="0"/>
              <a:t>Использование нестандартных заданий привлекает и вовлекает учащихся в процесс работы на уроке. </a:t>
            </a:r>
          </a:p>
          <a:p>
            <a:r>
              <a:rPr lang="ru-RU" dirty="0"/>
              <a:t>Песни могут служить прекрасным элементом поддержания внимания.</a:t>
            </a:r>
          </a:p>
          <a:p>
            <a:r>
              <a:rPr lang="ru-RU" dirty="0"/>
              <a:t>Использование анимированных презентаций и роликов, за счет необычного формата, повышает концентрацию внимания у учащихся.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8627305"/>
      </p:ext>
    </p:extLst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262095"/>
            <a:ext cx="7886700" cy="922761"/>
          </a:xfrm>
        </p:spPr>
        <p:txBody>
          <a:bodyPr/>
          <a:lstStyle/>
          <a:p>
            <a:pPr algn="ctr"/>
            <a:r>
              <a:rPr lang="ru-RU" dirty="0"/>
              <a:t>Полезные ресурсы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28650" y="1506828"/>
            <a:ext cx="7886700" cy="5074275"/>
          </a:xfrm>
        </p:spPr>
        <p:txBody>
          <a:bodyPr>
            <a:normAutofit fontScale="62500" lnSpcReduction="20000"/>
          </a:bodyPr>
          <a:lstStyle/>
          <a:p>
            <a:r>
              <a:rPr lang="en-US" dirty="0">
                <a:hlinkClick r:id="rId2"/>
              </a:rPr>
              <a:t>http://psixologiya.org/obshhaya/vnimanie/1553-vnimanie-i-ego-fiziologicheskie-osnovy.html</a:t>
            </a:r>
            <a:endParaRPr lang="ru-RU" dirty="0">
              <a:hlinkClick r:id="rId2"/>
            </a:endParaRPr>
          </a:p>
          <a:p>
            <a:r>
              <a:rPr lang="en-US" dirty="0">
                <a:hlinkClick r:id="rId2"/>
              </a:rPr>
              <a:t>http://psixologiya.org/detskaya/vnimanie/1560-vnimanie-t-v-bashaeva.html?start=2</a:t>
            </a:r>
            <a:endParaRPr lang="ru-RU" dirty="0">
              <a:hlinkClick r:id="rId2"/>
            </a:endParaRPr>
          </a:p>
          <a:p>
            <a:r>
              <a:rPr lang="en-US" dirty="0">
                <a:hlinkClick r:id="rId2"/>
              </a:rPr>
              <a:t>https://www.powtoon.com/blog/29-super-effective-ways-students-attention-raising-voice/</a:t>
            </a:r>
            <a:endParaRPr lang="en-US" dirty="0"/>
          </a:p>
          <a:p>
            <a:r>
              <a:rPr lang="en-US" dirty="0">
                <a:hlinkClick r:id="rId3"/>
              </a:rPr>
              <a:t>https://www.youtube.com/watch?v=dzf10hpmK1U</a:t>
            </a:r>
            <a:r>
              <a:rPr lang="en-US" dirty="0"/>
              <a:t> - How to use </a:t>
            </a:r>
            <a:r>
              <a:rPr lang="en-US" dirty="0" err="1"/>
              <a:t>PowToon</a:t>
            </a:r>
            <a:r>
              <a:rPr lang="en-US" dirty="0"/>
              <a:t> Tutorial</a:t>
            </a:r>
          </a:p>
          <a:p>
            <a:r>
              <a:rPr lang="en-US" dirty="0">
                <a:hlinkClick r:id="rId4"/>
              </a:rPr>
              <a:t>https://www.youtube.com/watch?v=hOoFlstyZm0</a:t>
            </a:r>
            <a:r>
              <a:rPr lang="en-US" dirty="0"/>
              <a:t> – example of </a:t>
            </a:r>
            <a:r>
              <a:rPr lang="en-US" dirty="0" err="1"/>
              <a:t>PowToon</a:t>
            </a:r>
            <a:r>
              <a:rPr lang="en-US" dirty="0"/>
              <a:t> video</a:t>
            </a:r>
          </a:p>
          <a:p>
            <a:r>
              <a:rPr lang="en-US" dirty="0">
                <a:hlinkClick r:id="rId5"/>
              </a:rPr>
              <a:t>https://www.insidehighered.com/advice/2016/07/26/how-hold-students-attention-classroom-essay</a:t>
            </a:r>
            <a:endParaRPr lang="en-US" dirty="0"/>
          </a:p>
          <a:p>
            <a:r>
              <a:rPr lang="en-US" dirty="0">
                <a:hlinkClick r:id="rId6"/>
              </a:rPr>
              <a:t>https://thecornerstoneforteachers.com/50-fun-call-and-response-ideas-to-get-students-attention/</a:t>
            </a:r>
            <a:endParaRPr lang="en-US" dirty="0"/>
          </a:p>
          <a:p>
            <a:r>
              <a:rPr lang="en-US" dirty="0">
                <a:hlinkClick r:id="rId7"/>
              </a:rPr>
              <a:t>https://www.edutopia.org/discussion/7-ways-increase-students-attention-span</a:t>
            </a:r>
            <a:endParaRPr lang="en-US" dirty="0"/>
          </a:p>
          <a:p>
            <a:r>
              <a:rPr lang="en-US" dirty="0">
                <a:hlinkClick r:id="rId2"/>
              </a:rPr>
              <a:t>https://www.powtoon.com/blog/29-super-effective-ways-students-attention-raising-voice/</a:t>
            </a:r>
            <a:r>
              <a:rPr lang="en-US" dirty="0"/>
              <a:t> </a:t>
            </a:r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44133466"/>
      </p:ext>
    </p:extLst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0825" y="188914"/>
            <a:ext cx="8713788" cy="6264275"/>
          </a:xfrm>
        </p:spPr>
        <p:txBody>
          <a:bodyPr rtlCol="0">
            <a:normAutofit fontScale="85000" lnSpcReduction="20000"/>
          </a:bodyPr>
          <a:lstStyle/>
          <a:p>
            <a:pPr marL="0" indent="0"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n-US" dirty="0"/>
          </a:p>
          <a:p>
            <a:pPr marL="0" indent="0"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3300" dirty="0"/>
              <a:t>Наш сайт</a:t>
            </a:r>
          </a:p>
          <a:p>
            <a:pPr marL="0" indent="0"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3300" dirty="0">
                <a:hlinkClick r:id="rId2"/>
              </a:rPr>
              <a:t>www.titul.ru</a:t>
            </a:r>
            <a:r>
              <a:rPr lang="en-US" sz="3300" dirty="0"/>
              <a:t> </a:t>
            </a:r>
            <a:endParaRPr lang="ru-RU" sz="3300" dirty="0"/>
          </a:p>
          <a:p>
            <a:pPr marL="0" indent="0"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/>
          </a:p>
          <a:p>
            <a:pPr marL="0" indent="0"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/>
              <a:t>Интернет-магазин «Титул» </a:t>
            </a:r>
          </a:p>
          <a:p>
            <a:pPr marL="0" indent="0"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>
                <a:hlinkClick r:id="rId3"/>
              </a:rPr>
              <a:t>https://www.englishteachers.ru/shop</a:t>
            </a:r>
            <a:r>
              <a:rPr lang="en-US" dirty="0"/>
              <a:t> </a:t>
            </a:r>
          </a:p>
          <a:p>
            <a:pPr marL="0" indent="0"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altLang="ru-RU" u="sng" dirty="0"/>
          </a:p>
          <a:p>
            <a:pPr marL="0" indent="0"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altLang="ru-RU" b="1" u="sng" dirty="0"/>
              <a:t>«ТИТУЛ» в социальных сетях</a:t>
            </a:r>
          </a:p>
          <a:p>
            <a:pPr marL="0" indent="0"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altLang="ru-RU" dirty="0" err="1"/>
              <a:t>ВКонтакте</a:t>
            </a:r>
            <a:r>
              <a:rPr lang="ru-RU" altLang="ru-RU" dirty="0"/>
              <a:t> - </a:t>
            </a:r>
            <a:r>
              <a:rPr lang="en-US" altLang="ru-RU" dirty="0">
                <a:hlinkClick r:id="rId4"/>
              </a:rPr>
              <a:t>http://vk.com/titulpublishers</a:t>
            </a:r>
            <a:r>
              <a:rPr lang="ru-RU" altLang="ru-RU" dirty="0"/>
              <a:t> </a:t>
            </a:r>
          </a:p>
          <a:p>
            <a:pPr marL="0" indent="0"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ru-RU" dirty="0" err="1"/>
              <a:t>Facebook</a:t>
            </a:r>
            <a:r>
              <a:rPr lang="en-US" altLang="ru-RU" dirty="0"/>
              <a:t> - </a:t>
            </a:r>
            <a:r>
              <a:rPr lang="en-US" altLang="ru-RU" dirty="0">
                <a:hlinkClick r:id="rId5"/>
              </a:rPr>
              <a:t>https://www.facebook.com/titulpublishers</a:t>
            </a:r>
            <a:endParaRPr lang="ru-RU" altLang="ru-RU" dirty="0"/>
          </a:p>
          <a:p>
            <a:pPr marL="0" indent="0"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ru-RU" dirty="0" err="1"/>
              <a:t>Instagram</a:t>
            </a:r>
            <a:r>
              <a:rPr lang="en-US" altLang="ru-RU" dirty="0"/>
              <a:t> - </a:t>
            </a:r>
            <a:r>
              <a:rPr lang="en-US" altLang="ru-RU" dirty="0">
                <a:solidFill>
                  <a:srgbClr val="0033CC"/>
                </a:solidFill>
              </a:rPr>
              <a:t>@titulpublishers</a:t>
            </a:r>
          </a:p>
          <a:p>
            <a:pPr marL="0" indent="0"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altLang="ru-RU" dirty="0">
              <a:solidFill>
                <a:srgbClr val="0033CC"/>
              </a:solidFill>
            </a:endParaRPr>
          </a:p>
          <a:p>
            <a:pPr marL="0" indent="0"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3800" b="1" dirty="0">
                <a:solidFill>
                  <a:srgbClr val="0033CC"/>
                </a:solidFill>
              </a:rPr>
              <a:t>#</a:t>
            </a:r>
            <a:r>
              <a:rPr lang="ru-RU" sz="3800" dirty="0" err="1">
                <a:solidFill>
                  <a:srgbClr val="0033CC"/>
                </a:solidFill>
              </a:rPr>
              <a:t>издательствотитул</a:t>
            </a:r>
            <a:r>
              <a:rPr lang="ru-RU" sz="3800" dirty="0">
                <a:solidFill>
                  <a:srgbClr val="0033CC"/>
                </a:solidFill>
              </a:rPr>
              <a:t> </a:t>
            </a:r>
            <a:r>
              <a:rPr lang="en-US" sz="3800" dirty="0">
                <a:solidFill>
                  <a:srgbClr val="0033CC"/>
                </a:solidFill>
              </a:rPr>
              <a:t> </a:t>
            </a:r>
          </a:p>
          <a:p>
            <a:pPr marL="0" indent="0"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3800" b="1" dirty="0">
                <a:solidFill>
                  <a:srgbClr val="0033CC"/>
                </a:solidFill>
              </a:rPr>
              <a:t>#</a:t>
            </a:r>
            <a:r>
              <a:rPr lang="en-US" sz="3800" dirty="0">
                <a:solidFill>
                  <a:srgbClr val="0033CC"/>
                </a:solidFill>
              </a:rPr>
              <a:t>titulpublishers </a:t>
            </a:r>
            <a:endParaRPr lang="ru-RU" sz="3800" dirty="0"/>
          </a:p>
        </p:txBody>
      </p:sp>
      <p:grpSp>
        <p:nvGrpSpPr>
          <p:cNvPr id="2" name="Группа 8"/>
          <p:cNvGrpSpPr>
            <a:grpSpLocks/>
          </p:cNvGrpSpPr>
          <p:nvPr/>
        </p:nvGrpSpPr>
        <p:grpSpPr bwMode="auto">
          <a:xfrm>
            <a:off x="467546" y="3573015"/>
            <a:ext cx="2160587" cy="1152526"/>
            <a:chOff x="467544" y="3429000"/>
            <a:chExt cx="2161848" cy="1152128"/>
          </a:xfrm>
        </p:grpSpPr>
        <p:pic>
          <p:nvPicPr>
            <p:cNvPr id="52228" name="Picture 2" descr="Картинки по запросу instagram free logo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2267744" y="4221088"/>
              <a:ext cx="361648" cy="3600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2229" name="Picture 10" descr="Картинки по запросу vk logo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1331640" y="3429000"/>
              <a:ext cx="360040" cy="3600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2230" name="Picture 12" descr="Картинки по запросу facebook logo"/>
            <p:cNvPicPr>
              <a:picLocks noChangeAspect="1" noChangeArrowheads="1"/>
            </p:cNvPicPr>
            <p:nvPr/>
          </p:nvPicPr>
          <p:blipFill>
            <a:blip r:embed="rId8" cstate="print"/>
            <a:srcRect l="21396" r="21548"/>
            <a:stretch>
              <a:fillRect/>
            </a:stretch>
          </p:blipFill>
          <p:spPr bwMode="auto">
            <a:xfrm>
              <a:off x="467544" y="3789040"/>
              <a:ext cx="360040" cy="3571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95937" y="0"/>
            <a:ext cx="5148064" cy="6836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41264" y="3284985"/>
            <a:ext cx="9185264" cy="3573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 descr="https://www.englishteachers.ru/uploadedfiles/waresimgs/19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" y="2"/>
            <a:ext cx="1571941" cy="2132855"/>
          </a:xfrm>
          <a:prstGeom prst="rect">
            <a:avLst/>
          </a:prstGeom>
          <a:noFill/>
        </p:spPr>
      </p:pic>
      <p:sp>
        <p:nvSpPr>
          <p:cNvPr id="7" name="Заголовок 1"/>
          <p:cNvSpPr txBox="1">
            <a:spLocks/>
          </p:cNvSpPr>
          <p:nvPr/>
        </p:nvSpPr>
        <p:spPr>
          <a:xfrm>
            <a:off x="323528" y="2132856"/>
            <a:ext cx="3672408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5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Задание творческого характера</a:t>
            </a: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507</TotalTime>
  <Words>2036</Words>
  <Application>Microsoft Office PowerPoint</Application>
  <PresentationFormat>Экран (4:3)</PresentationFormat>
  <Paragraphs>207</Paragraphs>
  <Slides>82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82</vt:i4>
      </vt:variant>
    </vt:vector>
  </HeadingPairs>
  <TitlesOfParts>
    <vt:vector size="86" baseType="lpstr">
      <vt:lpstr>Arial</vt:lpstr>
      <vt:lpstr>Calibri</vt:lpstr>
      <vt:lpstr>Times New Roman</vt:lpstr>
      <vt:lpstr>Тема Office</vt:lpstr>
      <vt:lpstr>Активизируем  творческие способности и концентрируем внимание учащихся  на уроках английского языка  (на примере курсов и пособий издательства «Титул»)</vt:lpstr>
      <vt:lpstr>Творческие способности  &amp; креативность</vt:lpstr>
      <vt:lpstr>Характеристики творческого мышления:</vt:lpstr>
      <vt:lpstr>Условия для развития творческого мышления:</vt:lpstr>
      <vt:lpstr>Условия для развития творческого мышления:</vt:lpstr>
      <vt:lpstr>Основополагающие принципы работы для активизации творческих способностей:</vt:lpstr>
      <vt:lpstr> Некоторые формы работы для активизации творческих умений: </vt:lpstr>
      <vt:lpstr> Задание творческого характера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Развитие умений анализа и синтеза, творческих способностей, креативности, вероятностного прогнозирования</vt:lpstr>
      <vt:lpstr>Фотография педагога-апробатора книги "Метапредметный портфель ученика 4 класса" Сутягиной Надежды Геннадьевны, учителя английского языка МОУ Ильинская СОШ, с. Ильинское, Кимрского района, Тверской области.</vt:lpstr>
      <vt:lpstr>Фотография апробатора книги "Метапредметный портфель ученика 4 класса", учителя английского языка из Архангельской области, Зайцевой Алёны Владимировны</vt:lpstr>
      <vt:lpstr>Фотография апробатора книги "Метапредметный портфель ученика 4 класса", учителя английского языка из Архангельской области, Зайцевой Алёны Владимировны</vt:lpstr>
      <vt:lpstr>Презентация PowerPoint</vt:lpstr>
      <vt:lpstr>Презентация PowerPoint</vt:lpstr>
      <vt:lpstr>Песни и стихи</vt:lpstr>
      <vt:lpstr>Песня</vt:lpstr>
      <vt:lpstr>Презентация PowerPoint</vt:lpstr>
      <vt:lpstr>Презентация PowerPoint</vt:lpstr>
      <vt:lpstr>Стихотворение</vt:lpstr>
      <vt:lpstr>Стихотворение</vt:lpstr>
      <vt:lpstr>Стихотворение</vt:lpstr>
      <vt:lpstr> Ролевая игра </vt:lpstr>
      <vt:lpstr>Мини-проекты на уроках (“Millie” 3 кл)</vt:lpstr>
      <vt:lpstr>Проект</vt:lpstr>
      <vt:lpstr>Проект</vt:lpstr>
      <vt:lpstr>Проект</vt:lpstr>
      <vt:lpstr>Игра</vt:lpstr>
      <vt:lpstr>Игра</vt:lpstr>
      <vt:lpstr>Презентация PowerPoint</vt:lpstr>
      <vt:lpstr>Презентация PowerPoint</vt:lpstr>
      <vt:lpstr>Фотографии апробатора пособия «Метапредметный портфель ученика 4 класса», учителя английского языка Быкова Владислава Юрьевича, д. Бор, Ленинградская область</vt:lpstr>
      <vt:lpstr>Фотографии апробатора пособия «Метапредметный портфель ученика 4 класса», учителя английского языка Быкова Владислава Юрьевича, д. Бор, Ленинградская область</vt:lpstr>
      <vt:lpstr>Фотографии апробатора пособия «Метапредметный портфель ученика 4 класса», учителя английского языка Быкова Владислава Юрьевича, д. Бор, Ленинградская область</vt:lpstr>
      <vt:lpstr>Необычный формат работы</vt:lpstr>
      <vt:lpstr>https://www.autodraw.com  Бесплатный сайт-помощник с рисованием различных картинок</vt:lpstr>
      <vt:lpstr>https://www.autodraw.com  Бесплатный сайт-помощник с рисованием различных картинок</vt:lpstr>
      <vt:lpstr>https://www.autodraw.com  Бесплатный сайт-помощник с рисованием различных картинок</vt:lpstr>
      <vt:lpstr>Презентация PowerPoint</vt:lpstr>
      <vt:lpstr>https://bubbl.us – бесплатный инструмент для создания mind maps </vt:lpstr>
      <vt:lpstr>https://bubbl.us – бесплатный инструмент для создания mind maps </vt:lpstr>
      <vt:lpstr>Презентация PowerPoint</vt:lpstr>
      <vt:lpstr>Что такое внимание?</vt:lpstr>
      <vt:lpstr>Свойства внимания</vt:lpstr>
      <vt:lpstr>Внимание</vt:lpstr>
      <vt:lpstr>Внимание</vt:lpstr>
      <vt:lpstr>Презентация PowerPoint</vt:lpstr>
      <vt:lpstr>Презентация PowerPoint</vt:lpstr>
      <vt:lpstr>Презентация PowerPoint</vt:lpstr>
      <vt:lpstr>Как завладеть вниманием учащихся?</vt:lpstr>
      <vt:lpstr>Простые приемы</vt:lpstr>
      <vt:lpstr>Простые приемы</vt:lpstr>
      <vt:lpstr>Привлечение внимания с помощью переключения</vt:lpstr>
      <vt:lpstr>Неожиданные оформления объяснений темы</vt:lpstr>
      <vt:lpstr>Ролевая игра  «Historical figures and Instagram» </vt:lpstr>
      <vt:lpstr>Ролевая игра  «Historical figures and Instagram» </vt:lpstr>
      <vt:lpstr>https://edu.glogster.com/dashboard </vt:lpstr>
      <vt:lpstr>https://edu.glogster.com/dashboard </vt:lpstr>
      <vt:lpstr>Презентация PowerPoint</vt:lpstr>
      <vt:lpstr>Презентация PowerPoint</vt:lpstr>
      <vt:lpstr>Твиты по теме лекции</vt:lpstr>
      <vt:lpstr>Scramble It!</vt:lpstr>
      <vt:lpstr>Используйте тренды</vt:lpstr>
      <vt:lpstr>Использование песен</vt:lpstr>
      <vt:lpstr>Использование песен</vt:lpstr>
      <vt:lpstr>Презентация PowerPoint</vt:lpstr>
      <vt:lpstr>Конкурс</vt:lpstr>
      <vt:lpstr>Использование нестандартных заданий</vt:lpstr>
      <vt:lpstr>Презентация PowerPoint</vt:lpstr>
      <vt:lpstr>Презентация PowerPoint</vt:lpstr>
      <vt:lpstr>Презентация PowerPoint</vt:lpstr>
      <vt:lpstr>Презентация PowerPoint</vt:lpstr>
      <vt:lpstr>Сообщите учащимся в начале урока, что им нужно будет записать три вещи, которые они узнали на уроке, в их “Билет на выход” (“Ticket out the door”).  Этот приём несомненно заставит учащихся сконцентрироваться на уроке. </vt:lpstr>
      <vt:lpstr>Презентация PowerPoint</vt:lpstr>
      <vt:lpstr>Выводы</vt:lpstr>
      <vt:lpstr>Полезные ресурсы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Активизация творческих способностей учащихся на уроках английского языка</dc:title>
  <dc:creator>titul</dc:creator>
  <cp:lastModifiedBy>Pupsik</cp:lastModifiedBy>
  <cp:revision>91</cp:revision>
  <dcterms:created xsi:type="dcterms:W3CDTF">2015-04-13T20:16:33Z</dcterms:created>
  <dcterms:modified xsi:type="dcterms:W3CDTF">2018-09-16T19:05:07Z</dcterms:modified>
</cp:coreProperties>
</file>