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60" r:id="rId6"/>
    <p:sldId id="261" r:id="rId7"/>
    <p:sldId id="284" r:id="rId8"/>
    <p:sldId id="285" r:id="rId9"/>
    <p:sldId id="286"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758"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2813FE-CD0A-48AE-BF81-A0D0EE70B021}" type="datetimeFigureOut">
              <a:rPr lang="ru-RU" smtClean="0"/>
              <a:t>09.10.2018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C44A75-402C-447A-8D41-D1BDC17B20D3}" type="slidenum">
              <a:rPr lang="ru-RU" smtClean="0"/>
              <a:t>‹#›</a:t>
            </a:fld>
            <a:endParaRPr lang="ru-RU"/>
          </a:p>
        </p:txBody>
      </p:sp>
    </p:spTree>
    <p:extLst>
      <p:ext uri="{BB962C8B-B14F-4D97-AF65-F5344CB8AC3E}">
        <p14:creationId xmlns:p14="http://schemas.microsoft.com/office/powerpoint/2010/main" val="231213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278814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3383879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311835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1254990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3028199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893FCA-896C-48CC-85D0-4F8943492A27}" type="datetimeFigureOut">
              <a:rPr lang="ru-RU" smtClean="0"/>
              <a:t>09.10.2018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1315570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C893FCA-896C-48CC-85D0-4F8943492A27}" type="datetimeFigureOut">
              <a:rPr lang="ru-RU" smtClean="0"/>
              <a:t>09.10.2018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53961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893FCA-896C-48CC-85D0-4F8943492A27}" type="datetimeFigureOut">
              <a:rPr lang="ru-RU" smtClean="0"/>
              <a:t>09.10.2018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2491653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893FCA-896C-48CC-85D0-4F8943492A27}" type="datetimeFigureOut">
              <a:rPr lang="ru-RU" smtClean="0"/>
              <a:t>09.10.2018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1360085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893FCA-896C-48CC-85D0-4F8943492A27}" type="datetimeFigureOut">
              <a:rPr lang="ru-RU" smtClean="0"/>
              <a:t>09.10.2018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112579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893FCA-896C-48CC-85D0-4F8943492A27}" type="datetimeFigureOut">
              <a:rPr lang="ru-RU" smtClean="0"/>
              <a:t>09.10.2018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E92310E-A839-46C1-BCB3-102599671D2F}" type="slidenum">
              <a:rPr lang="ru-RU" smtClean="0"/>
              <a:t>‹#›</a:t>
            </a:fld>
            <a:endParaRPr lang="ru-RU"/>
          </a:p>
        </p:txBody>
      </p:sp>
    </p:spTree>
    <p:extLst>
      <p:ext uri="{BB962C8B-B14F-4D97-AF65-F5344CB8AC3E}">
        <p14:creationId xmlns:p14="http://schemas.microsoft.com/office/powerpoint/2010/main" val="3323788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893FCA-896C-48CC-85D0-4F8943492A27}" type="datetimeFigureOut">
              <a:rPr lang="ru-RU" smtClean="0"/>
              <a:t>09.10.2018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2310E-A839-46C1-BCB3-102599671D2F}" type="slidenum">
              <a:rPr lang="ru-RU" smtClean="0"/>
              <a:t>‹#›</a:t>
            </a:fld>
            <a:endParaRPr lang="ru-RU"/>
          </a:p>
        </p:txBody>
      </p:sp>
    </p:spTree>
    <p:extLst>
      <p:ext uri="{BB962C8B-B14F-4D97-AF65-F5344CB8AC3E}">
        <p14:creationId xmlns:p14="http://schemas.microsoft.com/office/powerpoint/2010/main" val="617229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Современные методы работы с текстом на уроках английского языка</a:t>
            </a:r>
            <a:endParaRPr lang="ru-RU" dirty="0"/>
          </a:p>
        </p:txBody>
      </p:sp>
      <p:sp>
        <p:nvSpPr>
          <p:cNvPr id="3" name="Подзаголовок 2"/>
          <p:cNvSpPr>
            <a:spLocks noGrp="1"/>
          </p:cNvSpPr>
          <p:nvPr>
            <p:ph type="subTitle" idx="1"/>
          </p:nvPr>
        </p:nvSpPr>
        <p:spPr/>
        <p:txBody>
          <a:bodyPr/>
          <a:lstStyle/>
          <a:p>
            <a:r>
              <a:rPr lang="ru-RU" dirty="0" err="1" smtClean="0">
                <a:solidFill>
                  <a:schemeClr val="tx1"/>
                </a:solidFill>
              </a:rPr>
              <a:t>Лихошерстов</a:t>
            </a:r>
            <a:r>
              <a:rPr lang="ru-RU" dirty="0" smtClean="0">
                <a:solidFill>
                  <a:schemeClr val="tx1"/>
                </a:solidFill>
              </a:rPr>
              <a:t> Е.Ю.</a:t>
            </a:r>
            <a:endParaRPr lang="ru-RU" dirty="0">
              <a:solidFill>
                <a:schemeClr val="tx1"/>
              </a:solidFill>
            </a:endParaRPr>
          </a:p>
        </p:txBody>
      </p:sp>
    </p:spTree>
    <p:extLst>
      <p:ext uri="{BB962C8B-B14F-4D97-AF65-F5344CB8AC3E}">
        <p14:creationId xmlns:p14="http://schemas.microsoft.com/office/powerpoint/2010/main" val="974091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ru-RU" dirty="0" smtClean="0"/>
              <a:t>Ознакомительное чтение:</a:t>
            </a:r>
            <a:br>
              <a:rPr lang="ru-RU" dirty="0" smtClean="0"/>
            </a:br>
            <a:r>
              <a:rPr lang="ru-RU" sz="3600" i="1" dirty="0" smtClean="0"/>
              <a:t>примеры</a:t>
            </a:r>
            <a:r>
              <a:rPr lang="ru-RU" sz="3600" dirty="0" smtClean="0"/>
              <a:t> упражнений на различных </a:t>
            </a:r>
            <a:r>
              <a:rPr lang="ru-RU" sz="3600" i="1" dirty="0" smtClean="0"/>
              <a:t>этапах (</a:t>
            </a:r>
            <a:r>
              <a:rPr lang="ru-RU" sz="3600" i="1" dirty="0" err="1" smtClean="0"/>
              <a:t>предтекстовый</a:t>
            </a:r>
            <a:r>
              <a:rPr lang="ru-RU" sz="3600" i="1" dirty="0" smtClean="0"/>
              <a:t>)</a:t>
            </a:r>
            <a:endParaRPr lang="ru-RU" sz="3600" i="1" dirty="0"/>
          </a:p>
        </p:txBody>
      </p:sp>
      <p:sp>
        <p:nvSpPr>
          <p:cNvPr id="3" name="Объект 2"/>
          <p:cNvSpPr>
            <a:spLocks noGrp="1"/>
          </p:cNvSpPr>
          <p:nvPr>
            <p:ph idx="1"/>
          </p:nvPr>
        </p:nvSpPr>
        <p:spPr>
          <a:xfrm>
            <a:off x="467544" y="2420888"/>
            <a:ext cx="8229600" cy="3096344"/>
          </a:xfrm>
        </p:spPr>
        <p:txBody>
          <a:bodyPr>
            <a:normAutofit/>
          </a:bodyPr>
          <a:lstStyle/>
          <a:p>
            <a:pPr algn="just"/>
            <a:r>
              <a:rPr lang="ru-RU" sz="2400" dirty="0" smtClean="0"/>
              <a:t>Расстановка </a:t>
            </a:r>
            <a:r>
              <a:rPr lang="ru-RU" sz="2400" dirty="0"/>
              <a:t>принятых самими учениками графических знаков: ? — мне непонятно или ! — это </a:t>
            </a:r>
            <a:r>
              <a:rPr lang="ru-RU" sz="2400" dirty="0" smtClean="0"/>
              <a:t>интересно</a:t>
            </a:r>
          </a:p>
          <a:p>
            <a:pPr algn="just"/>
            <a:r>
              <a:rPr lang="ru-RU" sz="2400" dirty="0"/>
              <a:t>О</a:t>
            </a:r>
            <a:r>
              <a:rPr lang="ru-RU" sz="2400" dirty="0" smtClean="0"/>
              <a:t> </a:t>
            </a:r>
            <a:r>
              <a:rPr lang="ru-RU" sz="2400" dirty="0"/>
              <a:t>чем, судя по заглавию (рисункам, графикам и концовке), может идти речь в данном тексте; прочтите текст, найдите </a:t>
            </a:r>
            <a:r>
              <a:rPr lang="ru-RU" sz="2400" u="sng" dirty="0" smtClean="0"/>
              <a:t>подтверждение/опровержение</a:t>
            </a:r>
            <a:r>
              <a:rPr lang="ru-RU" sz="2400" dirty="0" smtClean="0"/>
              <a:t> вашему предложению;</a:t>
            </a:r>
          </a:p>
          <a:p>
            <a:pPr algn="just"/>
            <a:r>
              <a:rPr lang="ru-RU" sz="2400" dirty="0"/>
              <a:t>Р</a:t>
            </a:r>
            <a:r>
              <a:rPr lang="ru-RU" sz="2400" dirty="0" smtClean="0"/>
              <a:t>азделите </a:t>
            </a:r>
            <a:r>
              <a:rPr lang="ru-RU" sz="2400" dirty="0"/>
              <a:t>текст на вводную </a:t>
            </a:r>
            <a:r>
              <a:rPr lang="ru-RU" sz="2400" dirty="0" smtClean="0"/>
              <a:t>часть, информационную </a:t>
            </a:r>
            <a:r>
              <a:rPr lang="ru-RU" sz="2400" dirty="0"/>
              <a:t>(основную) часть и заключительную (концовку</a:t>
            </a:r>
            <a:r>
              <a:rPr lang="ru-RU" sz="2400" dirty="0" smtClean="0"/>
              <a:t>).</a:t>
            </a:r>
            <a:endParaRPr lang="ru-RU" sz="2400" dirty="0"/>
          </a:p>
          <a:p>
            <a:pPr algn="just"/>
            <a:endParaRPr lang="ru-RU" sz="2400" dirty="0"/>
          </a:p>
          <a:p>
            <a:endParaRPr lang="ru-RU" sz="2400" dirty="0"/>
          </a:p>
          <a:p>
            <a:pPr marL="0" indent="0">
              <a:buNone/>
            </a:pPr>
            <a:endParaRPr lang="ru-RU" sz="2400" dirty="0"/>
          </a:p>
          <a:p>
            <a:endParaRPr lang="ru-RU" sz="2400" dirty="0"/>
          </a:p>
        </p:txBody>
      </p:sp>
    </p:spTree>
    <p:extLst>
      <p:ext uri="{BB962C8B-B14F-4D97-AF65-F5344CB8AC3E}">
        <p14:creationId xmlns:p14="http://schemas.microsoft.com/office/powerpoint/2010/main" val="1284830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Текстовый этап</a:t>
            </a:r>
            <a:endParaRPr lang="ru-RU" dirty="0"/>
          </a:p>
        </p:txBody>
      </p:sp>
      <p:sp>
        <p:nvSpPr>
          <p:cNvPr id="3" name="Объект 2"/>
          <p:cNvSpPr>
            <a:spLocks noGrp="1"/>
          </p:cNvSpPr>
          <p:nvPr>
            <p:ph idx="1"/>
          </p:nvPr>
        </p:nvSpPr>
        <p:spPr/>
        <p:txBody>
          <a:bodyPr>
            <a:normAutofit/>
          </a:bodyPr>
          <a:lstStyle/>
          <a:p>
            <a:r>
              <a:rPr lang="ru-RU" sz="2400" dirty="0"/>
              <a:t>П</a:t>
            </a:r>
            <a:r>
              <a:rPr lang="ru-RU" sz="2400" dirty="0" smtClean="0"/>
              <a:t>рочтите </a:t>
            </a:r>
            <a:r>
              <a:rPr lang="ru-RU" sz="2400" dirty="0"/>
              <a:t>первый абзац текста и найдите в нем предложение, содержащее основную информацию;</a:t>
            </a:r>
          </a:p>
          <a:p>
            <a:r>
              <a:rPr lang="ru-RU" sz="2400" dirty="0"/>
              <a:t>Н</a:t>
            </a:r>
            <a:r>
              <a:rPr lang="ru-RU" sz="2400" dirty="0" smtClean="0"/>
              <a:t>азовите </a:t>
            </a:r>
            <a:r>
              <a:rPr lang="ru-RU" sz="2400" dirty="0"/>
              <a:t>основные проблемы, затронутые в тексте;</a:t>
            </a:r>
          </a:p>
          <a:p>
            <a:r>
              <a:rPr lang="ru-RU" sz="2400" dirty="0"/>
              <a:t>найдите главные факты текста;</a:t>
            </a:r>
          </a:p>
          <a:p>
            <a:r>
              <a:rPr lang="ru-RU" sz="2400" dirty="0"/>
              <a:t>Р</a:t>
            </a:r>
            <a:r>
              <a:rPr lang="ru-RU" sz="2400" dirty="0" smtClean="0"/>
              <a:t>асположите </a:t>
            </a:r>
            <a:r>
              <a:rPr lang="ru-RU" sz="2400" dirty="0"/>
              <a:t>следующие предложения текста в логической последовательности;</a:t>
            </a:r>
          </a:p>
          <a:p>
            <a:r>
              <a:rPr lang="ru-RU" sz="2400" dirty="0"/>
              <a:t>С</a:t>
            </a:r>
            <a:r>
              <a:rPr lang="ru-RU" sz="2400" dirty="0" smtClean="0"/>
              <a:t>оставьте </a:t>
            </a:r>
            <a:r>
              <a:rPr lang="ru-RU" sz="2400" dirty="0"/>
              <a:t>список вопросов к тексту;</a:t>
            </a:r>
          </a:p>
          <a:p>
            <a:r>
              <a:rPr lang="ru-RU" sz="2400" dirty="0"/>
              <a:t>П</a:t>
            </a:r>
            <a:r>
              <a:rPr lang="ru-RU" sz="2400" dirty="0" smtClean="0"/>
              <a:t>одготовьте </a:t>
            </a:r>
            <a:r>
              <a:rPr lang="ru-RU" sz="2400" dirty="0"/>
              <a:t>план пересказа текста;</a:t>
            </a:r>
          </a:p>
          <a:p>
            <a:r>
              <a:rPr lang="ru-RU" sz="2400" dirty="0"/>
              <a:t>П</a:t>
            </a:r>
            <a:r>
              <a:rPr lang="ru-RU" sz="2400" dirty="0" smtClean="0"/>
              <a:t>одтвердите </a:t>
            </a:r>
            <a:r>
              <a:rPr lang="ru-RU" sz="2400" dirty="0"/>
              <a:t>достоверность суждений о …;</a:t>
            </a:r>
          </a:p>
          <a:p>
            <a:r>
              <a:rPr lang="ru-RU" sz="2400" smtClean="0"/>
              <a:t>оясните </a:t>
            </a:r>
            <a:r>
              <a:rPr lang="ru-RU" sz="2400" dirty="0"/>
              <a:t>главную мысль текста своими </a:t>
            </a:r>
            <a:r>
              <a:rPr lang="ru-RU" sz="2400" dirty="0" smtClean="0"/>
              <a:t>слова</a:t>
            </a:r>
            <a:r>
              <a:rPr lang="ru-RU" dirty="0" smtClean="0"/>
              <a:t>ми.</a:t>
            </a:r>
            <a:endParaRPr lang="ru-RU" dirty="0"/>
          </a:p>
          <a:p>
            <a:endParaRPr lang="ru-RU" dirty="0"/>
          </a:p>
        </p:txBody>
      </p:sp>
    </p:spTree>
    <p:extLst>
      <p:ext uri="{BB962C8B-B14F-4D97-AF65-F5344CB8AC3E}">
        <p14:creationId xmlns:p14="http://schemas.microsoft.com/office/powerpoint/2010/main" val="3181564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Послетекстовый</a:t>
            </a:r>
            <a:r>
              <a:rPr lang="ru-RU" dirty="0" smtClean="0"/>
              <a:t> этап</a:t>
            </a:r>
            <a:endParaRPr lang="ru-RU" dirty="0"/>
          </a:p>
        </p:txBody>
      </p:sp>
      <p:sp>
        <p:nvSpPr>
          <p:cNvPr id="3" name="Объект 2"/>
          <p:cNvSpPr>
            <a:spLocks noGrp="1"/>
          </p:cNvSpPr>
          <p:nvPr>
            <p:ph idx="1"/>
          </p:nvPr>
        </p:nvSpPr>
        <p:spPr/>
        <p:txBody>
          <a:bodyPr>
            <a:normAutofit/>
          </a:bodyPr>
          <a:lstStyle/>
          <a:p>
            <a:r>
              <a:rPr lang="ru-RU" sz="2400" dirty="0"/>
              <a:t>прочтите текст и выразите свое согласие (несогласие) с приведенными ниже утверждениями;</a:t>
            </a:r>
          </a:p>
          <a:p>
            <a:r>
              <a:rPr lang="ru-RU" sz="2400" dirty="0"/>
              <a:t>ответьте на вопросы по тексту;</a:t>
            </a:r>
          </a:p>
          <a:p>
            <a:r>
              <a:rPr lang="ru-RU" sz="2400" dirty="0"/>
              <a:t>перескажите текст на родном языке;</a:t>
            </a:r>
          </a:p>
          <a:p>
            <a:r>
              <a:rPr lang="ru-RU" sz="2400" dirty="0"/>
              <a:t>выразите свое отношение к прочитанному;</a:t>
            </a:r>
          </a:p>
          <a:p>
            <a:r>
              <a:rPr lang="ru-RU" sz="2400" dirty="0" smtClean="0"/>
              <a:t>при </a:t>
            </a:r>
            <a:r>
              <a:rPr lang="ru-RU" sz="2400" dirty="0"/>
              <a:t>изучении каких предметов вам может понадобиться </a:t>
            </a:r>
            <a:r>
              <a:rPr lang="ru-RU" sz="2400" dirty="0" smtClean="0"/>
              <a:t>информация; </a:t>
            </a:r>
            <a:r>
              <a:rPr lang="ru-RU" sz="2400" dirty="0"/>
              <a:t>содержащаяся в тексте.</a:t>
            </a:r>
          </a:p>
          <a:p>
            <a:endParaRPr lang="ru-RU" dirty="0"/>
          </a:p>
        </p:txBody>
      </p:sp>
    </p:spTree>
    <p:extLst>
      <p:ext uri="{BB962C8B-B14F-4D97-AF65-F5344CB8AC3E}">
        <p14:creationId xmlns:p14="http://schemas.microsoft.com/office/powerpoint/2010/main" val="221285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ru-RU" dirty="0" smtClean="0"/>
              <a:t>Поисковое чтение: </a:t>
            </a:r>
            <a:r>
              <a:rPr lang="ru-RU" sz="3600" i="1" dirty="0" smtClean="0"/>
              <a:t>примеры упражнений на различных этапах</a:t>
            </a:r>
            <a:r>
              <a:rPr lang="ru-RU" i="1" dirty="0"/>
              <a:t/>
            </a:r>
            <a:br>
              <a:rPr lang="ru-RU" i="1" dirty="0"/>
            </a:br>
            <a:endParaRPr lang="ru-RU" i="1" dirty="0"/>
          </a:p>
        </p:txBody>
      </p:sp>
      <p:sp>
        <p:nvSpPr>
          <p:cNvPr id="3" name="Объект 2"/>
          <p:cNvSpPr>
            <a:spLocks noGrp="1"/>
          </p:cNvSpPr>
          <p:nvPr>
            <p:ph idx="1"/>
          </p:nvPr>
        </p:nvSpPr>
        <p:spPr>
          <a:xfrm>
            <a:off x="395536" y="1772816"/>
            <a:ext cx="8229600" cy="4525963"/>
          </a:xfrm>
        </p:spPr>
        <p:txBody>
          <a:bodyPr>
            <a:normAutofit fontScale="55000" lnSpcReduction="20000"/>
          </a:bodyPr>
          <a:lstStyle/>
          <a:p>
            <a:pPr marL="0" indent="0" algn="just">
              <a:buNone/>
            </a:pPr>
            <a:r>
              <a:rPr lang="ru-RU" b="1" dirty="0" err="1"/>
              <a:t>Предтекстовый</a:t>
            </a:r>
            <a:r>
              <a:rPr lang="ru-RU" b="1" dirty="0"/>
              <a:t> </a:t>
            </a:r>
            <a:r>
              <a:rPr lang="ru-RU" b="1" dirty="0" smtClean="0"/>
              <a:t>этап:</a:t>
            </a:r>
            <a:endParaRPr lang="ru-RU" dirty="0"/>
          </a:p>
          <a:p>
            <a:pPr algn="just"/>
            <a:r>
              <a:rPr lang="ru-RU" i="1" dirty="0"/>
              <a:t>установите, есть ли часть, в которой перечисляются основные темы статьи;</a:t>
            </a:r>
          </a:p>
          <a:p>
            <a:pPr algn="just"/>
            <a:r>
              <a:rPr lang="ru-RU" i="1" dirty="0"/>
              <a:t>найдите в конце вводного раздела статьи перечень вопросов, освещаемых в ней;</a:t>
            </a:r>
          </a:p>
          <a:p>
            <a:pPr marL="0" indent="0" algn="just">
              <a:buNone/>
            </a:pPr>
            <a:r>
              <a:rPr lang="ru-RU" b="1" dirty="0"/>
              <a:t>Текстовый </a:t>
            </a:r>
            <a:r>
              <a:rPr lang="ru-RU" b="1" dirty="0" smtClean="0"/>
              <a:t>этап:</a:t>
            </a:r>
            <a:endParaRPr lang="ru-RU" dirty="0"/>
          </a:p>
          <a:p>
            <a:pPr algn="just"/>
            <a:r>
              <a:rPr lang="ru-RU" i="1" dirty="0"/>
              <a:t>просмотрите текст и скажите, для какой категории читателей он может представлять интерес и почему;</a:t>
            </a:r>
          </a:p>
          <a:p>
            <a:pPr algn="just"/>
            <a:r>
              <a:rPr lang="ru-RU" i="1" dirty="0"/>
              <a:t>скажите, какому из указанных вопросов уделяется в статье особое внимание;</a:t>
            </a:r>
          </a:p>
          <a:p>
            <a:pPr algn="just"/>
            <a:r>
              <a:rPr lang="ru-RU" i="1" dirty="0"/>
              <a:t>отметьте в тексте места, дающие ответы на предложенные вопросы;</a:t>
            </a:r>
          </a:p>
          <a:p>
            <a:pPr marL="0" indent="0" algn="just">
              <a:buNone/>
            </a:pPr>
            <a:r>
              <a:rPr lang="ru-RU" b="1" dirty="0" err="1"/>
              <a:t>Послетекстовый</a:t>
            </a:r>
            <a:r>
              <a:rPr lang="ru-RU" b="1" dirty="0"/>
              <a:t> </a:t>
            </a:r>
            <a:r>
              <a:rPr lang="ru-RU" b="1" dirty="0" smtClean="0"/>
              <a:t>этап:</a:t>
            </a:r>
            <a:endParaRPr lang="ru-RU" dirty="0"/>
          </a:p>
          <a:p>
            <a:pPr algn="just"/>
            <a:r>
              <a:rPr lang="ru-RU" i="1" dirty="0"/>
              <a:t>зачитайте из текста факты, которые относятся к теме…;</a:t>
            </a:r>
          </a:p>
          <a:p>
            <a:pPr algn="just"/>
            <a:r>
              <a:rPr lang="ru-RU" i="1" dirty="0"/>
              <a:t>подчеркните в тексте определение (вывод, термин).</a:t>
            </a:r>
          </a:p>
          <a:p>
            <a:pPr algn="just"/>
            <a:r>
              <a:rPr lang="ru-RU" i="1" dirty="0"/>
              <a:t>При обнаружении искомой информации цель поискового чтения достигнута.</a:t>
            </a:r>
          </a:p>
          <a:p>
            <a:endParaRPr lang="ru-RU" dirty="0"/>
          </a:p>
        </p:txBody>
      </p:sp>
    </p:spTree>
    <p:extLst>
      <p:ext uri="{BB962C8B-B14F-4D97-AF65-F5344CB8AC3E}">
        <p14:creationId xmlns:p14="http://schemas.microsoft.com/office/powerpoint/2010/main" val="529148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rmAutofit fontScale="90000"/>
          </a:bodyPr>
          <a:lstStyle/>
          <a:p>
            <a:r>
              <a:rPr lang="ru-RU" dirty="0" smtClean="0"/>
              <a:t>Изучающее чтение: </a:t>
            </a:r>
            <a:r>
              <a:rPr lang="ru-RU" sz="3600" dirty="0" smtClean="0"/>
              <a:t>примеры упражнения на различных этапах</a:t>
            </a:r>
            <a:endParaRPr lang="ru-RU" sz="3600" dirty="0"/>
          </a:p>
        </p:txBody>
      </p:sp>
      <p:sp>
        <p:nvSpPr>
          <p:cNvPr id="3" name="Объект 2"/>
          <p:cNvSpPr>
            <a:spLocks noGrp="1"/>
          </p:cNvSpPr>
          <p:nvPr>
            <p:ph idx="1"/>
          </p:nvPr>
        </p:nvSpPr>
        <p:spPr>
          <a:xfrm>
            <a:off x="467544" y="1412776"/>
            <a:ext cx="8229600" cy="4525963"/>
          </a:xfrm>
        </p:spPr>
        <p:txBody>
          <a:bodyPr>
            <a:noAutofit/>
          </a:bodyPr>
          <a:lstStyle/>
          <a:p>
            <a:pPr marL="0" indent="0" algn="just">
              <a:buNone/>
            </a:pPr>
            <a:r>
              <a:rPr lang="ru-RU" sz="1600" b="1" dirty="0" err="1"/>
              <a:t>Предтекстовый</a:t>
            </a:r>
            <a:r>
              <a:rPr lang="ru-RU" sz="1600" b="1" dirty="0"/>
              <a:t> </a:t>
            </a:r>
            <a:r>
              <a:rPr lang="ru-RU" sz="1600" b="1" dirty="0" smtClean="0"/>
              <a:t>этап:</a:t>
            </a:r>
            <a:endParaRPr lang="ru-RU" sz="1600" dirty="0"/>
          </a:p>
          <a:p>
            <a:pPr lvl="0" algn="just"/>
            <a:r>
              <a:rPr lang="ru-RU" sz="1600" i="1" dirty="0" smtClean="0"/>
              <a:t>Назовите </a:t>
            </a:r>
            <a:r>
              <a:rPr lang="ru-RU" sz="1600" i="1" dirty="0"/>
              <a:t>слово, с которым ассоциируются все слова данного тематического ряда.</a:t>
            </a:r>
          </a:p>
          <a:p>
            <a:pPr lvl="0" algn="just"/>
            <a:r>
              <a:rPr lang="ru-RU" sz="1600" i="1" dirty="0"/>
              <a:t>Найдите в тексте и выпишите существительные, образованные от глагола (прилагательного).</a:t>
            </a:r>
          </a:p>
          <a:p>
            <a:pPr lvl="0" algn="just"/>
            <a:r>
              <a:rPr lang="ru-RU" sz="1600" i="1" dirty="0"/>
              <a:t>Выберите предложения, содержащие пассивный залог </a:t>
            </a:r>
            <a:r>
              <a:rPr lang="ru-RU" sz="1600" i="1" dirty="0" smtClean="0"/>
              <a:t>и т.д</a:t>
            </a:r>
            <a:r>
              <a:rPr lang="ru-RU" sz="1600" i="1" dirty="0"/>
              <a:t>.</a:t>
            </a:r>
          </a:p>
          <a:p>
            <a:pPr lvl="0" algn="just"/>
            <a:r>
              <a:rPr lang="ru-RU" sz="1600" i="1" dirty="0"/>
              <a:t>Назовите исходную форму данных слов.</a:t>
            </a:r>
          </a:p>
          <a:p>
            <a:pPr marL="0" indent="0" algn="just">
              <a:buNone/>
            </a:pPr>
            <a:r>
              <a:rPr lang="ru-RU" sz="1600" b="1" dirty="0"/>
              <a:t>Текстовый </a:t>
            </a:r>
            <a:r>
              <a:rPr lang="ru-RU" sz="1600" b="1" dirty="0" smtClean="0"/>
              <a:t>этап:</a:t>
            </a:r>
            <a:endParaRPr lang="ru-RU" sz="1600" dirty="0"/>
          </a:p>
          <a:p>
            <a:pPr lvl="0" algn="just"/>
            <a:r>
              <a:rPr lang="ru-RU" sz="1600" i="1" dirty="0"/>
              <a:t>прочтите текст и перечислите вопросы, освещаемые в нем;</a:t>
            </a:r>
          </a:p>
          <a:p>
            <a:pPr lvl="0" algn="just"/>
            <a:r>
              <a:rPr lang="ru-RU" sz="1600" i="1" dirty="0"/>
              <a:t>прочтите текст и расположите пункты плана согласно логике повествования;</a:t>
            </a:r>
          </a:p>
          <a:p>
            <a:pPr lvl="0" algn="just"/>
            <a:r>
              <a:rPr lang="ru-RU" sz="1600" i="1" dirty="0"/>
              <a:t>прочтите вслух все глаголы, передающие динамику повествования;</a:t>
            </a:r>
          </a:p>
          <a:p>
            <a:pPr lvl="0" algn="just"/>
            <a:r>
              <a:rPr lang="ru-RU" sz="1600" i="1" dirty="0" smtClean="0"/>
              <a:t>прочтите </a:t>
            </a:r>
            <a:r>
              <a:rPr lang="ru-RU" sz="1600" i="1" dirty="0"/>
              <a:t>текст и передайте его основную идею несколькими предложениями.</a:t>
            </a:r>
          </a:p>
          <a:p>
            <a:pPr marL="0" indent="0" algn="just">
              <a:buNone/>
            </a:pPr>
            <a:r>
              <a:rPr lang="ru-RU" sz="1600" b="1" dirty="0" err="1"/>
              <a:t>Послетекстовый</a:t>
            </a:r>
            <a:r>
              <a:rPr lang="ru-RU" sz="1600" b="1" dirty="0"/>
              <a:t> </a:t>
            </a:r>
            <a:r>
              <a:rPr lang="ru-RU" sz="1600" b="1" dirty="0" smtClean="0"/>
              <a:t>этап:</a:t>
            </a:r>
            <a:endParaRPr lang="ru-RU" sz="1600" dirty="0"/>
          </a:p>
          <a:p>
            <a:pPr lvl="0" algn="just"/>
            <a:r>
              <a:rPr lang="ru-RU" sz="1600" i="1" dirty="0" smtClean="0"/>
              <a:t>расположите </a:t>
            </a:r>
            <a:r>
              <a:rPr lang="ru-RU" sz="1600" i="1" dirty="0"/>
              <a:t>предложения в той последовательности, в которой они даны в тексте;</a:t>
            </a:r>
          </a:p>
          <a:p>
            <a:pPr lvl="0" algn="just"/>
            <a:r>
              <a:rPr lang="ru-RU" sz="1600" i="1" dirty="0" smtClean="0"/>
              <a:t>перескажите </a:t>
            </a:r>
            <a:r>
              <a:rPr lang="ru-RU" sz="1600" i="1" dirty="0"/>
              <a:t>текст, используя план и выписанные словосочетания;</a:t>
            </a:r>
          </a:p>
          <a:p>
            <a:pPr lvl="0" algn="just"/>
            <a:r>
              <a:rPr lang="ru-RU" sz="1600" i="1" dirty="0"/>
              <a:t>охарактеризуйте персонажей (время действия) своими словами;</a:t>
            </a:r>
          </a:p>
          <a:p>
            <a:pPr lvl="0" algn="just"/>
            <a:r>
              <a:rPr lang="ru-RU" sz="1600" i="1" dirty="0" smtClean="0"/>
              <a:t>прочтите </a:t>
            </a:r>
            <a:r>
              <a:rPr lang="ru-RU" sz="1600" i="1" dirty="0"/>
              <a:t>про себя текст и выделите то новое, что вы узнали из </a:t>
            </a:r>
            <a:r>
              <a:rPr lang="ru-RU" sz="1600" i="1" dirty="0" smtClean="0"/>
              <a:t>него.</a:t>
            </a:r>
            <a:endParaRPr lang="ru-RU" sz="1600" i="1" dirty="0"/>
          </a:p>
          <a:p>
            <a:pPr marL="0" indent="0">
              <a:buNone/>
            </a:pPr>
            <a:endParaRPr lang="ru-RU" sz="1600" dirty="0"/>
          </a:p>
        </p:txBody>
      </p:sp>
    </p:spTree>
    <p:extLst>
      <p:ext uri="{BB962C8B-B14F-4D97-AF65-F5344CB8AC3E}">
        <p14:creationId xmlns:p14="http://schemas.microsoft.com/office/powerpoint/2010/main" val="375964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Упражнения на </a:t>
            </a:r>
            <a:r>
              <a:rPr lang="ru-RU" dirty="0" err="1" smtClean="0"/>
              <a:t>предтекстовом</a:t>
            </a:r>
            <a:r>
              <a:rPr lang="ru-RU" dirty="0" smtClean="0"/>
              <a:t> этапе</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b="1" dirty="0"/>
              <a:t>«Ассоциации и предположения»</a:t>
            </a:r>
            <a:endParaRPr lang="ru-RU" dirty="0"/>
          </a:p>
          <a:p>
            <a:r>
              <a:rPr lang="ru-RU" dirty="0" smtClean="0"/>
              <a:t>индивидуально</a:t>
            </a:r>
            <a:r>
              <a:rPr lang="ru-RU" dirty="0"/>
              <a:t>, </a:t>
            </a:r>
            <a:r>
              <a:rPr lang="ru-RU" dirty="0" smtClean="0"/>
              <a:t>по </a:t>
            </a:r>
            <a:r>
              <a:rPr lang="ru-RU" dirty="0"/>
              <a:t>подгруппам получают задание ответить </a:t>
            </a:r>
            <a:r>
              <a:rPr lang="ru-RU" dirty="0" smtClean="0"/>
              <a:t>на вопросы</a:t>
            </a:r>
            <a:r>
              <a:rPr lang="ru-RU" dirty="0"/>
              <a:t>:</a:t>
            </a:r>
          </a:p>
          <a:p>
            <a:pPr marL="0" indent="0">
              <a:buNone/>
            </a:pPr>
            <a:r>
              <a:rPr lang="ru-RU" dirty="0"/>
              <a:t>1)     Прочтите заголовок. Какие ассоциации возникают после прочтения заголовка данного </a:t>
            </a:r>
            <a:r>
              <a:rPr lang="ru-RU" dirty="0" smtClean="0"/>
              <a:t>текста?</a:t>
            </a:r>
            <a:endParaRPr lang="ru-RU" dirty="0"/>
          </a:p>
          <a:p>
            <a:pPr marL="0" indent="0">
              <a:buNone/>
            </a:pPr>
            <a:r>
              <a:rPr lang="ru-RU" dirty="0"/>
              <a:t>2)     О чем, по-вашему мнению, этот </a:t>
            </a:r>
            <a:r>
              <a:rPr lang="ru-RU" dirty="0" smtClean="0"/>
              <a:t>текст?</a:t>
            </a:r>
            <a:endParaRPr lang="ru-RU" dirty="0"/>
          </a:p>
          <a:p>
            <a:pPr lvl="0"/>
            <a:r>
              <a:rPr lang="ru-RU" dirty="0"/>
              <a:t>нейтральная информация                 </a:t>
            </a:r>
          </a:p>
          <a:p>
            <a:pPr lvl="0"/>
            <a:r>
              <a:rPr lang="ru-RU" dirty="0"/>
              <a:t>мнения</a:t>
            </a:r>
          </a:p>
          <a:p>
            <a:pPr lvl="0"/>
            <a:r>
              <a:rPr lang="ru-RU" dirty="0"/>
              <a:t>юмористическая беседа                   </a:t>
            </a:r>
          </a:p>
          <a:p>
            <a:pPr lvl="0"/>
            <a:r>
              <a:rPr lang="ru-RU" dirty="0"/>
              <a:t>советы и указания</a:t>
            </a:r>
          </a:p>
          <a:p>
            <a:pPr marL="0" indent="0">
              <a:buNone/>
            </a:pPr>
            <a:r>
              <a:rPr lang="ru-RU" dirty="0"/>
              <a:t>3)     Откуда возможно взят данный текст?</a:t>
            </a:r>
          </a:p>
          <a:p>
            <a:pPr lvl="0"/>
            <a:r>
              <a:rPr lang="ru-RU" dirty="0"/>
              <a:t>из романа                      </a:t>
            </a:r>
          </a:p>
          <a:p>
            <a:pPr lvl="0"/>
            <a:r>
              <a:rPr lang="ru-RU" dirty="0"/>
              <a:t>из дневника</a:t>
            </a:r>
          </a:p>
          <a:p>
            <a:pPr lvl="0"/>
            <a:r>
              <a:rPr lang="ru-RU" dirty="0"/>
              <a:t>из журнала                    </a:t>
            </a:r>
          </a:p>
          <a:p>
            <a:pPr lvl="0"/>
            <a:r>
              <a:rPr lang="ru-RU" dirty="0" smtClean="0"/>
              <a:t>из </a:t>
            </a:r>
            <a:r>
              <a:rPr lang="ru-RU" dirty="0"/>
              <a:t>газеты</a:t>
            </a:r>
          </a:p>
          <a:p>
            <a:endParaRPr lang="ru-RU" dirty="0"/>
          </a:p>
        </p:txBody>
      </p:sp>
    </p:spTree>
    <p:extLst>
      <p:ext uri="{BB962C8B-B14F-4D97-AF65-F5344CB8AC3E}">
        <p14:creationId xmlns:p14="http://schemas.microsoft.com/office/powerpoint/2010/main" val="1492600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Упражнения на </a:t>
            </a:r>
            <a:r>
              <a:rPr lang="ru-RU" dirty="0" err="1" smtClean="0"/>
              <a:t>предтекстовом</a:t>
            </a:r>
            <a:r>
              <a:rPr lang="ru-RU" dirty="0" smtClean="0"/>
              <a:t> этапе</a:t>
            </a:r>
            <a:endParaRPr lang="ru-RU" dirty="0"/>
          </a:p>
        </p:txBody>
      </p:sp>
      <p:sp>
        <p:nvSpPr>
          <p:cNvPr id="3" name="Объект 2"/>
          <p:cNvSpPr>
            <a:spLocks noGrp="1"/>
          </p:cNvSpPr>
          <p:nvPr>
            <p:ph idx="1"/>
          </p:nvPr>
        </p:nvSpPr>
        <p:spPr>
          <a:xfrm>
            <a:off x="395536" y="2060848"/>
            <a:ext cx="8229600" cy="4525963"/>
          </a:xfrm>
        </p:spPr>
        <p:txBody>
          <a:bodyPr/>
          <a:lstStyle/>
          <a:p>
            <a:pPr marL="0" indent="0">
              <a:buNone/>
            </a:pPr>
            <a:r>
              <a:rPr lang="ru-RU" b="1" dirty="0" smtClean="0"/>
              <a:t>«</a:t>
            </a:r>
            <a:r>
              <a:rPr lang="ru-RU" b="1" dirty="0"/>
              <a:t>Читай и угадывай!»</a:t>
            </a:r>
            <a:endParaRPr lang="ru-RU" dirty="0"/>
          </a:p>
          <a:p>
            <a:pPr algn="just"/>
            <a:r>
              <a:rPr lang="ru-RU" dirty="0"/>
              <a:t> </a:t>
            </a:r>
            <a:r>
              <a:rPr lang="ru-RU" dirty="0" smtClean="0"/>
              <a:t>Возьмите </a:t>
            </a:r>
            <a:r>
              <a:rPr lang="ru-RU" dirty="0"/>
              <a:t>линейку или лист бумаги, положите на текст и прикройте часть строки. Теперь попытайтесь угадать слова и прочесть несколько предложений. </a:t>
            </a:r>
          </a:p>
        </p:txBody>
      </p:sp>
    </p:spTree>
    <p:extLst>
      <p:ext uri="{BB962C8B-B14F-4D97-AF65-F5344CB8AC3E}">
        <p14:creationId xmlns:p14="http://schemas.microsoft.com/office/powerpoint/2010/main" val="583780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Упражнения на текстовом этапе</a:t>
            </a:r>
            <a:endParaRPr lang="ru-RU" dirty="0"/>
          </a:p>
        </p:txBody>
      </p:sp>
      <p:sp>
        <p:nvSpPr>
          <p:cNvPr id="3" name="Объект 2"/>
          <p:cNvSpPr>
            <a:spLocks noGrp="1"/>
          </p:cNvSpPr>
          <p:nvPr>
            <p:ph idx="1"/>
          </p:nvPr>
        </p:nvSpPr>
        <p:spPr/>
        <p:txBody>
          <a:bodyPr>
            <a:normAutofit lnSpcReduction="10000"/>
          </a:bodyPr>
          <a:lstStyle/>
          <a:p>
            <a:pPr marL="0" indent="0">
              <a:buNone/>
            </a:pPr>
            <a:r>
              <a:rPr lang="ru-RU" b="1" dirty="0" smtClean="0"/>
              <a:t>«</a:t>
            </a:r>
            <a:r>
              <a:rPr lang="ru-RU" b="1" dirty="0"/>
              <a:t>Эхо-упражнение»</a:t>
            </a:r>
            <a:endParaRPr lang="ru-RU" dirty="0"/>
          </a:p>
          <a:p>
            <a:pPr algn="just"/>
            <a:r>
              <a:rPr lang="ru-RU" sz="2600" dirty="0"/>
              <a:t>Упражнение проводится </a:t>
            </a:r>
            <a:r>
              <a:rPr lang="ru-RU" sz="2600" dirty="0" smtClean="0"/>
              <a:t>с </a:t>
            </a:r>
            <a:r>
              <a:rPr lang="ru-RU" sz="2600" dirty="0"/>
              <a:t>возможностью индивидуальной </a:t>
            </a:r>
            <a:r>
              <a:rPr lang="ru-RU" sz="2600" dirty="0" smtClean="0"/>
              <a:t>звукозаписи;</a:t>
            </a:r>
          </a:p>
          <a:p>
            <a:pPr algn="just"/>
            <a:r>
              <a:rPr lang="ru-RU" sz="2600" dirty="0" smtClean="0"/>
              <a:t>Речь записывается;</a:t>
            </a:r>
          </a:p>
          <a:p>
            <a:pPr algn="just"/>
            <a:r>
              <a:rPr lang="ru-RU" sz="2600" dirty="0" smtClean="0"/>
              <a:t>Ученики </a:t>
            </a:r>
            <a:r>
              <a:rPr lang="ru-RU" sz="2600" dirty="0"/>
              <a:t>по предложениям прослушивают текст (отрывок текста) и повторяют затем дословно каждое предложение. </a:t>
            </a:r>
            <a:endParaRPr lang="ru-RU" sz="2600" dirty="0" smtClean="0"/>
          </a:p>
          <a:p>
            <a:pPr algn="just"/>
            <a:r>
              <a:rPr lang="ru-RU" sz="2600" dirty="0" smtClean="0"/>
              <a:t>Во </a:t>
            </a:r>
            <a:r>
              <a:rPr lang="ru-RU" sz="2600" dirty="0"/>
              <a:t>время прослушивания нельзя делать </a:t>
            </a:r>
            <a:r>
              <a:rPr lang="ru-RU" sz="2600" dirty="0" smtClean="0"/>
              <a:t>заметки;</a:t>
            </a:r>
          </a:p>
          <a:p>
            <a:pPr algn="just"/>
            <a:r>
              <a:rPr lang="ru-RU" sz="2600" dirty="0" smtClean="0"/>
              <a:t>В </a:t>
            </a:r>
            <a:r>
              <a:rPr lang="ru-RU" sz="2600" dirty="0"/>
              <a:t>итоге учитель раздает текст, его читают и пересказывают.</a:t>
            </a:r>
          </a:p>
          <a:p>
            <a:endParaRPr lang="ru-RU" dirty="0"/>
          </a:p>
        </p:txBody>
      </p:sp>
    </p:spTree>
    <p:extLst>
      <p:ext uri="{BB962C8B-B14F-4D97-AF65-F5344CB8AC3E}">
        <p14:creationId xmlns:p14="http://schemas.microsoft.com/office/powerpoint/2010/main" val="1853158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Упражнения на текстовом этапе</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b="1" dirty="0" smtClean="0"/>
              <a:t>«</a:t>
            </a:r>
            <a:r>
              <a:rPr lang="ru-RU" b="1" dirty="0"/>
              <a:t>Чтение по диагонали»</a:t>
            </a:r>
            <a:endParaRPr lang="ru-RU" dirty="0"/>
          </a:p>
          <a:p>
            <a:pPr algn="just"/>
            <a:r>
              <a:rPr lang="ru-RU" dirty="0"/>
              <a:t>Учитель дает рабочий лист с </a:t>
            </a:r>
            <a:r>
              <a:rPr lang="ru-RU" dirty="0" smtClean="0"/>
              <a:t>текстом; </a:t>
            </a:r>
          </a:p>
          <a:p>
            <a:pPr algn="just"/>
            <a:r>
              <a:rPr lang="ru-RU" dirty="0" smtClean="0"/>
              <a:t>Учащиеся </a:t>
            </a:r>
            <a:r>
              <a:rPr lang="ru-RU" dirty="0"/>
              <a:t>прикрывают листом бумаги часть текста по диагонали и читают видимую </a:t>
            </a:r>
            <a:r>
              <a:rPr lang="ru-RU" dirty="0" smtClean="0"/>
              <a:t>часть;</a:t>
            </a:r>
          </a:p>
          <a:p>
            <a:pPr algn="just"/>
            <a:r>
              <a:rPr lang="ru-RU" dirty="0" smtClean="0"/>
              <a:t>Затем </a:t>
            </a:r>
            <a:r>
              <a:rPr lang="ru-RU" dirty="0"/>
              <a:t>учитель собирает тексты, и учащиеся по памяти отвечают на следующие вопросы: </a:t>
            </a:r>
            <a:r>
              <a:rPr lang="ru-RU" i="1" dirty="0"/>
              <a:t>Что является темой? Какой точки зрения придерживается автор? И т.д.</a:t>
            </a:r>
            <a:r>
              <a:rPr lang="ru-RU" dirty="0"/>
              <a:t> </a:t>
            </a:r>
            <a:endParaRPr lang="ru-RU" dirty="0" smtClean="0"/>
          </a:p>
          <a:p>
            <a:pPr algn="just"/>
            <a:r>
              <a:rPr lang="ru-RU" dirty="0"/>
              <a:t>Т</a:t>
            </a:r>
            <a:r>
              <a:rPr lang="ru-RU" dirty="0" smtClean="0"/>
              <a:t>екст </a:t>
            </a:r>
            <a:r>
              <a:rPr lang="ru-RU" dirty="0"/>
              <a:t>читают и пересказывают.</a:t>
            </a:r>
          </a:p>
          <a:p>
            <a:endParaRPr lang="ru-RU" dirty="0"/>
          </a:p>
        </p:txBody>
      </p:sp>
    </p:spTree>
    <p:extLst>
      <p:ext uri="{BB962C8B-B14F-4D97-AF65-F5344CB8AC3E}">
        <p14:creationId xmlns:p14="http://schemas.microsoft.com/office/powerpoint/2010/main" val="2534077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Упражнения на текстовом этапе</a:t>
            </a:r>
            <a:endParaRPr lang="ru-RU" dirty="0"/>
          </a:p>
        </p:txBody>
      </p:sp>
      <p:sp>
        <p:nvSpPr>
          <p:cNvPr id="3" name="Объект 2"/>
          <p:cNvSpPr>
            <a:spLocks noGrp="1"/>
          </p:cNvSpPr>
          <p:nvPr>
            <p:ph idx="1"/>
          </p:nvPr>
        </p:nvSpPr>
        <p:spPr/>
        <p:txBody>
          <a:bodyPr>
            <a:normAutofit fontScale="85000" lnSpcReduction="20000"/>
          </a:bodyPr>
          <a:lstStyle/>
          <a:p>
            <a:pPr marL="0" indent="0">
              <a:buNone/>
            </a:pPr>
            <a:r>
              <a:rPr lang="ru-RU" b="1" dirty="0" smtClean="0"/>
              <a:t>«</a:t>
            </a:r>
            <a:r>
              <a:rPr lang="ru-RU" b="1" dirty="0"/>
              <a:t>Диктант-фантазия»</a:t>
            </a:r>
            <a:endParaRPr lang="ru-RU" dirty="0"/>
          </a:p>
          <a:p>
            <a:r>
              <a:rPr lang="ru-RU" dirty="0"/>
              <a:t>Учитель диктует начало </a:t>
            </a:r>
            <a:r>
              <a:rPr lang="ru-RU" dirty="0" smtClean="0"/>
              <a:t>истории(текста);</a:t>
            </a:r>
          </a:p>
          <a:p>
            <a:r>
              <a:rPr lang="ru-RU" dirty="0" smtClean="0"/>
              <a:t>Ученикам необходимо </a:t>
            </a:r>
            <a:r>
              <a:rPr lang="ru-RU" dirty="0"/>
              <a:t>продолжить историю одним-двумя </a:t>
            </a:r>
            <a:r>
              <a:rPr lang="ru-RU" dirty="0" smtClean="0"/>
              <a:t>предложениями; </a:t>
            </a:r>
          </a:p>
          <a:p>
            <a:r>
              <a:rPr lang="ru-RU" dirty="0" smtClean="0"/>
              <a:t>При </a:t>
            </a:r>
            <a:r>
              <a:rPr lang="ru-RU" dirty="0"/>
              <a:t>этом учащимся нельзя предугадывать сам сюжет истории, а следует расширить и приукрасить </a:t>
            </a:r>
            <a:r>
              <a:rPr lang="ru-RU" dirty="0" smtClean="0"/>
              <a:t>продиктованное</a:t>
            </a:r>
            <a:r>
              <a:rPr lang="ru-RU" dirty="0"/>
              <a:t>;</a:t>
            </a:r>
            <a:endParaRPr lang="ru-RU" dirty="0" smtClean="0"/>
          </a:p>
          <a:p>
            <a:r>
              <a:rPr lang="ru-RU" dirty="0"/>
              <a:t>П</a:t>
            </a:r>
            <a:r>
              <a:rPr lang="ru-RU" dirty="0" smtClean="0"/>
              <a:t>одходят </a:t>
            </a:r>
            <a:r>
              <a:rPr lang="ru-RU" dirty="0"/>
              <a:t>небольшие истории, притчи, короткие детские сказки, </a:t>
            </a:r>
            <a:r>
              <a:rPr lang="ru-RU" dirty="0" smtClean="0"/>
              <a:t>анекдоты; </a:t>
            </a:r>
          </a:p>
          <a:p>
            <a:r>
              <a:rPr lang="ru-RU" dirty="0"/>
              <a:t>К</a:t>
            </a:r>
            <a:r>
              <a:rPr lang="ru-RU" dirty="0" smtClean="0"/>
              <a:t>аждый </a:t>
            </a:r>
            <a:r>
              <a:rPr lang="ru-RU" dirty="0"/>
              <a:t>учащийся зачитывает свою </a:t>
            </a:r>
            <a:r>
              <a:rPr lang="ru-RU" dirty="0" smtClean="0"/>
              <a:t>историю; </a:t>
            </a:r>
          </a:p>
          <a:p>
            <a:r>
              <a:rPr lang="ru-RU" dirty="0" smtClean="0"/>
              <a:t>Учитель </a:t>
            </a:r>
            <a:r>
              <a:rPr lang="ru-RU" dirty="0"/>
              <a:t>читает вслух сам оригинал.</a:t>
            </a:r>
          </a:p>
          <a:p>
            <a:endParaRPr lang="ru-RU" dirty="0"/>
          </a:p>
        </p:txBody>
      </p:sp>
    </p:spTree>
    <p:extLst>
      <p:ext uri="{BB962C8B-B14F-4D97-AF65-F5344CB8AC3E}">
        <p14:creationId xmlns:p14="http://schemas.microsoft.com/office/powerpoint/2010/main" val="854026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36912"/>
            <a:ext cx="8229600" cy="1143000"/>
          </a:xfrm>
        </p:spPr>
        <p:txBody>
          <a:bodyPr>
            <a:normAutofit/>
          </a:bodyPr>
          <a:lstStyle/>
          <a:p>
            <a:r>
              <a:rPr lang="ru-RU" dirty="0" smtClean="0"/>
              <a:t>Читать умеют все?</a:t>
            </a:r>
            <a:endParaRPr lang="ru-RU" dirty="0"/>
          </a:p>
        </p:txBody>
      </p:sp>
    </p:spTree>
    <p:extLst>
      <p:ext uri="{BB962C8B-B14F-4D97-AF65-F5344CB8AC3E}">
        <p14:creationId xmlns:p14="http://schemas.microsoft.com/office/powerpoint/2010/main" val="1908934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Упражнения на текстовом этапе</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b="1" dirty="0" smtClean="0"/>
              <a:t>«</a:t>
            </a:r>
            <a:r>
              <a:rPr lang="ru-RU" b="1" dirty="0"/>
              <a:t>Бинго»</a:t>
            </a:r>
            <a:endParaRPr lang="ru-RU" dirty="0"/>
          </a:p>
          <a:p>
            <a:r>
              <a:rPr lang="ru-RU" dirty="0"/>
              <a:t>Учитель дает таблицу, в которой находятся определенные </a:t>
            </a:r>
            <a:r>
              <a:rPr lang="ru-RU" dirty="0" smtClean="0"/>
              <a:t>слова</a:t>
            </a:r>
            <a:r>
              <a:rPr lang="ru-RU" dirty="0"/>
              <a:t>;</a:t>
            </a:r>
            <a:endParaRPr lang="ru-RU" dirty="0" smtClean="0"/>
          </a:p>
          <a:p>
            <a:r>
              <a:rPr lang="ru-RU" dirty="0" smtClean="0"/>
              <a:t>Ученики </a:t>
            </a:r>
            <a:r>
              <a:rPr lang="ru-RU" dirty="0"/>
              <a:t>слушают текст, в котором есть слова, присутствующие в </a:t>
            </a:r>
            <a:r>
              <a:rPr lang="ru-RU" dirty="0" smtClean="0"/>
              <a:t>таблице;</a:t>
            </a:r>
          </a:p>
          <a:p>
            <a:r>
              <a:rPr lang="ru-RU" dirty="0"/>
              <a:t>В</a:t>
            </a:r>
            <a:r>
              <a:rPr lang="ru-RU" dirty="0" smtClean="0"/>
              <a:t>о </a:t>
            </a:r>
            <a:r>
              <a:rPr lang="ru-RU" dirty="0"/>
              <a:t>время прослушивания отмечают </a:t>
            </a:r>
            <a:r>
              <a:rPr lang="ru-RU" dirty="0" smtClean="0"/>
              <a:t>их; </a:t>
            </a:r>
          </a:p>
          <a:p>
            <a:r>
              <a:rPr lang="ru-RU" dirty="0" smtClean="0"/>
              <a:t>Тот</a:t>
            </a:r>
            <a:r>
              <a:rPr lang="ru-RU" dirty="0"/>
              <a:t>, кто отметил все слова, кричит БИНГО! </a:t>
            </a:r>
            <a:endParaRPr lang="ru-RU" dirty="0" smtClean="0"/>
          </a:p>
          <a:p>
            <a:r>
              <a:rPr lang="ru-RU" dirty="0" smtClean="0"/>
              <a:t>По </a:t>
            </a:r>
            <a:r>
              <a:rPr lang="ru-RU" dirty="0"/>
              <a:t>окончании учитель раздает текст, учащиеся читают его и </a:t>
            </a:r>
            <a:r>
              <a:rPr lang="ru-RU"/>
              <a:t>пересказывают</a:t>
            </a:r>
            <a:r>
              <a:rPr lang="ru-RU" smtClean="0"/>
              <a:t>.</a:t>
            </a:r>
          </a:p>
          <a:p>
            <a:endParaRPr lang="ru-RU" dirty="0"/>
          </a:p>
          <a:p>
            <a:endParaRPr lang="ru-RU" dirty="0"/>
          </a:p>
        </p:txBody>
      </p:sp>
    </p:spTree>
    <p:extLst>
      <p:ext uri="{BB962C8B-B14F-4D97-AF65-F5344CB8AC3E}">
        <p14:creationId xmlns:p14="http://schemas.microsoft.com/office/powerpoint/2010/main" val="1088584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err="1" smtClean="0"/>
              <a:t>Послетекстовый</a:t>
            </a:r>
            <a:r>
              <a:rPr lang="ru-RU" dirty="0" smtClean="0"/>
              <a:t> этап</a:t>
            </a:r>
            <a:endParaRPr lang="ru-RU" dirty="0"/>
          </a:p>
        </p:txBody>
      </p:sp>
      <p:sp>
        <p:nvSpPr>
          <p:cNvPr id="3" name="Содержимое 2"/>
          <p:cNvSpPr>
            <a:spLocks noGrp="1"/>
          </p:cNvSpPr>
          <p:nvPr>
            <p:ph idx="1"/>
          </p:nvPr>
        </p:nvSpPr>
        <p:spPr/>
        <p:txBody>
          <a:bodyPr/>
          <a:lstStyle/>
          <a:p>
            <a:pPr marL="0" indent="0" algn="ctr">
              <a:buNone/>
            </a:pPr>
            <a:r>
              <a:rPr lang="ru-RU" b="1" dirty="0" smtClean="0"/>
              <a:t>ТРИ </a:t>
            </a:r>
            <a:r>
              <a:rPr lang="ru-RU" dirty="0" smtClean="0"/>
              <a:t>группы упражнений:</a:t>
            </a:r>
          </a:p>
          <a:p>
            <a:pPr marL="514350" indent="-514350" algn="just">
              <a:buFont typeface="+mj-lt"/>
              <a:buAutoNum type="arabicPeriod"/>
            </a:pPr>
            <a:r>
              <a:rPr lang="ru-RU" sz="2400" i="1" dirty="0"/>
              <a:t>С</a:t>
            </a:r>
            <a:r>
              <a:rPr lang="ru-RU" sz="2400" i="1" dirty="0" smtClean="0"/>
              <a:t>вязана </a:t>
            </a:r>
            <a:r>
              <a:rPr lang="ru-RU" sz="2400" i="1" dirty="0"/>
              <a:t>с воспроизведением материала текста с опорой на его ключевые слова, опорные </a:t>
            </a:r>
            <a:r>
              <a:rPr lang="ru-RU" sz="2400" i="1" dirty="0" smtClean="0"/>
              <a:t>предложения;</a:t>
            </a:r>
          </a:p>
          <a:p>
            <a:pPr marL="514350" indent="-514350" algn="just">
              <a:buFont typeface="+mj-lt"/>
              <a:buAutoNum type="arabicPeriod"/>
            </a:pPr>
            <a:r>
              <a:rPr lang="ru-RU" sz="2400" i="1" dirty="0"/>
              <a:t>С</a:t>
            </a:r>
            <a:r>
              <a:rPr lang="ru-RU" sz="2400" i="1" dirty="0" smtClean="0"/>
              <a:t>вязана </a:t>
            </a:r>
            <a:r>
              <a:rPr lang="ru-RU" sz="2400" i="1" dirty="0"/>
              <a:t>с развитием умений репродуктивно-продуктивного </a:t>
            </a:r>
            <a:r>
              <a:rPr lang="ru-RU" sz="2400" i="1" dirty="0" smtClean="0"/>
              <a:t>характера</a:t>
            </a:r>
            <a:r>
              <a:rPr lang="ru-RU" sz="2400" dirty="0" smtClean="0"/>
              <a:t>;</a:t>
            </a:r>
          </a:p>
          <a:p>
            <a:pPr marL="514350" indent="-514350" algn="just">
              <a:buFont typeface="+mj-lt"/>
              <a:buAutoNum type="arabicPeriod"/>
            </a:pPr>
            <a:r>
              <a:rPr lang="ru-RU" sz="2400" i="1" dirty="0"/>
              <a:t>Р</a:t>
            </a:r>
            <a:r>
              <a:rPr lang="ru-RU" sz="2400" i="1" dirty="0" smtClean="0"/>
              <a:t>азвить </a:t>
            </a:r>
            <a:r>
              <a:rPr lang="ru-RU" sz="2400" i="1" dirty="0"/>
              <a:t>умения продуктивного характера, позволяющие </a:t>
            </a:r>
            <a:r>
              <a:rPr lang="ru-RU" sz="2400" i="1" dirty="0" smtClean="0"/>
              <a:t>обучающимся </a:t>
            </a:r>
            <a:r>
              <a:rPr lang="ru-RU" sz="2400" i="1" dirty="0"/>
              <a:t>использовать полученную информацию в </a:t>
            </a:r>
            <a:r>
              <a:rPr lang="ru-RU" sz="2400" i="1" dirty="0" smtClean="0"/>
              <a:t>ситуациях.</a:t>
            </a:r>
          </a:p>
          <a:p>
            <a:pPr marL="514350" indent="-514350" algn="just">
              <a:buFont typeface="+mj-lt"/>
              <a:buAutoNum type="arabicPeriod"/>
            </a:pPr>
            <a:endParaRPr lang="ru-RU" dirty="0"/>
          </a:p>
        </p:txBody>
      </p:sp>
    </p:spTree>
    <p:extLst>
      <p:ext uri="{BB962C8B-B14F-4D97-AF65-F5344CB8AC3E}">
        <p14:creationId xmlns:p14="http://schemas.microsoft.com/office/powerpoint/2010/main" val="446397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Упражнения на </a:t>
            </a:r>
            <a:r>
              <a:rPr lang="ru-RU" dirty="0" err="1" smtClean="0"/>
              <a:t>послетекстовом</a:t>
            </a:r>
            <a:r>
              <a:rPr lang="ru-RU" dirty="0" smtClean="0"/>
              <a:t> этапе</a:t>
            </a:r>
            <a:endParaRPr lang="ru-RU" dirty="0"/>
          </a:p>
        </p:txBody>
      </p:sp>
      <p:sp>
        <p:nvSpPr>
          <p:cNvPr id="3" name="Содержимое 2"/>
          <p:cNvSpPr>
            <a:spLocks noGrp="1"/>
          </p:cNvSpPr>
          <p:nvPr>
            <p:ph idx="1"/>
          </p:nvPr>
        </p:nvSpPr>
        <p:spPr/>
        <p:txBody>
          <a:bodyPr/>
          <a:lstStyle/>
          <a:p>
            <a:r>
              <a:rPr lang="ru-RU" dirty="0" smtClean="0"/>
              <a:t>«Редукция текста»;</a:t>
            </a:r>
          </a:p>
          <a:p>
            <a:r>
              <a:rPr lang="ru-RU" dirty="0" smtClean="0"/>
              <a:t>«Измени сюжет»;</a:t>
            </a:r>
          </a:p>
          <a:p>
            <a:r>
              <a:rPr lang="ru-RU" b="1" dirty="0"/>
              <a:t> </a:t>
            </a:r>
            <a:r>
              <a:rPr lang="ru-RU" dirty="0"/>
              <a:t>«Реклама</a:t>
            </a:r>
            <a:r>
              <a:rPr lang="ru-RU" dirty="0" smtClean="0"/>
              <a:t>»;</a:t>
            </a:r>
          </a:p>
          <a:p>
            <a:r>
              <a:rPr lang="ru-RU" dirty="0"/>
              <a:t>«Изменение временной формы</a:t>
            </a:r>
            <a:r>
              <a:rPr lang="ru-RU" dirty="0" smtClean="0"/>
              <a:t>»;</a:t>
            </a:r>
          </a:p>
          <a:p>
            <a:r>
              <a:rPr lang="ru-RU" dirty="0"/>
              <a:t>«Зашифруй текст</a:t>
            </a:r>
            <a:r>
              <a:rPr lang="ru-RU" dirty="0" smtClean="0"/>
              <a:t>».</a:t>
            </a:r>
          </a:p>
          <a:p>
            <a:pPr marL="0" indent="0">
              <a:buNone/>
            </a:pPr>
            <a:r>
              <a:rPr lang="ru-RU" dirty="0" smtClean="0"/>
              <a:t> </a:t>
            </a:r>
            <a:endParaRPr lang="ru-RU" dirty="0"/>
          </a:p>
          <a:p>
            <a:endParaRPr lang="ru-RU" dirty="0"/>
          </a:p>
        </p:txBody>
      </p:sp>
    </p:spTree>
    <p:extLst>
      <p:ext uri="{BB962C8B-B14F-4D97-AF65-F5344CB8AC3E}">
        <p14:creationId xmlns:p14="http://schemas.microsoft.com/office/powerpoint/2010/main" val="1700792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67544" y="27856"/>
            <a:ext cx="8229600" cy="634082"/>
          </a:xfrm>
        </p:spPr>
        <p:txBody>
          <a:bodyPr>
            <a:normAutofit fontScale="90000"/>
          </a:bodyPr>
          <a:lstStyle/>
          <a:p>
            <a:r>
              <a:rPr lang="ru-RU" dirty="0" smtClean="0"/>
              <a:t>Пример работы с текстом</a:t>
            </a:r>
            <a:endParaRPr lang="ru-RU" dirty="0"/>
          </a:p>
        </p:txBody>
      </p:sp>
      <p:sp>
        <p:nvSpPr>
          <p:cNvPr id="3" name="Содержимое 2"/>
          <p:cNvSpPr>
            <a:spLocks noGrp="1"/>
          </p:cNvSpPr>
          <p:nvPr>
            <p:ph idx="1"/>
          </p:nvPr>
        </p:nvSpPr>
        <p:spPr>
          <a:xfrm>
            <a:off x="457200" y="764704"/>
            <a:ext cx="8229600" cy="5361459"/>
          </a:xfrm>
        </p:spPr>
        <p:txBody>
          <a:bodyPr>
            <a:normAutofit fontScale="55000" lnSpcReduction="20000"/>
          </a:bodyPr>
          <a:lstStyle/>
          <a:p>
            <a:pPr marL="0" indent="0" algn="ctr">
              <a:buNone/>
            </a:pPr>
            <a:r>
              <a:rPr lang="en-US" b="1" dirty="0"/>
              <a:t>Alfred Nobel and his legacy</a:t>
            </a:r>
            <a:endParaRPr lang="ru-RU" dirty="0"/>
          </a:p>
          <a:p>
            <a:r>
              <a:rPr lang="en-US" dirty="0"/>
              <a:t>When Alfred Nobel was 34 years old, he invented dynamite and 22 years later, smokeless gunpowder. These are hardly things one would </a:t>
            </a:r>
            <a:r>
              <a:rPr lang="en-US" b="1" dirty="0"/>
              <a:t>associate </a:t>
            </a:r>
            <a:r>
              <a:rPr lang="en-US" dirty="0"/>
              <a:t>with a name that has become </a:t>
            </a:r>
            <a:r>
              <a:rPr lang="en-US" b="1" dirty="0"/>
              <a:t>synonymous </a:t>
            </a:r>
            <a:r>
              <a:rPr lang="en-US" dirty="0"/>
              <a:t>with </a:t>
            </a:r>
            <a:r>
              <a:rPr lang="en-US" i="1" u="sng" dirty="0"/>
              <a:t>peace</a:t>
            </a:r>
            <a:r>
              <a:rPr lang="en-US" dirty="0"/>
              <a:t>. However, peace is the subject of just one of the six prizes that are awarded each year in the name of the Swedish chemist. The other </a:t>
            </a:r>
            <a:r>
              <a:rPr lang="en-US" b="1" dirty="0"/>
              <a:t>prizes</a:t>
            </a:r>
            <a:r>
              <a:rPr lang="en-US" dirty="0"/>
              <a:t> are for physics, chemistry, medicine, literature and economics. The Nobel Peace </a:t>
            </a:r>
            <a:r>
              <a:rPr lang="en-US" i="1" u="sng" dirty="0"/>
              <a:t>Prize</a:t>
            </a:r>
            <a:r>
              <a:rPr lang="en-US" dirty="0"/>
              <a:t> is awarded by a Norwegian committee, while the other five prizes are awarded by Swedish committees. The reason behind this has never been clear. One </a:t>
            </a:r>
            <a:r>
              <a:rPr lang="en-US" b="1" dirty="0"/>
              <a:t>argument </a:t>
            </a:r>
            <a:r>
              <a:rPr lang="en-US" dirty="0"/>
              <a:t>suggests that the Norwegians had shown a special interest in mediation, arbitration and the peaceful </a:t>
            </a:r>
            <a:r>
              <a:rPr lang="en-US" i="1" u="sng" dirty="0"/>
              <a:t>solution</a:t>
            </a:r>
            <a:r>
              <a:rPr lang="en-US" dirty="0"/>
              <a:t> of international disputes, and was therefore the natural </a:t>
            </a:r>
            <a:r>
              <a:rPr lang="en-US" i="1" u="sng" dirty="0"/>
              <a:t>choice</a:t>
            </a:r>
            <a:r>
              <a:rPr lang="en-US" dirty="0"/>
              <a:t>. The Nobel Peace Prize has existed for 104 years, and within that time about 70 of the </a:t>
            </a:r>
            <a:r>
              <a:rPr lang="en-US" b="1" dirty="0"/>
              <a:t>individual</a:t>
            </a:r>
            <a:r>
              <a:rPr lang="en-US" dirty="0"/>
              <a:t> winners have been men and about 17 of the individual winners have been women. The first woman to win the prize was Nobel’s friend Bertha von Sutter exactly 100 years ago, in 1905, and the most recent was </a:t>
            </a:r>
            <a:r>
              <a:rPr lang="en-US" dirty="0" err="1"/>
              <a:t>Wangari</a:t>
            </a:r>
            <a:r>
              <a:rPr lang="en-US" dirty="0"/>
              <a:t> </a:t>
            </a:r>
            <a:r>
              <a:rPr lang="en-US" dirty="0" err="1"/>
              <a:t>Maathai</a:t>
            </a:r>
            <a:r>
              <a:rPr lang="en-US" dirty="0"/>
              <a:t> in 2004 for her contribution to sustainable development, democracy and peace. The other Nobel prizes can only be awarded to i</a:t>
            </a:r>
            <a:r>
              <a:rPr lang="en-US" i="1" u="sng" dirty="0"/>
              <a:t>ndividuals</a:t>
            </a:r>
            <a:r>
              <a:rPr lang="en-US" dirty="0"/>
              <a:t> (up to a </a:t>
            </a:r>
            <a:r>
              <a:rPr lang="en-US" b="1" dirty="0"/>
              <a:t>maximum </a:t>
            </a:r>
            <a:r>
              <a:rPr lang="en-US" dirty="0"/>
              <a:t>of three), but the Nobel Peace Prize can be given to institutions and organizations as well as individuals. This year’s prize was awarded jointly to the International Atomic Energy Agency and its Director General, Dr. Mohamed ElBaradei, for their efforts to prevent nuclear energy from being used for military purposes and to ensure that nuclear energy for peaceful purposes is used in the safest possible way. The </a:t>
            </a:r>
            <a:r>
              <a:rPr lang="en-US" b="1" dirty="0"/>
              <a:t>ceremony </a:t>
            </a:r>
            <a:r>
              <a:rPr lang="en-US" dirty="0"/>
              <a:t>will take place, as usual, on December 10th at the City Hall, Oslo, Norway.</a:t>
            </a:r>
            <a:endParaRPr lang="ru-RU" dirty="0"/>
          </a:p>
          <a:p>
            <a:endParaRPr lang="ru-RU" dirty="0"/>
          </a:p>
        </p:txBody>
      </p:sp>
    </p:spTree>
    <p:extLst>
      <p:ext uri="{BB962C8B-B14F-4D97-AF65-F5344CB8AC3E}">
        <p14:creationId xmlns:p14="http://schemas.microsoft.com/office/powerpoint/2010/main" val="304969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395536" y="548680"/>
            <a:ext cx="8229600" cy="418058"/>
          </a:xfrm>
        </p:spPr>
        <p:txBody>
          <a:bodyPr>
            <a:noAutofit/>
          </a:bodyPr>
          <a:lstStyle/>
          <a:p>
            <a:r>
              <a:rPr lang="ru-RU" sz="3600" dirty="0" smtClean="0"/>
              <a:t>Задания на различных этапах чтения</a:t>
            </a:r>
            <a:endParaRPr lang="ru-RU" sz="3600" dirty="0"/>
          </a:p>
        </p:txBody>
      </p:sp>
      <p:sp>
        <p:nvSpPr>
          <p:cNvPr id="3" name="Содержимое 2"/>
          <p:cNvSpPr>
            <a:spLocks noGrp="1"/>
          </p:cNvSpPr>
          <p:nvPr>
            <p:ph idx="1"/>
          </p:nvPr>
        </p:nvSpPr>
        <p:spPr>
          <a:xfrm>
            <a:off x="107504" y="1268760"/>
            <a:ext cx="8856984" cy="4857403"/>
          </a:xfrm>
        </p:spPr>
        <p:txBody>
          <a:bodyPr>
            <a:normAutofit/>
          </a:bodyPr>
          <a:lstStyle/>
          <a:p>
            <a:r>
              <a:rPr lang="ru-RU" sz="2600" b="1" dirty="0" err="1"/>
              <a:t>Pre</a:t>
            </a:r>
            <a:r>
              <a:rPr lang="ru-RU" sz="2600" b="1" dirty="0"/>
              <a:t> – </a:t>
            </a:r>
            <a:r>
              <a:rPr lang="ru-RU" sz="2600" b="1" dirty="0" err="1"/>
              <a:t>reading</a:t>
            </a:r>
            <a:r>
              <a:rPr lang="ru-RU" sz="2600" b="1" dirty="0"/>
              <a:t> </a:t>
            </a:r>
            <a:r>
              <a:rPr lang="ru-RU" sz="2600" b="1" dirty="0" err="1"/>
              <a:t>activities</a:t>
            </a:r>
            <a:r>
              <a:rPr lang="ru-RU" sz="2600" b="1" dirty="0"/>
              <a:t>.</a:t>
            </a:r>
            <a:endParaRPr lang="ru-RU" sz="2600" dirty="0"/>
          </a:p>
          <a:p>
            <a:pPr marL="0" lvl="0" indent="0">
              <a:buNone/>
            </a:pPr>
            <a:r>
              <a:rPr lang="en-US" sz="2600" i="1" dirty="0"/>
              <a:t>Read the text and find out the words which mean…</a:t>
            </a:r>
            <a:endParaRPr lang="ru-RU" sz="2600" i="1" dirty="0"/>
          </a:p>
          <a:p>
            <a:pPr marL="0" indent="0">
              <a:buNone/>
            </a:pPr>
            <a:r>
              <a:rPr lang="en-US" sz="2600" dirty="0"/>
              <a:t>a) happening once a year (</a:t>
            </a:r>
            <a:r>
              <a:rPr lang="en-US" sz="2600" b="1" dirty="0"/>
              <a:t>annual</a:t>
            </a:r>
            <a:r>
              <a:rPr lang="en-US" sz="2600" dirty="0"/>
              <a:t>)</a:t>
            </a:r>
            <a:br>
              <a:rPr lang="en-US" sz="2600" dirty="0"/>
            </a:br>
            <a:r>
              <a:rPr lang="en-US" sz="2600" dirty="0"/>
              <a:t>b) a set of reasons that you use for persuading people (</a:t>
            </a:r>
            <a:r>
              <a:rPr lang="en-US" sz="2600" b="1" dirty="0"/>
              <a:t>argument</a:t>
            </a:r>
            <a:r>
              <a:rPr lang="en-US" sz="2600" dirty="0"/>
              <a:t>)</a:t>
            </a:r>
            <a:br>
              <a:rPr lang="en-US" sz="2600" dirty="0"/>
            </a:br>
            <a:r>
              <a:rPr lang="en-US" sz="2600" dirty="0"/>
              <a:t>c) a substance that is used for causing explosions (</a:t>
            </a:r>
            <a:r>
              <a:rPr lang="en-US" sz="2600" b="1" dirty="0"/>
              <a:t>dynamite</a:t>
            </a:r>
            <a:r>
              <a:rPr lang="en-US" sz="2600" dirty="0"/>
              <a:t>)</a:t>
            </a:r>
            <a:endParaRPr lang="ru-RU" sz="2600" dirty="0"/>
          </a:p>
          <a:p>
            <a:r>
              <a:rPr lang="en-US" sz="2600" i="1" dirty="0"/>
              <a:t>Try to understand the underlined words. </a:t>
            </a:r>
            <a:r>
              <a:rPr lang="ru-RU" sz="2600" i="1" dirty="0" err="1"/>
              <a:t>Check</a:t>
            </a:r>
            <a:r>
              <a:rPr lang="ru-RU" sz="2600" i="1" dirty="0"/>
              <a:t> in </a:t>
            </a:r>
            <a:r>
              <a:rPr lang="ru-RU" sz="2600" i="1" dirty="0" err="1"/>
              <a:t>the</a:t>
            </a:r>
            <a:r>
              <a:rPr lang="ru-RU" sz="2600" i="1" dirty="0"/>
              <a:t> </a:t>
            </a:r>
            <a:r>
              <a:rPr lang="ru-RU" sz="2600" i="1" dirty="0" err="1"/>
              <a:t>dictionary</a:t>
            </a:r>
            <a:r>
              <a:rPr lang="ru-RU" sz="2600" i="1" dirty="0"/>
              <a:t>.</a:t>
            </a:r>
          </a:p>
          <a:p>
            <a:r>
              <a:rPr lang="en-US" sz="2600" i="1" dirty="0"/>
              <a:t>Explain the formation of the words: smokeless, peaceful, gunpowder, etc.</a:t>
            </a:r>
            <a:endParaRPr lang="ru-RU" sz="2600" i="1" dirty="0"/>
          </a:p>
          <a:p>
            <a:r>
              <a:rPr lang="en-US" sz="2600" i="1" dirty="0"/>
              <a:t>Read the title and say what will be the text about.</a:t>
            </a:r>
            <a:endParaRPr lang="ru-RU" sz="2600" i="1" dirty="0"/>
          </a:p>
          <a:p>
            <a:endParaRPr lang="ru-RU" dirty="0"/>
          </a:p>
        </p:txBody>
      </p:sp>
    </p:spTree>
    <p:extLst>
      <p:ext uri="{BB962C8B-B14F-4D97-AF65-F5344CB8AC3E}">
        <p14:creationId xmlns:p14="http://schemas.microsoft.com/office/powerpoint/2010/main" val="1175459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Задания на различных этапах чтения</a:t>
            </a:r>
            <a:endParaRPr lang="ru-RU" dirty="0"/>
          </a:p>
        </p:txBody>
      </p:sp>
      <p:sp>
        <p:nvSpPr>
          <p:cNvPr id="3" name="Содержимое 2"/>
          <p:cNvSpPr>
            <a:spLocks noGrp="1"/>
          </p:cNvSpPr>
          <p:nvPr>
            <p:ph idx="1"/>
          </p:nvPr>
        </p:nvSpPr>
        <p:spPr>
          <a:xfrm>
            <a:off x="457200" y="2132856"/>
            <a:ext cx="8229600" cy="3993307"/>
          </a:xfrm>
        </p:spPr>
        <p:txBody>
          <a:bodyPr>
            <a:normAutofit/>
          </a:bodyPr>
          <a:lstStyle/>
          <a:p>
            <a:r>
              <a:rPr lang="ru-RU" b="1" dirty="0" err="1"/>
              <a:t>Reading</a:t>
            </a:r>
            <a:r>
              <a:rPr lang="ru-RU" b="1" dirty="0"/>
              <a:t> </a:t>
            </a:r>
            <a:r>
              <a:rPr lang="ru-RU" b="1" dirty="0" err="1"/>
              <a:t>activities</a:t>
            </a:r>
            <a:endParaRPr lang="ru-RU" dirty="0"/>
          </a:p>
          <a:p>
            <a:pPr marL="0" lvl="0" indent="0">
              <a:buNone/>
            </a:pPr>
            <a:r>
              <a:rPr lang="en-US" i="1" dirty="0"/>
              <a:t>Read the text and divide it into parts. </a:t>
            </a:r>
            <a:r>
              <a:rPr lang="ru-RU" i="1" dirty="0" err="1"/>
              <a:t>Give</a:t>
            </a:r>
            <a:r>
              <a:rPr lang="ru-RU" i="1" dirty="0"/>
              <a:t> </a:t>
            </a:r>
            <a:r>
              <a:rPr lang="ru-RU" i="1" dirty="0" err="1"/>
              <a:t>each</a:t>
            </a:r>
            <a:r>
              <a:rPr lang="ru-RU" i="1" dirty="0"/>
              <a:t> </a:t>
            </a:r>
            <a:r>
              <a:rPr lang="ru-RU" i="1" dirty="0" err="1"/>
              <a:t>a</a:t>
            </a:r>
            <a:r>
              <a:rPr lang="ru-RU" i="1" dirty="0"/>
              <a:t> </a:t>
            </a:r>
            <a:r>
              <a:rPr lang="ru-RU" i="1" dirty="0" err="1"/>
              <a:t>title</a:t>
            </a:r>
            <a:r>
              <a:rPr lang="ru-RU" i="1" dirty="0"/>
              <a:t>.</a:t>
            </a:r>
          </a:p>
          <a:p>
            <a:pPr marL="0" lvl="0" indent="0">
              <a:buNone/>
            </a:pPr>
            <a:r>
              <a:rPr lang="en-US" i="1" dirty="0"/>
              <a:t>Find the key words in the sentences.</a:t>
            </a:r>
            <a:endParaRPr lang="ru-RU" i="1" dirty="0"/>
          </a:p>
          <a:p>
            <a:endParaRPr lang="ru-RU" dirty="0"/>
          </a:p>
        </p:txBody>
      </p:sp>
    </p:spTree>
    <p:extLst>
      <p:ext uri="{BB962C8B-B14F-4D97-AF65-F5344CB8AC3E}">
        <p14:creationId xmlns:p14="http://schemas.microsoft.com/office/powerpoint/2010/main" val="554651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normAutofit fontScale="90000"/>
          </a:bodyPr>
          <a:lstStyle/>
          <a:p>
            <a:r>
              <a:rPr lang="ru-RU" dirty="0" smtClean="0"/>
              <a:t>Задания на различных этапах чтения</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err="1"/>
              <a:t>Post</a:t>
            </a:r>
            <a:r>
              <a:rPr lang="ru-RU" b="1" dirty="0"/>
              <a:t> – </a:t>
            </a:r>
            <a:r>
              <a:rPr lang="ru-RU" b="1" dirty="0" err="1"/>
              <a:t>reading</a:t>
            </a:r>
            <a:r>
              <a:rPr lang="ru-RU" b="1" dirty="0"/>
              <a:t> </a:t>
            </a:r>
            <a:r>
              <a:rPr lang="ru-RU" b="1" dirty="0" err="1"/>
              <a:t>activities</a:t>
            </a:r>
            <a:endParaRPr lang="ru-RU" dirty="0"/>
          </a:p>
          <a:p>
            <a:pPr marL="0" lvl="0" indent="0">
              <a:buNone/>
            </a:pPr>
            <a:r>
              <a:rPr lang="en-US" i="1" dirty="0"/>
              <a:t>Put the sentences into order</a:t>
            </a:r>
            <a:r>
              <a:rPr lang="ru-RU" i="1" dirty="0"/>
              <a:t>:</a:t>
            </a:r>
          </a:p>
          <a:p>
            <a:r>
              <a:rPr lang="en-US" dirty="0"/>
              <a:t>The Nobel Peace Prize has existed for 104 years.</a:t>
            </a:r>
            <a:endParaRPr lang="ru-RU" dirty="0"/>
          </a:p>
          <a:p>
            <a:r>
              <a:rPr lang="en-US" dirty="0"/>
              <a:t>The ceremony will take place on December 10th at the City Hall, Oslo, Norway.</a:t>
            </a:r>
            <a:endParaRPr lang="ru-RU" dirty="0"/>
          </a:p>
          <a:p>
            <a:r>
              <a:rPr lang="en-US" dirty="0"/>
              <a:t>When Alfred Nobel was 34 years old, he invented dynamite</a:t>
            </a:r>
            <a:endParaRPr lang="ru-RU" dirty="0"/>
          </a:p>
          <a:p>
            <a:pPr marL="0" lvl="0" indent="0">
              <a:buNone/>
            </a:pPr>
            <a:r>
              <a:rPr lang="ru-RU" i="1" dirty="0" err="1"/>
              <a:t>Answer</a:t>
            </a:r>
            <a:r>
              <a:rPr lang="ru-RU" i="1" dirty="0"/>
              <a:t> </a:t>
            </a:r>
            <a:r>
              <a:rPr lang="ru-RU" i="1" dirty="0" err="1"/>
              <a:t>the</a:t>
            </a:r>
            <a:r>
              <a:rPr lang="ru-RU" i="1" dirty="0"/>
              <a:t> </a:t>
            </a:r>
            <a:r>
              <a:rPr lang="ru-RU" i="1" dirty="0" err="1"/>
              <a:t>questions</a:t>
            </a:r>
            <a:endParaRPr lang="ru-RU" i="1" dirty="0"/>
          </a:p>
          <a:p>
            <a:r>
              <a:rPr lang="en-US" dirty="0"/>
              <a:t>When did Alfred Nobel invent dynamite?</a:t>
            </a:r>
            <a:endParaRPr lang="ru-RU" dirty="0"/>
          </a:p>
          <a:p>
            <a:r>
              <a:rPr lang="en-US" dirty="0"/>
              <a:t>What are the subjects of prizes?</a:t>
            </a:r>
            <a:endParaRPr lang="ru-RU" dirty="0"/>
          </a:p>
          <a:p>
            <a:r>
              <a:rPr lang="en-US" dirty="0"/>
              <a:t>Who was the first woman to win the prize? etc.</a:t>
            </a:r>
            <a:endParaRPr lang="ru-RU" dirty="0"/>
          </a:p>
          <a:p>
            <a:endParaRPr lang="ru-RU" dirty="0"/>
          </a:p>
        </p:txBody>
      </p:sp>
    </p:spTree>
    <p:extLst>
      <p:ext uri="{BB962C8B-B14F-4D97-AF65-F5344CB8AC3E}">
        <p14:creationId xmlns:p14="http://schemas.microsoft.com/office/powerpoint/2010/main" val="4112019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Режимы чтения вслух </a:t>
            </a:r>
            <a:endParaRPr lang="ru-RU" dirty="0"/>
          </a:p>
        </p:txBody>
      </p:sp>
      <p:sp>
        <p:nvSpPr>
          <p:cNvPr id="3" name="Содержимое 2"/>
          <p:cNvSpPr>
            <a:spLocks noGrp="1"/>
          </p:cNvSpPr>
          <p:nvPr>
            <p:ph idx="1"/>
          </p:nvPr>
        </p:nvSpPr>
        <p:spPr/>
        <p:txBody>
          <a:bodyPr>
            <a:normAutofit/>
          </a:bodyPr>
          <a:lstStyle/>
          <a:p>
            <a:pPr marL="0" indent="0" algn="ctr">
              <a:buNone/>
            </a:pPr>
            <a:r>
              <a:rPr lang="ru-RU" dirty="0" smtClean="0"/>
              <a:t>1 режим: чтение вслух на основе «</a:t>
            </a:r>
            <a:r>
              <a:rPr lang="ru-RU" b="1" dirty="0" smtClean="0"/>
              <a:t>эталона</a:t>
            </a:r>
            <a:r>
              <a:rPr lang="ru-RU" dirty="0" smtClean="0"/>
              <a:t>»</a:t>
            </a:r>
          </a:p>
          <a:p>
            <a:pPr marL="0" indent="0" algn="ctr">
              <a:buNone/>
            </a:pPr>
            <a:r>
              <a:rPr lang="ru-RU" dirty="0" smtClean="0"/>
              <a:t>«</a:t>
            </a:r>
            <a:r>
              <a:rPr lang="ru-RU" b="1" dirty="0" smtClean="0"/>
              <a:t>Эталон</a:t>
            </a:r>
            <a:r>
              <a:rPr lang="ru-RU" dirty="0" smtClean="0"/>
              <a:t>» </a:t>
            </a:r>
            <a:r>
              <a:rPr lang="ru-RU" dirty="0"/>
              <a:t>звучит </a:t>
            </a:r>
            <a:r>
              <a:rPr lang="ru-RU" dirty="0" smtClean="0"/>
              <a:t>дважды</a:t>
            </a:r>
          </a:p>
          <a:p>
            <a:pPr marL="0" indent="0">
              <a:buNone/>
            </a:pPr>
            <a:endParaRPr lang="ru-RU" dirty="0" smtClean="0"/>
          </a:p>
          <a:p>
            <a:pPr marL="0" indent="0">
              <a:buNone/>
            </a:pPr>
            <a:r>
              <a:rPr lang="ru-RU" dirty="0" smtClean="0"/>
              <a:t>            </a:t>
            </a:r>
            <a:r>
              <a:rPr lang="ru-RU" sz="2000" i="1" dirty="0" smtClean="0"/>
              <a:t>Выразительно                                                С паузами</a:t>
            </a:r>
          </a:p>
          <a:p>
            <a:pPr marL="0" indent="0">
              <a:buNone/>
            </a:pPr>
            <a:endParaRPr lang="ru-RU" sz="2000" i="1" dirty="0"/>
          </a:p>
          <a:p>
            <a:pPr marL="0" indent="0">
              <a:buNone/>
            </a:pPr>
            <a:endParaRPr lang="ru-RU" sz="2000" i="1" dirty="0" smtClean="0"/>
          </a:p>
          <a:p>
            <a:pPr marL="0" indent="0" algn="ctr">
              <a:buNone/>
            </a:pPr>
            <a:r>
              <a:rPr lang="ru-RU" sz="2000" b="1" dirty="0" smtClean="0"/>
              <a:t>Заключение: </a:t>
            </a:r>
          </a:p>
          <a:p>
            <a:r>
              <a:rPr lang="ru-RU" sz="2000" i="1" dirty="0" smtClean="0"/>
              <a:t>Сплошное чтение (шепотом                    вслух)</a:t>
            </a:r>
          </a:p>
          <a:p>
            <a:pPr marL="0" indent="0">
              <a:buNone/>
            </a:pPr>
            <a:endParaRPr lang="ru-RU" sz="2000" i="1" dirty="0"/>
          </a:p>
        </p:txBody>
      </p:sp>
      <p:cxnSp>
        <p:nvCxnSpPr>
          <p:cNvPr id="5" name="Прямая со стрелкой 4"/>
          <p:cNvCxnSpPr/>
          <p:nvPr/>
        </p:nvCxnSpPr>
        <p:spPr>
          <a:xfrm flipH="1">
            <a:off x="2483768" y="2780928"/>
            <a:ext cx="576064" cy="64807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 name="Прямая со стрелкой 6"/>
          <p:cNvCxnSpPr/>
          <p:nvPr/>
        </p:nvCxnSpPr>
        <p:spPr>
          <a:xfrm>
            <a:off x="5940152" y="2780928"/>
            <a:ext cx="648072" cy="57606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2" name="Прямая со стрелкой 11"/>
          <p:cNvCxnSpPr/>
          <p:nvPr/>
        </p:nvCxnSpPr>
        <p:spPr>
          <a:xfrm>
            <a:off x="4139952" y="5229200"/>
            <a:ext cx="1080120"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3162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67544" y="620688"/>
            <a:ext cx="8229600" cy="1143000"/>
          </a:xfrm>
        </p:spPr>
        <p:txBody>
          <a:bodyPr>
            <a:noAutofit/>
          </a:bodyPr>
          <a:lstStyle/>
          <a:p>
            <a:r>
              <a:rPr lang="ru-RU" sz="3200" dirty="0" smtClean="0"/>
              <a:t>2 режим чтения вслух: без «</a:t>
            </a:r>
            <a:r>
              <a:rPr lang="ru-RU" sz="3200" b="1" dirty="0" smtClean="0"/>
              <a:t>эталона</a:t>
            </a:r>
            <a:r>
              <a:rPr lang="ru-RU" sz="3200" dirty="0" smtClean="0"/>
              <a:t>», но с подготовкой во времени</a:t>
            </a:r>
            <a:endParaRPr lang="ru-RU" sz="3200" dirty="0"/>
          </a:p>
        </p:txBody>
      </p:sp>
      <p:sp>
        <p:nvSpPr>
          <p:cNvPr id="3" name="Содержимое 2"/>
          <p:cNvSpPr>
            <a:spLocks noGrp="1"/>
          </p:cNvSpPr>
          <p:nvPr>
            <p:ph idx="1"/>
          </p:nvPr>
        </p:nvSpPr>
        <p:spPr>
          <a:xfrm>
            <a:off x="467544" y="2060848"/>
            <a:ext cx="8229600" cy="4525963"/>
          </a:xfrm>
        </p:spPr>
        <p:txBody>
          <a:bodyPr>
            <a:normAutofit/>
          </a:bodyPr>
          <a:lstStyle/>
          <a:p>
            <a:endParaRPr lang="ru-RU" dirty="0" smtClean="0"/>
          </a:p>
          <a:p>
            <a:r>
              <a:rPr lang="ru-RU" sz="2400" b="1" i="1" dirty="0"/>
              <a:t>«Рецепция» </a:t>
            </a:r>
            <a:r>
              <a:rPr lang="ru-RU" sz="2400" dirty="0"/>
              <a:t>в виде чтения про себя с последующей разметкой текста. </a:t>
            </a:r>
            <a:endParaRPr lang="ru-RU" sz="2400" dirty="0" smtClean="0"/>
          </a:p>
          <a:p>
            <a:r>
              <a:rPr lang="ru-RU" sz="2400" b="1" i="1" dirty="0"/>
              <a:t>«Взаимное чтение</a:t>
            </a:r>
            <a:r>
              <a:rPr lang="ru-RU" sz="2400" b="1" i="1" dirty="0" smtClean="0"/>
              <a:t>»</a:t>
            </a:r>
            <a:r>
              <a:rPr lang="ru-RU" sz="2400" b="1" dirty="0" smtClean="0"/>
              <a:t> </a:t>
            </a:r>
            <a:r>
              <a:rPr lang="ru-RU" sz="2400" dirty="0" smtClean="0"/>
              <a:t>в </a:t>
            </a:r>
            <a:r>
              <a:rPr lang="ru-RU" sz="2400" dirty="0"/>
              <a:t>парной </a:t>
            </a:r>
            <a:r>
              <a:rPr lang="ru-RU" sz="2400" dirty="0" smtClean="0"/>
              <a:t>работе ученики </a:t>
            </a:r>
            <a:r>
              <a:rPr lang="ru-RU" sz="2400" dirty="0"/>
              <a:t>сначала проверяют разметку текста друг у друга, затем по очереди читают друг другу текст. </a:t>
            </a:r>
          </a:p>
        </p:txBody>
      </p:sp>
    </p:spTree>
    <p:extLst>
      <p:ext uri="{BB962C8B-B14F-4D97-AF65-F5344CB8AC3E}">
        <p14:creationId xmlns:p14="http://schemas.microsoft.com/office/powerpoint/2010/main" val="3926192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67544" y="548680"/>
            <a:ext cx="8229600" cy="1143000"/>
          </a:xfrm>
        </p:spPr>
        <p:txBody>
          <a:bodyPr>
            <a:normAutofit/>
          </a:bodyPr>
          <a:lstStyle/>
          <a:p>
            <a:r>
              <a:rPr lang="ru-RU" sz="3200" dirty="0" smtClean="0"/>
              <a:t>3 режим чтения вслух: без «</a:t>
            </a:r>
            <a:r>
              <a:rPr lang="ru-RU" sz="3200" b="1" dirty="0" smtClean="0"/>
              <a:t>эталона</a:t>
            </a:r>
            <a:r>
              <a:rPr lang="ru-RU" sz="3200" dirty="0" smtClean="0"/>
              <a:t>» и подготовки во времени</a:t>
            </a:r>
            <a:endParaRPr lang="ru-RU" sz="3200" dirty="0"/>
          </a:p>
        </p:txBody>
      </p:sp>
      <p:sp>
        <p:nvSpPr>
          <p:cNvPr id="3" name="Содержимое 2"/>
          <p:cNvSpPr>
            <a:spLocks noGrp="1"/>
          </p:cNvSpPr>
          <p:nvPr>
            <p:ph idx="1"/>
          </p:nvPr>
        </p:nvSpPr>
        <p:spPr>
          <a:xfrm>
            <a:off x="395536" y="2636912"/>
            <a:ext cx="8229600" cy="4525963"/>
          </a:xfrm>
        </p:spPr>
        <p:txBody>
          <a:bodyPr>
            <a:normAutofit/>
          </a:bodyPr>
          <a:lstStyle/>
          <a:p>
            <a:r>
              <a:rPr lang="ru-RU" sz="2400" dirty="0" smtClean="0"/>
              <a:t>Чтение </a:t>
            </a:r>
            <a:r>
              <a:rPr lang="ru-RU" sz="2400" i="1" dirty="0" smtClean="0"/>
              <a:t>проработанных</a:t>
            </a:r>
            <a:r>
              <a:rPr lang="ru-RU" sz="2400" dirty="0" smtClean="0"/>
              <a:t> ранее текстов и новых;</a:t>
            </a:r>
          </a:p>
          <a:p>
            <a:r>
              <a:rPr lang="ru-RU" sz="2400" dirty="0" smtClean="0"/>
              <a:t>Чтение направлено на </a:t>
            </a:r>
            <a:r>
              <a:rPr lang="ru-RU" sz="2400" i="1" dirty="0" smtClean="0"/>
              <a:t>развитие</a:t>
            </a:r>
            <a:r>
              <a:rPr lang="ru-RU" sz="2400" dirty="0" smtClean="0"/>
              <a:t> беглости и выразительного чтения;</a:t>
            </a:r>
          </a:p>
          <a:p>
            <a:r>
              <a:rPr lang="ru-RU" sz="2400" dirty="0" smtClean="0"/>
              <a:t>Можно организовать как </a:t>
            </a:r>
            <a:r>
              <a:rPr lang="ru-RU" sz="2400" u="sng" dirty="0" smtClean="0"/>
              <a:t>КОНКУРС</a:t>
            </a:r>
            <a:r>
              <a:rPr lang="ru-RU" sz="2400" dirty="0" smtClean="0"/>
              <a:t>.</a:t>
            </a:r>
            <a:endParaRPr lang="ru-RU" sz="2400" dirty="0"/>
          </a:p>
        </p:txBody>
      </p:sp>
    </p:spTree>
    <p:extLst>
      <p:ext uri="{BB962C8B-B14F-4D97-AF65-F5344CB8AC3E}">
        <p14:creationId xmlns:p14="http://schemas.microsoft.com/office/powerpoint/2010/main" val="3348825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Текст как система по формированию различных умений и навыков</a:t>
            </a:r>
            <a:endParaRPr lang="ru-RU" dirty="0"/>
          </a:p>
        </p:txBody>
      </p:sp>
      <p:sp>
        <p:nvSpPr>
          <p:cNvPr id="3" name="Объект 2"/>
          <p:cNvSpPr>
            <a:spLocks noGrp="1"/>
          </p:cNvSpPr>
          <p:nvPr>
            <p:ph idx="1"/>
          </p:nvPr>
        </p:nvSpPr>
        <p:spPr/>
        <p:txBody>
          <a:bodyPr>
            <a:normAutofit fontScale="77500" lnSpcReduction="20000"/>
          </a:bodyPr>
          <a:lstStyle/>
          <a:p>
            <a:r>
              <a:rPr lang="ru-RU" dirty="0" smtClean="0"/>
              <a:t>Иллюстрация функционирования языковых единиц;</a:t>
            </a:r>
          </a:p>
          <a:p>
            <a:r>
              <a:rPr lang="ru-RU" dirty="0"/>
              <a:t>О</a:t>
            </a:r>
            <a:r>
              <a:rPr lang="ru-RU" dirty="0" smtClean="0"/>
              <a:t>бразец </a:t>
            </a:r>
            <a:r>
              <a:rPr lang="ru-RU" dirty="0"/>
              <a:t>речи определённой структуры, формы и жанра; </a:t>
            </a:r>
            <a:endParaRPr lang="ru-RU" dirty="0" smtClean="0"/>
          </a:p>
          <a:p>
            <a:r>
              <a:rPr lang="ru-RU" dirty="0" smtClean="0"/>
              <a:t>как </a:t>
            </a:r>
            <a:r>
              <a:rPr lang="ru-RU" dirty="0"/>
              <a:t>образец реализации речевых намерений автора; </a:t>
            </a:r>
            <a:endParaRPr lang="ru-RU" dirty="0" smtClean="0"/>
          </a:p>
          <a:p>
            <a:r>
              <a:rPr lang="ru-RU" dirty="0" smtClean="0"/>
              <a:t>как </a:t>
            </a:r>
            <a:r>
              <a:rPr lang="ru-RU" dirty="0"/>
              <a:t>модель </a:t>
            </a:r>
            <a:r>
              <a:rPr lang="ru-RU" dirty="0" smtClean="0"/>
              <a:t>речевого </a:t>
            </a:r>
            <a:r>
              <a:rPr lang="ru-RU" dirty="0"/>
              <a:t>высказывания, сообщения или речевого общения (текст-диалог</a:t>
            </a:r>
            <a:r>
              <a:rPr lang="ru-RU" dirty="0" smtClean="0"/>
              <a:t>);</a:t>
            </a:r>
          </a:p>
          <a:p>
            <a:r>
              <a:rPr lang="ru-RU" dirty="0" smtClean="0"/>
              <a:t> </a:t>
            </a:r>
            <a:r>
              <a:rPr lang="ru-RU" dirty="0"/>
              <a:t>как структуру управления учебными действиями </a:t>
            </a:r>
            <a:r>
              <a:rPr lang="ru-RU" dirty="0" smtClean="0"/>
              <a:t>обучающихся </a:t>
            </a:r>
            <a:r>
              <a:rPr lang="ru-RU" dirty="0"/>
              <a:t>(учебный текст); </a:t>
            </a:r>
            <a:endParaRPr lang="ru-RU" dirty="0" smtClean="0"/>
          </a:p>
          <a:p>
            <a:r>
              <a:rPr lang="ru-RU" dirty="0" smtClean="0"/>
              <a:t>в </a:t>
            </a:r>
            <a:r>
              <a:rPr lang="ru-RU" dirty="0"/>
              <a:t>обучении аспектам языка (фонетике, лексике, грамматике, интонации</a:t>
            </a:r>
            <a:r>
              <a:rPr lang="ru-RU" dirty="0" smtClean="0"/>
              <a:t>);</a:t>
            </a:r>
          </a:p>
          <a:p>
            <a:r>
              <a:rPr lang="ru-RU" dirty="0" smtClean="0"/>
              <a:t> </a:t>
            </a:r>
            <a:r>
              <a:rPr lang="ru-RU" dirty="0"/>
              <a:t>в обучении видам иноязычной речевой деятельности (всем видам чтения, говорения, </a:t>
            </a:r>
            <a:r>
              <a:rPr lang="ru-RU" dirty="0" err="1"/>
              <a:t>аудирования</a:t>
            </a:r>
            <a:r>
              <a:rPr lang="ru-RU" dirty="0"/>
              <a:t>, письма</a:t>
            </a:r>
            <a:r>
              <a:rPr lang="ru-RU" dirty="0" smtClean="0"/>
              <a:t>).</a:t>
            </a:r>
            <a:endParaRPr lang="ru-RU" dirty="0"/>
          </a:p>
        </p:txBody>
      </p:sp>
    </p:spTree>
    <p:extLst>
      <p:ext uri="{BB962C8B-B14F-4D97-AF65-F5344CB8AC3E}">
        <p14:creationId xmlns:p14="http://schemas.microsoft.com/office/powerpoint/2010/main" val="16555106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Подводя итоги</a:t>
            </a:r>
            <a:endParaRPr lang="ru-RU" dirty="0"/>
          </a:p>
        </p:txBody>
      </p:sp>
      <p:sp>
        <p:nvSpPr>
          <p:cNvPr id="3" name="Содержимое 2"/>
          <p:cNvSpPr>
            <a:spLocks noGrp="1"/>
          </p:cNvSpPr>
          <p:nvPr>
            <p:ph idx="1"/>
          </p:nvPr>
        </p:nvSpPr>
        <p:spPr/>
        <p:txBody>
          <a:bodyPr/>
          <a:lstStyle/>
          <a:p>
            <a:r>
              <a:rPr lang="ru-RU" dirty="0" smtClean="0"/>
              <a:t>Какие упражнения на различных этапах Вы считаете самими эффективными? Почему?</a:t>
            </a:r>
          </a:p>
          <a:p>
            <a:r>
              <a:rPr lang="ru-RU" dirty="0" smtClean="0"/>
              <a:t>Должны ли учитываться все этапы работы с текстом на уроке или можно брать выборочно?</a:t>
            </a:r>
          </a:p>
          <a:p>
            <a:r>
              <a:rPr lang="ru-RU" dirty="0" smtClean="0"/>
              <a:t>Какой вид чтения самый эффективный?</a:t>
            </a:r>
          </a:p>
          <a:p>
            <a:endParaRPr lang="ru-RU" dirty="0"/>
          </a:p>
        </p:txBody>
      </p:sp>
    </p:spTree>
    <p:extLst>
      <p:ext uri="{BB962C8B-B14F-4D97-AF65-F5344CB8AC3E}">
        <p14:creationId xmlns:p14="http://schemas.microsoft.com/office/powerpoint/2010/main" val="3832160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539552" y="2348880"/>
            <a:ext cx="8229600" cy="1143000"/>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617807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24744"/>
            <a:ext cx="8229600" cy="706090"/>
          </a:xfrm>
        </p:spPr>
        <p:txBody>
          <a:bodyPr>
            <a:normAutofit fontScale="90000"/>
          </a:bodyPr>
          <a:lstStyle/>
          <a:p>
            <a:r>
              <a:rPr lang="ru-RU" dirty="0" smtClean="0"/>
              <a:t>Виды чтения</a:t>
            </a:r>
            <a:endParaRPr lang="ru-RU" dirty="0"/>
          </a:p>
        </p:txBody>
      </p:sp>
      <p:cxnSp>
        <p:nvCxnSpPr>
          <p:cNvPr id="5" name="Прямая со стрелкой 4"/>
          <p:cNvCxnSpPr/>
          <p:nvPr/>
        </p:nvCxnSpPr>
        <p:spPr>
          <a:xfrm flipH="1">
            <a:off x="1691680" y="1988840"/>
            <a:ext cx="864096"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flipH="1">
            <a:off x="3419872" y="1988840"/>
            <a:ext cx="360040"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5148064" y="1988840"/>
            <a:ext cx="360040"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6156176" y="1988840"/>
            <a:ext cx="1008112"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67543" y="2996952"/>
            <a:ext cx="2035878" cy="369332"/>
          </a:xfrm>
          <a:prstGeom prst="rect">
            <a:avLst/>
          </a:prstGeom>
          <a:noFill/>
        </p:spPr>
        <p:txBody>
          <a:bodyPr wrap="none" rtlCol="0">
            <a:spAutoFit/>
          </a:bodyPr>
          <a:lstStyle/>
          <a:p>
            <a:r>
              <a:rPr lang="ru-RU" i="1" dirty="0" smtClean="0"/>
              <a:t>Ознакомительное</a:t>
            </a:r>
            <a:endParaRPr lang="ru-RU" i="1" dirty="0"/>
          </a:p>
        </p:txBody>
      </p:sp>
      <p:sp>
        <p:nvSpPr>
          <p:cNvPr id="20" name="TextBox 19"/>
          <p:cNvSpPr txBox="1"/>
          <p:nvPr/>
        </p:nvSpPr>
        <p:spPr>
          <a:xfrm>
            <a:off x="2627784" y="2998693"/>
            <a:ext cx="1752659" cy="646331"/>
          </a:xfrm>
          <a:prstGeom prst="rect">
            <a:avLst/>
          </a:prstGeom>
          <a:noFill/>
        </p:spPr>
        <p:txBody>
          <a:bodyPr wrap="none" rtlCol="0">
            <a:spAutoFit/>
          </a:bodyPr>
          <a:lstStyle/>
          <a:p>
            <a:r>
              <a:rPr lang="ru-RU" i="1" dirty="0" smtClean="0"/>
              <a:t>Просмотровое</a:t>
            </a:r>
          </a:p>
          <a:p>
            <a:endParaRPr lang="ru-RU" i="1" dirty="0"/>
          </a:p>
        </p:txBody>
      </p:sp>
      <p:sp>
        <p:nvSpPr>
          <p:cNvPr id="21" name="TextBox 20"/>
          <p:cNvSpPr txBox="1"/>
          <p:nvPr/>
        </p:nvSpPr>
        <p:spPr>
          <a:xfrm>
            <a:off x="4716016" y="2987660"/>
            <a:ext cx="1321131" cy="369332"/>
          </a:xfrm>
          <a:prstGeom prst="rect">
            <a:avLst/>
          </a:prstGeom>
          <a:noFill/>
        </p:spPr>
        <p:txBody>
          <a:bodyPr wrap="none" rtlCol="0">
            <a:spAutoFit/>
          </a:bodyPr>
          <a:lstStyle/>
          <a:p>
            <a:r>
              <a:rPr lang="ru-RU" i="1" dirty="0" smtClean="0"/>
              <a:t>Изучающее</a:t>
            </a:r>
            <a:endParaRPr lang="ru-RU" i="1" dirty="0"/>
          </a:p>
        </p:txBody>
      </p:sp>
      <p:sp>
        <p:nvSpPr>
          <p:cNvPr id="22" name="TextBox 21"/>
          <p:cNvSpPr txBox="1"/>
          <p:nvPr/>
        </p:nvSpPr>
        <p:spPr>
          <a:xfrm>
            <a:off x="6660232" y="2987660"/>
            <a:ext cx="1247393" cy="369332"/>
          </a:xfrm>
          <a:prstGeom prst="rect">
            <a:avLst/>
          </a:prstGeom>
          <a:noFill/>
        </p:spPr>
        <p:txBody>
          <a:bodyPr wrap="none" rtlCol="0">
            <a:spAutoFit/>
          </a:bodyPr>
          <a:lstStyle/>
          <a:p>
            <a:r>
              <a:rPr lang="ru-RU" i="1" dirty="0" smtClean="0"/>
              <a:t>Поисковое</a:t>
            </a:r>
            <a:endParaRPr lang="ru-RU" i="1" dirty="0"/>
          </a:p>
        </p:txBody>
      </p:sp>
    </p:spTree>
    <p:extLst>
      <p:ext uri="{BB962C8B-B14F-4D97-AF65-F5344CB8AC3E}">
        <p14:creationId xmlns:p14="http://schemas.microsoft.com/office/powerpoint/2010/main" val="3901495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720302"/>
            <a:ext cx="8568952" cy="4801314"/>
          </a:xfrm>
          <a:prstGeom prst="rect">
            <a:avLst/>
          </a:prstGeom>
          <a:noFill/>
        </p:spPr>
        <p:txBody>
          <a:bodyPr wrap="square" rtlCol="0">
            <a:spAutoFit/>
          </a:bodyPr>
          <a:lstStyle/>
          <a:p>
            <a:r>
              <a:rPr lang="ru-RU" u="sng" dirty="0" smtClean="0"/>
              <a:t>Ознакомительное чтение</a:t>
            </a:r>
            <a:r>
              <a:rPr lang="ru-RU" dirty="0" smtClean="0"/>
              <a:t>: </a:t>
            </a:r>
          </a:p>
          <a:p>
            <a:pPr marL="285750" indent="-285750">
              <a:buFont typeface="Arial" pitchFamily="34" charset="0"/>
              <a:buChar char="•"/>
            </a:pPr>
            <a:r>
              <a:rPr lang="ru-RU" i="1" dirty="0" smtClean="0"/>
              <a:t>умение </a:t>
            </a:r>
            <a:r>
              <a:rPr lang="ru-RU" b="1" i="1" dirty="0" smtClean="0"/>
              <a:t>извлечь</a:t>
            </a:r>
            <a:r>
              <a:rPr lang="ru-RU" i="1" dirty="0" smtClean="0"/>
              <a:t> </a:t>
            </a:r>
            <a:r>
              <a:rPr lang="ru-RU" i="1" dirty="0"/>
              <a:t>содержащуюся </a:t>
            </a:r>
            <a:r>
              <a:rPr lang="ru-RU" i="1" dirty="0" smtClean="0"/>
              <a:t>основную информацию</a:t>
            </a:r>
            <a:r>
              <a:rPr lang="ru-RU" i="1" dirty="0"/>
              <a:t>;</a:t>
            </a:r>
            <a:r>
              <a:rPr lang="ru-RU" i="1" dirty="0" smtClean="0"/>
              <a:t> </a:t>
            </a:r>
          </a:p>
          <a:p>
            <a:pPr marL="285750" indent="-285750">
              <a:buFont typeface="Arial" pitchFamily="34" charset="0"/>
              <a:buChar char="•"/>
            </a:pPr>
            <a:r>
              <a:rPr lang="ru-RU" i="1" dirty="0" smtClean="0"/>
              <a:t>умение </a:t>
            </a:r>
            <a:r>
              <a:rPr lang="ru-RU" b="1" i="1" dirty="0"/>
              <a:t>различать</a:t>
            </a:r>
            <a:r>
              <a:rPr lang="ru-RU" i="1" dirty="0"/>
              <a:t> главную и второстепенную информацию</a:t>
            </a:r>
            <a:r>
              <a:rPr lang="ru-RU" i="1" dirty="0" smtClean="0"/>
              <a:t>.</a:t>
            </a:r>
          </a:p>
          <a:p>
            <a:r>
              <a:rPr lang="ru-RU" u="sng" dirty="0" smtClean="0"/>
              <a:t>Просмотровое чтение</a:t>
            </a:r>
            <a:r>
              <a:rPr lang="ru-RU" dirty="0" smtClean="0"/>
              <a:t>: </a:t>
            </a:r>
          </a:p>
          <a:p>
            <a:pPr marL="285750" indent="-285750">
              <a:buFont typeface="Arial" pitchFamily="34" charset="0"/>
              <a:buChar char="•"/>
            </a:pPr>
            <a:r>
              <a:rPr lang="ru-RU" i="1" dirty="0" smtClean="0"/>
              <a:t>получение </a:t>
            </a:r>
            <a:r>
              <a:rPr lang="ru-RU" b="1" i="1" dirty="0"/>
              <a:t>общего</a:t>
            </a:r>
            <a:r>
              <a:rPr lang="ru-RU" i="1" dirty="0"/>
              <a:t> представления о читаемом </a:t>
            </a:r>
            <a:r>
              <a:rPr lang="ru-RU" i="1" dirty="0" smtClean="0"/>
              <a:t>материале; </a:t>
            </a:r>
          </a:p>
          <a:p>
            <a:pPr marL="285750" indent="-285750">
              <a:buFont typeface="Arial" pitchFamily="34" charset="0"/>
              <a:buChar char="•"/>
            </a:pPr>
            <a:r>
              <a:rPr lang="ru-RU" b="1" i="1" dirty="0" smtClean="0"/>
              <a:t>целью</a:t>
            </a:r>
            <a:r>
              <a:rPr lang="ru-RU" i="1" dirty="0" smtClean="0"/>
              <a:t> </a:t>
            </a:r>
            <a:r>
              <a:rPr lang="ru-RU" i="1" dirty="0"/>
              <a:t>является получение общего представления о теме и круге </a:t>
            </a:r>
            <a:r>
              <a:rPr lang="ru-RU" i="1" dirty="0" smtClean="0"/>
              <a:t>вопросов.</a:t>
            </a:r>
          </a:p>
          <a:p>
            <a:r>
              <a:rPr lang="ru-RU" u="sng" dirty="0" smtClean="0"/>
              <a:t>Изучающее чтение</a:t>
            </a:r>
            <a:r>
              <a:rPr lang="ru-RU" dirty="0" smtClean="0"/>
              <a:t>: </a:t>
            </a:r>
          </a:p>
          <a:p>
            <a:pPr marL="285750" indent="-285750">
              <a:buFont typeface="Arial" pitchFamily="34" charset="0"/>
              <a:buChar char="•"/>
            </a:pPr>
            <a:r>
              <a:rPr lang="ru-RU" b="1" i="1" dirty="0" smtClean="0"/>
              <a:t>полное </a:t>
            </a:r>
            <a:r>
              <a:rPr lang="ru-RU" b="1" i="1" dirty="0"/>
              <a:t>и точное </a:t>
            </a:r>
            <a:r>
              <a:rPr lang="ru-RU" i="1" dirty="0"/>
              <a:t>понимание всей содержащейся в тексте информации и критическое ее </a:t>
            </a:r>
            <a:r>
              <a:rPr lang="ru-RU" i="1" dirty="0" smtClean="0"/>
              <a:t>осмысление;</a:t>
            </a:r>
          </a:p>
          <a:p>
            <a:pPr marL="285750" indent="-285750">
              <a:buFont typeface="Arial" pitchFamily="34" charset="0"/>
              <a:buChar char="•"/>
            </a:pPr>
            <a:r>
              <a:rPr lang="ru-RU" i="1" dirty="0"/>
              <a:t>формирование </a:t>
            </a:r>
            <a:r>
              <a:rPr lang="ru-RU" i="1" dirty="0" smtClean="0"/>
              <a:t>умения </a:t>
            </a:r>
            <a:r>
              <a:rPr lang="ru-RU" b="1" i="1" dirty="0"/>
              <a:t>самостоятельно</a:t>
            </a:r>
            <a:r>
              <a:rPr lang="ru-RU" i="1" dirty="0"/>
              <a:t> преодолевать затруднение в </a:t>
            </a:r>
            <a:r>
              <a:rPr lang="ru-RU" i="1" dirty="0" smtClean="0"/>
              <a:t>понимании; </a:t>
            </a:r>
          </a:p>
          <a:p>
            <a:pPr marL="285750" indent="-285750">
              <a:buFont typeface="Arial" pitchFamily="34" charset="0"/>
              <a:buChar char="•"/>
            </a:pPr>
            <a:r>
              <a:rPr lang="ru-RU" b="1" i="1" dirty="0" smtClean="0"/>
              <a:t>объектом</a:t>
            </a:r>
            <a:r>
              <a:rPr lang="ru-RU" i="1" dirty="0" smtClean="0"/>
              <a:t> изучения </a:t>
            </a:r>
            <a:r>
              <a:rPr lang="ru-RU" i="1" dirty="0"/>
              <a:t>является информация, содержащаяся в тексте, но не языковой материал</a:t>
            </a:r>
            <a:r>
              <a:rPr lang="ru-RU" i="1" dirty="0" smtClean="0"/>
              <a:t>.</a:t>
            </a:r>
          </a:p>
          <a:p>
            <a:r>
              <a:rPr lang="ru-RU" i="1" u="sng" dirty="0" smtClean="0"/>
              <a:t>Поисковое чтение</a:t>
            </a:r>
            <a:r>
              <a:rPr lang="ru-RU" dirty="0" smtClean="0"/>
              <a:t>: </a:t>
            </a:r>
          </a:p>
          <a:p>
            <a:pPr marL="285750" indent="-285750">
              <a:buFont typeface="Arial" pitchFamily="34" charset="0"/>
              <a:buChar char="•"/>
            </a:pPr>
            <a:r>
              <a:rPr lang="ru-RU" b="1" i="1" dirty="0" smtClean="0"/>
              <a:t>быстрое</a:t>
            </a:r>
            <a:r>
              <a:rPr lang="ru-RU" i="1" dirty="0" smtClean="0"/>
              <a:t> </a:t>
            </a:r>
            <a:r>
              <a:rPr lang="ru-RU" i="1" dirty="0"/>
              <a:t>нахождение в </a:t>
            </a:r>
            <a:r>
              <a:rPr lang="ru-RU" i="1" dirty="0" smtClean="0"/>
              <a:t>тексте определенных </a:t>
            </a:r>
            <a:r>
              <a:rPr lang="ru-RU" i="1" dirty="0"/>
              <a:t>данных (фактов, показателей, указаний</a:t>
            </a:r>
            <a:r>
              <a:rPr lang="ru-RU" i="1" dirty="0" smtClean="0"/>
              <a:t>);</a:t>
            </a:r>
            <a:endParaRPr lang="ru-RU" i="1" dirty="0"/>
          </a:p>
          <a:p>
            <a:pPr marL="342900" indent="-342900">
              <a:buFont typeface="Arial" pitchFamily="34" charset="0"/>
              <a:buChar char="•"/>
            </a:pPr>
            <a:r>
              <a:rPr lang="ru-RU" i="1" dirty="0" smtClean="0"/>
              <a:t>направлено </a:t>
            </a:r>
            <a:r>
              <a:rPr lang="ru-RU" i="1" dirty="0"/>
              <a:t>на нахождении в тексте </a:t>
            </a:r>
            <a:r>
              <a:rPr lang="ru-RU" b="1" i="1" dirty="0"/>
              <a:t>конкретной </a:t>
            </a:r>
            <a:r>
              <a:rPr lang="ru-RU" i="1" dirty="0"/>
              <a:t>информации</a:t>
            </a:r>
            <a:r>
              <a:rPr lang="ru-RU" dirty="0"/>
              <a:t>.</a:t>
            </a:r>
            <a:endParaRPr lang="ru-RU" i="1" u="sng" dirty="0"/>
          </a:p>
        </p:txBody>
      </p:sp>
    </p:spTree>
    <p:extLst>
      <p:ext uri="{BB962C8B-B14F-4D97-AF65-F5344CB8AC3E}">
        <p14:creationId xmlns:p14="http://schemas.microsoft.com/office/powerpoint/2010/main" val="3817771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работы с текстом</a:t>
            </a:r>
            <a:endParaRPr lang="ru-RU" dirty="0"/>
          </a:p>
        </p:txBody>
      </p:sp>
      <p:sp>
        <p:nvSpPr>
          <p:cNvPr id="3" name="Объект 2"/>
          <p:cNvSpPr>
            <a:spLocks noGrp="1"/>
          </p:cNvSpPr>
          <p:nvPr>
            <p:ph idx="1"/>
          </p:nvPr>
        </p:nvSpPr>
        <p:spPr/>
        <p:txBody>
          <a:bodyPr/>
          <a:lstStyle/>
          <a:p>
            <a:endParaRPr lang="ru-RU" dirty="0" smtClean="0"/>
          </a:p>
          <a:p>
            <a:endParaRPr lang="ru-RU" dirty="0"/>
          </a:p>
          <a:p>
            <a:pPr marL="0" indent="0">
              <a:buNone/>
            </a:pPr>
            <a:endParaRPr lang="ru-RU" dirty="0"/>
          </a:p>
        </p:txBody>
      </p:sp>
      <p:cxnSp>
        <p:nvCxnSpPr>
          <p:cNvPr id="5" name="Прямая со стрелкой 4"/>
          <p:cNvCxnSpPr/>
          <p:nvPr/>
        </p:nvCxnSpPr>
        <p:spPr>
          <a:xfrm flipH="1">
            <a:off x="1835696" y="1556792"/>
            <a:ext cx="792088" cy="1152128"/>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3" idx="0"/>
          </p:cNvCxnSpPr>
          <p:nvPr/>
        </p:nvCxnSpPr>
        <p:spPr>
          <a:xfrm>
            <a:off x="4572000" y="1600200"/>
            <a:ext cx="0" cy="1108720"/>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6732240" y="1556792"/>
            <a:ext cx="576064" cy="1152128"/>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34693" y="2852936"/>
            <a:ext cx="1909115" cy="2369880"/>
          </a:xfrm>
          <a:prstGeom prst="rect">
            <a:avLst/>
          </a:prstGeom>
          <a:noFill/>
        </p:spPr>
        <p:txBody>
          <a:bodyPr wrap="square" rtlCol="0">
            <a:spAutoFit/>
          </a:bodyPr>
          <a:lstStyle/>
          <a:p>
            <a:r>
              <a:rPr lang="ru-RU" dirty="0" err="1" smtClean="0"/>
              <a:t>Предтекстовый</a:t>
            </a:r>
            <a:r>
              <a:rPr lang="ru-RU" dirty="0" smtClean="0"/>
              <a:t>:</a:t>
            </a:r>
          </a:p>
          <a:p>
            <a:endParaRPr lang="ru-RU" dirty="0" smtClean="0"/>
          </a:p>
          <a:p>
            <a:pPr marL="285750" indent="-285750">
              <a:buFont typeface="Arial" pitchFamily="34" charset="0"/>
              <a:buChar char="•"/>
            </a:pPr>
            <a:r>
              <a:rPr lang="ru-RU" sz="1400" i="1" dirty="0" smtClean="0"/>
              <a:t>дифференциация </a:t>
            </a:r>
            <a:r>
              <a:rPr lang="ru-RU" sz="1400" i="1" dirty="0"/>
              <a:t>языковых единиц и речевых </a:t>
            </a:r>
            <a:r>
              <a:rPr lang="ru-RU" sz="1400" i="1" dirty="0" smtClean="0"/>
              <a:t>образцов</a:t>
            </a:r>
            <a:r>
              <a:rPr lang="ru-RU" sz="1400" i="1" dirty="0"/>
              <a:t>;</a:t>
            </a:r>
            <a:endParaRPr lang="ru-RU" sz="1400" i="1" dirty="0" smtClean="0"/>
          </a:p>
          <a:p>
            <a:pPr marL="285750" indent="-285750">
              <a:buFont typeface="Arial" pitchFamily="34" charset="0"/>
              <a:buChar char="•"/>
            </a:pPr>
            <a:r>
              <a:rPr lang="ru-RU" sz="1400" i="1" dirty="0" smtClean="0"/>
              <a:t>овладения </a:t>
            </a:r>
            <a:r>
              <a:rPr lang="ru-RU" sz="1400" i="1" dirty="0"/>
              <a:t>различными структурными </a:t>
            </a:r>
            <a:r>
              <a:rPr lang="ru-RU" sz="1400" i="1" dirty="0" smtClean="0"/>
              <a:t>материалами.</a:t>
            </a:r>
            <a:endParaRPr lang="ru-RU" sz="1400" i="1" dirty="0"/>
          </a:p>
        </p:txBody>
      </p:sp>
      <p:sp>
        <p:nvSpPr>
          <p:cNvPr id="12" name="TextBox 11"/>
          <p:cNvSpPr txBox="1"/>
          <p:nvPr/>
        </p:nvSpPr>
        <p:spPr>
          <a:xfrm>
            <a:off x="3779912" y="2852936"/>
            <a:ext cx="1818658" cy="2585323"/>
          </a:xfrm>
          <a:prstGeom prst="rect">
            <a:avLst/>
          </a:prstGeom>
          <a:noFill/>
        </p:spPr>
        <p:txBody>
          <a:bodyPr wrap="square" rtlCol="0">
            <a:spAutoFit/>
          </a:bodyPr>
          <a:lstStyle/>
          <a:p>
            <a:r>
              <a:rPr lang="ru-RU" dirty="0" smtClean="0"/>
              <a:t>Текстовый:</a:t>
            </a:r>
          </a:p>
          <a:p>
            <a:endParaRPr lang="ru-RU" dirty="0" smtClean="0"/>
          </a:p>
          <a:p>
            <a:pPr marL="285750" indent="-285750">
              <a:buFont typeface="Arial" pitchFamily="34" charset="0"/>
              <a:buChar char="•"/>
            </a:pPr>
            <a:r>
              <a:rPr lang="ru-RU" sz="1400" i="1" dirty="0"/>
              <a:t>использование различных приёмов извлечения </a:t>
            </a:r>
            <a:r>
              <a:rPr lang="ru-RU" sz="1400" i="1" dirty="0" smtClean="0"/>
              <a:t>информации;</a:t>
            </a:r>
          </a:p>
          <a:p>
            <a:pPr marL="285750" indent="-285750">
              <a:buFont typeface="Arial" pitchFamily="34" charset="0"/>
              <a:buChar char="•"/>
            </a:pPr>
            <a:r>
              <a:rPr lang="ru-RU" sz="1400" i="1" dirty="0" smtClean="0"/>
              <a:t> трансформаций </a:t>
            </a:r>
            <a:r>
              <a:rPr lang="ru-RU" sz="1400" i="1" dirty="0"/>
              <a:t>структуры и языкового </a:t>
            </a:r>
            <a:r>
              <a:rPr lang="ru-RU" sz="1400" i="1" dirty="0" smtClean="0"/>
              <a:t>материа</a:t>
            </a:r>
            <a:r>
              <a:rPr lang="ru-RU" sz="1400" dirty="0" smtClean="0"/>
              <a:t>ла.</a:t>
            </a:r>
            <a:endParaRPr lang="ru-RU" sz="1400" dirty="0"/>
          </a:p>
        </p:txBody>
      </p:sp>
      <p:sp>
        <p:nvSpPr>
          <p:cNvPr id="13" name="TextBox 12"/>
          <p:cNvSpPr txBox="1"/>
          <p:nvPr/>
        </p:nvSpPr>
        <p:spPr>
          <a:xfrm>
            <a:off x="6516216" y="2852936"/>
            <a:ext cx="2088232" cy="1292662"/>
          </a:xfrm>
          <a:prstGeom prst="rect">
            <a:avLst/>
          </a:prstGeom>
          <a:noFill/>
        </p:spPr>
        <p:txBody>
          <a:bodyPr wrap="square" rtlCol="0">
            <a:spAutoFit/>
          </a:bodyPr>
          <a:lstStyle/>
          <a:p>
            <a:r>
              <a:rPr lang="ru-RU" dirty="0" err="1" smtClean="0"/>
              <a:t>Послетекстовый</a:t>
            </a:r>
            <a:r>
              <a:rPr lang="ru-RU" dirty="0" smtClean="0"/>
              <a:t>:</a:t>
            </a:r>
          </a:p>
          <a:p>
            <a:endParaRPr lang="ru-RU" dirty="0" smtClean="0"/>
          </a:p>
          <a:p>
            <a:pPr marL="285750" indent="-285750">
              <a:buFont typeface="Arial" pitchFamily="34" charset="0"/>
              <a:buChar char="•"/>
            </a:pPr>
            <a:r>
              <a:rPr lang="ru-RU" sz="1400" dirty="0"/>
              <a:t>выявление </a:t>
            </a:r>
            <a:r>
              <a:rPr lang="ru-RU" sz="1400" dirty="0" smtClean="0"/>
              <a:t>основных элементов текста</a:t>
            </a:r>
            <a:r>
              <a:rPr lang="ru-RU" sz="1400" dirty="0"/>
              <a:t>.</a:t>
            </a:r>
          </a:p>
          <a:p>
            <a:r>
              <a:rPr lang="ru-RU" sz="1400" dirty="0" smtClean="0"/>
              <a:t> </a:t>
            </a:r>
            <a:endParaRPr lang="ru-RU" sz="1400" dirty="0"/>
          </a:p>
        </p:txBody>
      </p:sp>
    </p:spTree>
    <p:extLst>
      <p:ext uri="{BB962C8B-B14F-4D97-AF65-F5344CB8AC3E}">
        <p14:creationId xmlns:p14="http://schemas.microsoft.com/office/powerpoint/2010/main" val="2596065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t>Упражнения на </a:t>
            </a:r>
            <a:r>
              <a:rPr lang="ru-RU" dirty="0" err="1" smtClean="0"/>
              <a:t>предтекстовом</a:t>
            </a:r>
            <a:r>
              <a:rPr lang="ru-RU" dirty="0" smtClean="0"/>
              <a:t> этапе</a:t>
            </a:r>
            <a:endParaRPr lang="ru-RU" dirty="0"/>
          </a:p>
        </p:txBody>
      </p:sp>
      <p:sp>
        <p:nvSpPr>
          <p:cNvPr id="3" name="Объект 2"/>
          <p:cNvSpPr>
            <a:spLocks noGrp="1"/>
          </p:cNvSpPr>
          <p:nvPr>
            <p:ph idx="1"/>
          </p:nvPr>
        </p:nvSpPr>
        <p:spPr>
          <a:xfrm>
            <a:off x="457200" y="1052736"/>
            <a:ext cx="8229600" cy="5073427"/>
          </a:xfrm>
        </p:spPr>
        <p:txBody>
          <a:bodyPr>
            <a:normAutofit fontScale="77500" lnSpcReduction="20000"/>
          </a:bodyPr>
          <a:lstStyle/>
          <a:p>
            <a:r>
              <a:rPr lang="ru-RU" i="1" u="sng" dirty="0"/>
              <a:t>Упражнения на узнавание слова по семантическому признаку:</a:t>
            </a:r>
            <a:endParaRPr lang="ru-RU" u="sng" dirty="0"/>
          </a:p>
          <a:p>
            <a:pPr marL="0" lvl="0" indent="0">
              <a:buNone/>
            </a:pPr>
            <a:r>
              <a:rPr lang="ru-RU" sz="2600" dirty="0"/>
              <a:t>Заполните пропуски подходящими по смыслу </a:t>
            </a:r>
            <a:r>
              <a:rPr lang="ru-RU" sz="2600" dirty="0" smtClean="0"/>
              <a:t>словами;</a:t>
            </a:r>
            <a:endParaRPr lang="ru-RU" sz="2600" dirty="0"/>
          </a:p>
          <a:p>
            <a:pPr marL="0" lvl="0" indent="0">
              <a:buNone/>
            </a:pPr>
            <a:r>
              <a:rPr lang="ru-RU" sz="2600" dirty="0"/>
              <a:t>Найдите синонимы, антонимы в ряду данных слов.</a:t>
            </a:r>
          </a:p>
          <a:p>
            <a:r>
              <a:rPr lang="ru-RU" i="1" u="sng" dirty="0"/>
              <a:t>Трансформационные упражнения:</a:t>
            </a:r>
          </a:p>
          <a:p>
            <a:pPr marL="0" lvl="0" indent="0">
              <a:buNone/>
            </a:pPr>
            <a:r>
              <a:rPr lang="ru-RU" sz="2300" dirty="0"/>
              <a:t>Составьте из двух предложений одно </a:t>
            </a:r>
            <a:r>
              <a:rPr lang="ru-RU" sz="2300" dirty="0" smtClean="0"/>
              <a:t>простое;</a:t>
            </a:r>
            <a:endParaRPr lang="ru-RU" sz="2300" dirty="0"/>
          </a:p>
          <a:p>
            <a:pPr marL="0" lvl="0" indent="0">
              <a:buNone/>
            </a:pPr>
            <a:r>
              <a:rPr lang="ru-RU" sz="2300" dirty="0"/>
              <a:t>Образуйте сложноподчинённое предложение из приведённых </a:t>
            </a:r>
            <a:r>
              <a:rPr lang="ru-RU" sz="2300" dirty="0" smtClean="0"/>
              <a:t>простых;</a:t>
            </a:r>
            <a:endParaRPr lang="ru-RU" sz="2300" dirty="0"/>
          </a:p>
          <a:p>
            <a:pPr marL="0" lvl="0" indent="0">
              <a:buNone/>
            </a:pPr>
            <a:r>
              <a:rPr lang="ru-RU" sz="2300" dirty="0"/>
              <a:t>Выразите ту же мысль другими средствами.</a:t>
            </a:r>
          </a:p>
          <a:p>
            <a:r>
              <a:rPr lang="ru-RU" i="1" u="sng" dirty="0"/>
              <a:t>Упражнения на прогнозирование содержания читаемого:</a:t>
            </a:r>
            <a:endParaRPr lang="ru-RU" u="sng" dirty="0"/>
          </a:p>
          <a:p>
            <a:pPr marL="0" lvl="0" indent="0">
              <a:buNone/>
            </a:pPr>
            <a:r>
              <a:rPr lang="ru-RU" sz="2300" dirty="0"/>
              <a:t>Прочтите заглавие и скажите, о ком (чём) будет идти речь в данном </a:t>
            </a:r>
            <a:r>
              <a:rPr lang="ru-RU" sz="2300" dirty="0" smtClean="0"/>
              <a:t>тексте;</a:t>
            </a:r>
            <a:endParaRPr lang="ru-RU" sz="2300" dirty="0"/>
          </a:p>
          <a:p>
            <a:pPr marL="0" lvl="0" indent="0">
              <a:buNone/>
            </a:pPr>
            <a:r>
              <a:rPr lang="ru-RU" sz="2300" dirty="0"/>
              <a:t>Прочтите первые предложения абзацев и назовите вопросы, которые будут рассматриваться в тексте.</a:t>
            </a:r>
          </a:p>
          <a:p>
            <a:r>
              <a:rPr lang="ru-RU" i="1" u="sng" dirty="0" err="1"/>
              <a:t>Предтекстовая</a:t>
            </a:r>
            <a:r>
              <a:rPr lang="ru-RU" i="1" u="sng" dirty="0"/>
              <a:t> ориентировка читающего:</a:t>
            </a:r>
            <a:endParaRPr lang="ru-RU" u="sng" dirty="0"/>
          </a:p>
          <a:p>
            <a:pPr marL="0" lvl="0" indent="0">
              <a:buNone/>
            </a:pPr>
            <a:r>
              <a:rPr lang="ru-RU" sz="2300" dirty="0"/>
              <a:t>Ответьте на </a:t>
            </a:r>
            <a:r>
              <a:rPr lang="ru-RU" sz="2300" dirty="0" err="1"/>
              <a:t>предтекстовые</a:t>
            </a:r>
            <a:r>
              <a:rPr lang="ru-RU" sz="2300" dirty="0"/>
              <a:t> </a:t>
            </a:r>
            <a:r>
              <a:rPr lang="ru-RU" sz="2300" dirty="0" smtClean="0"/>
              <a:t>вопросы;</a:t>
            </a:r>
            <a:endParaRPr lang="ru-RU" sz="2300" dirty="0"/>
          </a:p>
          <a:p>
            <a:pPr marL="0" lvl="0" indent="0">
              <a:buNone/>
            </a:pPr>
            <a:r>
              <a:rPr lang="ru-RU" sz="2300" dirty="0"/>
              <a:t>Определите верные и неверные утверждения.</a:t>
            </a:r>
          </a:p>
          <a:p>
            <a:pPr marL="0" indent="0">
              <a:buNone/>
            </a:pPr>
            <a:endParaRPr lang="ru-RU" dirty="0"/>
          </a:p>
        </p:txBody>
      </p:sp>
    </p:spTree>
    <p:extLst>
      <p:ext uri="{BB962C8B-B14F-4D97-AF65-F5344CB8AC3E}">
        <p14:creationId xmlns:p14="http://schemas.microsoft.com/office/powerpoint/2010/main" val="1493287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Упражнения на текстовом этапе</a:t>
            </a:r>
            <a:endParaRPr lang="ru-RU" dirty="0"/>
          </a:p>
        </p:txBody>
      </p:sp>
      <p:sp>
        <p:nvSpPr>
          <p:cNvPr id="3" name="Объект 2"/>
          <p:cNvSpPr>
            <a:spLocks noGrp="1"/>
          </p:cNvSpPr>
          <p:nvPr>
            <p:ph idx="1"/>
          </p:nvPr>
        </p:nvSpPr>
        <p:spPr>
          <a:xfrm>
            <a:off x="457200" y="980728"/>
            <a:ext cx="8229600" cy="5145435"/>
          </a:xfrm>
        </p:spPr>
        <p:txBody>
          <a:bodyPr>
            <a:normAutofit fontScale="70000" lnSpcReduction="20000"/>
          </a:bodyPr>
          <a:lstStyle/>
          <a:p>
            <a:r>
              <a:rPr lang="ru-RU" sz="4400" i="1" u="sng" dirty="0"/>
              <a:t>Упражнения на свёртывание текста:</a:t>
            </a:r>
          </a:p>
          <a:p>
            <a:pPr marL="0" lvl="0" indent="0">
              <a:buNone/>
            </a:pPr>
            <a:r>
              <a:rPr lang="ru-RU" sz="2900" dirty="0"/>
              <a:t>Найдите в предложении или группе предложений элементы, несущие </a:t>
            </a:r>
            <a:r>
              <a:rPr lang="ru-RU" sz="2900" dirty="0" smtClean="0"/>
              <a:t>информацию;</a:t>
            </a:r>
            <a:endParaRPr lang="ru-RU" sz="2900" dirty="0"/>
          </a:p>
          <a:p>
            <a:pPr marL="0" lvl="0" indent="0">
              <a:buNone/>
            </a:pPr>
            <a:r>
              <a:rPr lang="ru-RU" sz="2900" dirty="0"/>
              <a:t>Расположите предложения абзаца по степени важности </a:t>
            </a:r>
            <a:r>
              <a:rPr lang="ru-RU" sz="2900" dirty="0" smtClean="0"/>
              <a:t>информации;</a:t>
            </a:r>
            <a:endParaRPr lang="ru-RU" sz="2900" dirty="0"/>
          </a:p>
          <a:p>
            <a:pPr marL="0" lvl="0" indent="0">
              <a:buNone/>
            </a:pPr>
            <a:r>
              <a:rPr lang="ru-RU" sz="2900" dirty="0"/>
              <a:t>Сократите предложения, абзацы, отдельные фрагменты текста за счёт исключения несущественной информации.</a:t>
            </a:r>
          </a:p>
          <a:p>
            <a:r>
              <a:rPr lang="ru-RU" sz="3600" i="1" u="sng" dirty="0"/>
              <a:t>Упражнения на реконструкцию текста:</a:t>
            </a:r>
            <a:endParaRPr lang="ru-RU" sz="3600" u="sng" dirty="0"/>
          </a:p>
          <a:p>
            <a:pPr marL="0" lvl="0" indent="0">
              <a:buNone/>
            </a:pPr>
            <a:r>
              <a:rPr lang="ru-RU" sz="2900" dirty="0"/>
              <a:t>Составьте предложения из заданных ключевых слов по </a:t>
            </a:r>
            <a:r>
              <a:rPr lang="ru-RU" sz="2900" dirty="0" smtClean="0"/>
              <a:t>образцу;</a:t>
            </a:r>
            <a:endParaRPr lang="ru-RU" sz="2900" dirty="0"/>
          </a:p>
          <a:p>
            <a:pPr marL="0" lvl="0" indent="0">
              <a:buNone/>
            </a:pPr>
            <a:r>
              <a:rPr lang="ru-RU" sz="2900" dirty="0" smtClean="0"/>
              <a:t>Расположите разрозненные </a:t>
            </a:r>
            <a:r>
              <a:rPr lang="ru-RU" sz="2900" dirty="0"/>
              <a:t>предложения в соответствии с предлагаемой </a:t>
            </a:r>
            <a:r>
              <a:rPr lang="ru-RU" sz="2900" dirty="0" smtClean="0"/>
              <a:t>схемой;</a:t>
            </a:r>
            <a:endParaRPr lang="ru-RU" sz="2900" dirty="0"/>
          </a:p>
          <a:p>
            <a:pPr marL="0" lvl="0" indent="0">
              <a:buNone/>
            </a:pPr>
            <a:r>
              <a:rPr lang="ru-RU" sz="2900" dirty="0"/>
              <a:t>Составьте сокращённый вариант текста из 10 предложений на основе выбора их из предложенных 20.</a:t>
            </a:r>
          </a:p>
          <a:p>
            <a:r>
              <a:rPr lang="ru-RU" i="1" u="sng" dirty="0"/>
              <a:t>Упражнения на перефразирование:</a:t>
            </a:r>
            <a:endParaRPr lang="ru-RU" u="sng" dirty="0"/>
          </a:p>
          <a:p>
            <a:pPr marL="0" lvl="0" indent="0">
              <a:buNone/>
            </a:pPr>
            <a:r>
              <a:rPr lang="ru-RU" sz="2600" dirty="0"/>
              <a:t>Замените слово синонимом по </a:t>
            </a:r>
            <a:r>
              <a:rPr lang="ru-RU" sz="2600" dirty="0" smtClean="0"/>
              <a:t>образцу;</a:t>
            </a:r>
            <a:endParaRPr lang="ru-RU" sz="2600" dirty="0"/>
          </a:p>
          <a:p>
            <a:pPr marL="0" lvl="0" indent="0">
              <a:buNone/>
            </a:pPr>
            <a:r>
              <a:rPr lang="ru-RU" sz="2600" dirty="0"/>
              <a:t>Замените слова дефиницией (описанием</a:t>
            </a:r>
            <a:r>
              <a:rPr lang="ru-RU" sz="2600" dirty="0" smtClean="0"/>
              <a:t>);</a:t>
            </a:r>
            <a:endParaRPr lang="ru-RU" sz="2600" dirty="0"/>
          </a:p>
          <a:p>
            <a:pPr marL="0" lvl="0" indent="0">
              <a:buNone/>
            </a:pPr>
            <a:r>
              <a:rPr lang="ru-RU" sz="2600" dirty="0"/>
              <a:t>Преобразуйте действительный залог в страдательный, и наоборот по </a:t>
            </a:r>
            <a:r>
              <a:rPr lang="ru-RU" sz="2600" dirty="0" smtClean="0"/>
              <a:t>образцу;</a:t>
            </a:r>
            <a:endParaRPr lang="ru-RU" sz="2600" dirty="0"/>
          </a:p>
          <a:p>
            <a:pPr marL="0" lvl="0" indent="0">
              <a:buNone/>
            </a:pPr>
            <a:r>
              <a:rPr lang="ru-RU" sz="2600" dirty="0"/>
              <a:t>Расположите разрозненные пункты плана в соответствии с содержанием.</a:t>
            </a:r>
          </a:p>
          <a:p>
            <a:endParaRPr lang="ru-RU" sz="2600" dirty="0"/>
          </a:p>
        </p:txBody>
      </p:sp>
    </p:spTree>
    <p:extLst>
      <p:ext uri="{BB962C8B-B14F-4D97-AF65-F5344CB8AC3E}">
        <p14:creationId xmlns:p14="http://schemas.microsoft.com/office/powerpoint/2010/main" val="1121590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dirty="0" smtClean="0"/>
              <a:t>Упражнения на </a:t>
            </a:r>
            <a:r>
              <a:rPr lang="ru-RU" dirty="0" err="1" smtClean="0"/>
              <a:t>послеткстовом</a:t>
            </a:r>
            <a:r>
              <a:rPr lang="ru-RU" dirty="0" smtClean="0"/>
              <a:t> этапе</a:t>
            </a:r>
            <a:endParaRPr lang="ru-RU" dirty="0"/>
          </a:p>
        </p:txBody>
      </p:sp>
      <p:sp>
        <p:nvSpPr>
          <p:cNvPr id="3" name="Объект 2"/>
          <p:cNvSpPr>
            <a:spLocks noGrp="1"/>
          </p:cNvSpPr>
          <p:nvPr>
            <p:ph idx="1"/>
          </p:nvPr>
        </p:nvSpPr>
        <p:spPr>
          <a:xfrm>
            <a:off x="457200" y="908720"/>
            <a:ext cx="8229600" cy="5217443"/>
          </a:xfrm>
        </p:spPr>
        <p:txBody>
          <a:bodyPr>
            <a:normAutofit/>
          </a:bodyPr>
          <a:lstStyle/>
          <a:p>
            <a:r>
              <a:rPr lang="ru-RU" sz="2000" i="1" u="sng" dirty="0"/>
              <a:t>Упражнения на выявление темы текста:</a:t>
            </a:r>
            <a:endParaRPr lang="ru-RU" sz="2000" u="sng" dirty="0"/>
          </a:p>
          <a:p>
            <a:pPr marL="0" lvl="0" indent="0">
              <a:buNone/>
            </a:pPr>
            <a:r>
              <a:rPr lang="ru-RU" sz="1600" dirty="0"/>
              <a:t>Выявите слова, выражающие тему в абзаце, в связке абзацев, в </a:t>
            </a:r>
            <a:r>
              <a:rPr lang="ru-RU" sz="1600" dirty="0" smtClean="0"/>
              <a:t>тексте;</a:t>
            </a:r>
            <a:endParaRPr lang="ru-RU" sz="1600" dirty="0"/>
          </a:p>
          <a:p>
            <a:pPr marL="0" lvl="0" indent="0">
              <a:buNone/>
            </a:pPr>
            <a:r>
              <a:rPr lang="ru-RU" sz="1600" dirty="0"/>
              <a:t>Найдите обобщающие слова и сформулируйте </a:t>
            </a:r>
            <a:r>
              <a:rPr lang="ru-RU" sz="1600" dirty="0" smtClean="0"/>
              <a:t>тему;</a:t>
            </a:r>
            <a:endParaRPr lang="ru-RU" sz="1600" dirty="0"/>
          </a:p>
          <a:p>
            <a:pPr marL="0" lvl="0" indent="0">
              <a:buNone/>
            </a:pPr>
            <a:r>
              <a:rPr lang="ru-RU" sz="1600" dirty="0"/>
              <a:t>Сформулируйте тему самостоятельно.</a:t>
            </a:r>
          </a:p>
          <a:p>
            <a:r>
              <a:rPr lang="ru-RU" sz="2000" i="1" u="sng" dirty="0"/>
              <a:t>Упражнения на передачу сюжета:</a:t>
            </a:r>
            <a:endParaRPr lang="ru-RU" sz="2000" u="sng" dirty="0"/>
          </a:p>
          <a:p>
            <a:pPr marL="0" lvl="0" indent="0">
              <a:buNone/>
            </a:pPr>
            <a:r>
              <a:rPr lang="ru-RU" sz="1600" dirty="0"/>
              <a:t>Оцените значение указанного события или эпизода для развития </a:t>
            </a:r>
            <a:r>
              <a:rPr lang="ru-RU" sz="1600" dirty="0" smtClean="0"/>
              <a:t>сюжета;</a:t>
            </a:r>
            <a:endParaRPr lang="ru-RU" sz="1600" dirty="0"/>
          </a:p>
          <a:p>
            <a:pPr marL="0" lvl="0" indent="0">
              <a:buNone/>
            </a:pPr>
            <a:r>
              <a:rPr lang="ru-RU" sz="1600" dirty="0"/>
              <a:t>Определите наиболее значительные события и/или эпизоды в тексте.</a:t>
            </a:r>
          </a:p>
          <a:p>
            <a:r>
              <a:rPr lang="ru-RU" sz="2000" i="1" u="sng" dirty="0"/>
              <a:t>Упражнения на составление характеристики персонажей:</a:t>
            </a:r>
            <a:endParaRPr lang="ru-RU" sz="2000" u="sng" dirty="0"/>
          </a:p>
          <a:p>
            <a:pPr marL="0" lvl="0" indent="0">
              <a:buNone/>
            </a:pPr>
            <a:r>
              <a:rPr lang="ru-RU" sz="1600" dirty="0"/>
              <a:t>Выделите авторские </a:t>
            </a:r>
            <a:r>
              <a:rPr lang="ru-RU" sz="1600" dirty="0" smtClean="0"/>
              <a:t>характеристики;</a:t>
            </a:r>
            <a:endParaRPr lang="ru-RU" sz="1600" dirty="0"/>
          </a:p>
          <a:p>
            <a:pPr marL="0" lvl="0" indent="0">
              <a:buNone/>
            </a:pPr>
            <a:r>
              <a:rPr lang="ru-RU" sz="1600" dirty="0"/>
              <a:t>Ответьте на вопросы к фрагментам </a:t>
            </a:r>
            <a:r>
              <a:rPr lang="ru-RU" sz="1600" dirty="0" smtClean="0"/>
              <a:t>текста;</a:t>
            </a:r>
            <a:endParaRPr lang="ru-RU" sz="1600" dirty="0"/>
          </a:p>
          <a:p>
            <a:pPr marL="0" lvl="0" indent="0">
              <a:buNone/>
            </a:pPr>
            <a:r>
              <a:rPr lang="ru-RU" sz="1600" dirty="0"/>
              <a:t>Поставьте вопросы к фрагментам </a:t>
            </a:r>
            <a:r>
              <a:rPr lang="ru-RU" sz="1600" dirty="0" smtClean="0"/>
              <a:t>текста;</a:t>
            </a:r>
            <a:endParaRPr lang="ru-RU" sz="1600" dirty="0"/>
          </a:p>
          <a:p>
            <a:pPr marL="0" lvl="0" indent="0">
              <a:buNone/>
            </a:pPr>
            <a:r>
              <a:rPr lang="ru-RU" sz="1600" dirty="0"/>
              <a:t>Прокомментируйте авторскую характеристику </a:t>
            </a:r>
            <a:r>
              <a:rPr lang="ru-RU" sz="1600" dirty="0" smtClean="0"/>
              <a:t>героев;</a:t>
            </a:r>
            <a:endParaRPr lang="ru-RU" sz="1600" dirty="0"/>
          </a:p>
          <a:p>
            <a:pPr marL="0" lvl="0" indent="0">
              <a:buNone/>
            </a:pPr>
            <a:r>
              <a:rPr lang="ru-RU" sz="1600" dirty="0"/>
              <a:t>Дайте свою характеристику героям.</a:t>
            </a:r>
          </a:p>
          <a:p>
            <a:endParaRPr lang="ru-RU" dirty="0"/>
          </a:p>
        </p:txBody>
      </p:sp>
    </p:spTree>
    <p:extLst>
      <p:ext uri="{BB962C8B-B14F-4D97-AF65-F5344CB8AC3E}">
        <p14:creationId xmlns:p14="http://schemas.microsoft.com/office/powerpoint/2010/main" val="414869548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954</TotalTime>
  <Words>1623</Words>
  <Application>Microsoft Office PowerPoint</Application>
  <PresentationFormat>Экран (4:3)</PresentationFormat>
  <Paragraphs>237</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Современные методы работы с текстом на уроках английского языка</vt:lpstr>
      <vt:lpstr>Читать умеют все?</vt:lpstr>
      <vt:lpstr>Текст как система по формированию различных умений и навыков</vt:lpstr>
      <vt:lpstr>Виды чтения</vt:lpstr>
      <vt:lpstr>Презентация PowerPoint</vt:lpstr>
      <vt:lpstr>Этапы работы с текстом</vt:lpstr>
      <vt:lpstr>Упражнения на предтекстовом этапе</vt:lpstr>
      <vt:lpstr>Упражнения на текстовом этапе</vt:lpstr>
      <vt:lpstr>Упражнения на послеткстовом этапе</vt:lpstr>
      <vt:lpstr>Ознакомительное чтение: примеры упражнений на различных этапах (предтекстовый)</vt:lpstr>
      <vt:lpstr>Текстовый этап</vt:lpstr>
      <vt:lpstr>Послетекстовый этап</vt:lpstr>
      <vt:lpstr>Поисковое чтение: примеры упражнений на различных этапах </vt:lpstr>
      <vt:lpstr>Изучающее чтение: примеры упражнения на различных этапах</vt:lpstr>
      <vt:lpstr>Упражнения на предтекстовом этапе</vt:lpstr>
      <vt:lpstr>Упражнения на предтекстовом этапе</vt:lpstr>
      <vt:lpstr>Упражнения на текстовом этапе</vt:lpstr>
      <vt:lpstr>Упражнения на текстовом этапе</vt:lpstr>
      <vt:lpstr>Упражнения на текстовом этапе</vt:lpstr>
      <vt:lpstr>Упражнения на текстовом этапе</vt:lpstr>
      <vt:lpstr>Послетекстовый этап</vt:lpstr>
      <vt:lpstr>Упражнения на послетекстовом этапе</vt:lpstr>
      <vt:lpstr>Пример работы с текстом</vt:lpstr>
      <vt:lpstr>Задания на различных этапах чтения</vt:lpstr>
      <vt:lpstr>Задания на различных этапах чтения</vt:lpstr>
      <vt:lpstr>Задания на различных этапах чтения</vt:lpstr>
      <vt:lpstr>Режимы чтения вслух </vt:lpstr>
      <vt:lpstr>2 режим чтения вслух: без «эталона», но с подготовкой во времени</vt:lpstr>
      <vt:lpstr>3 режим чтения вслух: без «эталона» и подготовки во времени</vt:lpstr>
      <vt:lpstr>Подводя итоги</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методы работы с текстом на уроках английского языка</dc:title>
  <dc:creator>Евгений</dc:creator>
  <cp:lastModifiedBy>admin</cp:lastModifiedBy>
  <cp:revision>31</cp:revision>
  <dcterms:created xsi:type="dcterms:W3CDTF">2018-10-01T06:05:27Z</dcterms:created>
  <dcterms:modified xsi:type="dcterms:W3CDTF">2018-10-09T07:48:52Z</dcterms:modified>
</cp:coreProperties>
</file>