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75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9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8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1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75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5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7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59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47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50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0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A2F19-2C7A-4CCE-8F72-25C385E43FA3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518CD-4100-4328-B922-EBF33104E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Способы и методы организации контроля на уроках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881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Индивидуальный контроль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83968" y="1844824"/>
            <a:ext cx="0" cy="30243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83668" y="1844824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Достоинства                            Недостатки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5" y="2431085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В</a:t>
            </a:r>
            <a:r>
              <a:rPr lang="ru-RU" i="1" dirty="0" smtClean="0"/>
              <a:t>озможность оценить </a:t>
            </a:r>
            <a:r>
              <a:rPr lang="ru-RU" i="1" dirty="0"/>
              <a:t>уровень подготовки </a:t>
            </a:r>
            <a:r>
              <a:rPr lang="ru-RU" i="1" dirty="0" smtClean="0"/>
              <a:t>учащегося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499992" y="2431085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М</a:t>
            </a:r>
            <a:r>
              <a:rPr lang="ru-RU" i="1" dirty="0" smtClean="0"/>
              <a:t>алый </a:t>
            </a:r>
            <a:r>
              <a:rPr lang="ru-RU" i="1" dirty="0"/>
              <a:t>охват обучающихся в ходе урока;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С</a:t>
            </a:r>
            <a:r>
              <a:rPr lang="ru-RU" i="1" dirty="0" smtClean="0"/>
              <a:t>нижение </a:t>
            </a:r>
            <a:r>
              <a:rPr lang="ru-RU" i="1" dirty="0"/>
              <a:t>активности остальных </a:t>
            </a:r>
            <a:r>
              <a:rPr lang="ru-RU" i="1" dirty="0" smtClean="0"/>
              <a:t>обучающихся </a:t>
            </a:r>
            <a:r>
              <a:rPr lang="ru-RU" i="1" dirty="0"/>
              <a:t>во время беседы с одним из учеников.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3725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Фронтальный контроль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02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Достоинства                            Недостатки</a:t>
            </a: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>
            <a:off x="4423272" y="1628800"/>
            <a:ext cx="0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79512" y="2276872"/>
            <a:ext cx="4536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i="1" dirty="0"/>
              <a:t>В</a:t>
            </a:r>
            <a:r>
              <a:rPr lang="ru-RU" i="1" dirty="0" smtClean="0"/>
              <a:t>озможность </a:t>
            </a:r>
            <a:r>
              <a:rPr lang="ru-RU" i="1" dirty="0"/>
              <a:t>охвата </a:t>
            </a:r>
            <a:r>
              <a:rPr lang="ru-RU" i="1" dirty="0" smtClean="0"/>
              <a:t>одновременно </a:t>
            </a:r>
            <a:r>
              <a:rPr lang="ru-RU" i="1" dirty="0"/>
              <a:t>всех </a:t>
            </a:r>
            <a:r>
              <a:rPr lang="ru-RU" i="1" dirty="0" smtClean="0"/>
              <a:t>обучающихся </a:t>
            </a:r>
            <a:r>
              <a:rPr lang="ru-RU" i="1" dirty="0"/>
              <a:t>группы;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i="1" dirty="0"/>
              <a:t>В</a:t>
            </a:r>
            <a:r>
              <a:rPr lang="ru-RU" i="1" dirty="0" smtClean="0"/>
              <a:t>ысокая </a:t>
            </a:r>
            <a:r>
              <a:rPr lang="ru-RU" i="1" dirty="0"/>
              <a:t>активность </a:t>
            </a:r>
            <a:r>
              <a:rPr lang="ru-RU" i="1" dirty="0" smtClean="0"/>
              <a:t>обучающихся</a:t>
            </a:r>
            <a:r>
              <a:rPr lang="ru-RU" i="1" dirty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i="1" dirty="0"/>
              <a:t>В</a:t>
            </a:r>
            <a:r>
              <a:rPr lang="ru-RU" i="1" dirty="0" smtClean="0"/>
              <a:t>ысокий </a:t>
            </a:r>
            <a:r>
              <a:rPr lang="ru-RU" i="1" dirty="0"/>
              <a:t>темп </a:t>
            </a:r>
            <a:r>
              <a:rPr lang="ru-RU" i="1" dirty="0" smtClean="0"/>
              <a:t>работы</a:t>
            </a:r>
            <a:r>
              <a:rPr lang="ru-RU" i="1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29069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 smtClean="0"/>
              <a:t>Сложность </a:t>
            </a:r>
            <a:r>
              <a:rPr lang="ru-RU" i="1" dirty="0"/>
              <a:t>фиксации внимания на </a:t>
            </a:r>
            <a:endParaRPr lang="ru-RU" i="1" dirty="0" smtClean="0"/>
          </a:p>
          <a:p>
            <a:r>
              <a:rPr lang="ru-RU" i="1" dirty="0" smtClean="0"/>
              <a:t>      работе </a:t>
            </a:r>
            <a:r>
              <a:rPr lang="ru-RU" i="1" dirty="0"/>
              <a:t>всех </a:t>
            </a:r>
            <a:r>
              <a:rPr lang="ru-RU" i="1" dirty="0" smtClean="0"/>
              <a:t>учащихся;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 smtClean="0"/>
              <a:t>Возможна недостаточная объективность </a:t>
            </a:r>
            <a:r>
              <a:rPr lang="ru-RU" i="1" dirty="0"/>
              <a:t>оценки их ответов.</a:t>
            </a:r>
          </a:p>
        </p:txBody>
      </p:sp>
    </p:spTree>
    <p:extLst>
      <p:ext uri="{BB962C8B-B14F-4D97-AF65-F5344CB8AC3E}">
        <p14:creationId xmlns:p14="http://schemas.microsoft.com/office/powerpoint/2010/main" val="2491867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Групповой (</a:t>
            </a:r>
            <a:r>
              <a:rPr lang="ru-RU" u="sng" dirty="0" smtClean="0"/>
              <a:t>парный</a:t>
            </a:r>
            <a:r>
              <a:rPr lang="ru-RU" dirty="0" smtClean="0"/>
              <a:t>)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2044824"/>
          </a:xfrm>
        </p:spPr>
        <p:txBody>
          <a:bodyPr/>
          <a:lstStyle/>
          <a:p>
            <a:r>
              <a:rPr lang="ru-RU" sz="2000" dirty="0"/>
              <a:t>П</a:t>
            </a:r>
            <a:r>
              <a:rPr lang="ru-RU" sz="2000" dirty="0" smtClean="0"/>
              <a:t>роводится </a:t>
            </a:r>
            <a:r>
              <a:rPr lang="ru-RU" sz="2000" dirty="0"/>
              <a:t>в форме выполнения задания, адресуемого всем учащимся </a:t>
            </a:r>
            <a:r>
              <a:rPr lang="ru-RU" sz="2000" dirty="0" smtClean="0"/>
              <a:t>группы;</a:t>
            </a:r>
          </a:p>
          <a:p>
            <a:r>
              <a:rPr lang="ru-RU" sz="2000" dirty="0"/>
              <a:t>Вариантом группового контроля является </a:t>
            </a:r>
            <a:r>
              <a:rPr lang="ru-RU" sz="2000" b="1" i="1" dirty="0"/>
              <a:t>парный контроль</a:t>
            </a:r>
            <a:r>
              <a:rPr lang="ru-RU" sz="2000" dirty="0"/>
              <a:t>,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877372"/>
            <a:ext cx="402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Достоинства                            Недостатки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23272" y="2996952"/>
            <a:ext cx="0" cy="2736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7544" y="3404592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П</a:t>
            </a:r>
            <a:r>
              <a:rPr lang="ru-RU" i="1" dirty="0" smtClean="0"/>
              <a:t>овышается </a:t>
            </a:r>
            <a:r>
              <a:rPr lang="ru-RU" i="1" dirty="0"/>
              <a:t>учебная </a:t>
            </a:r>
            <a:r>
              <a:rPr lang="ru-RU" i="1" dirty="0" smtClean="0"/>
              <a:t>и познавательная мотивация;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С</a:t>
            </a:r>
            <a:r>
              <a:rPr lang="ru-RU" i="1" dirty="0" smtClean="0"/>
              <a:t>нижается </a:t>
            </a:r>
            <a:r>
              <a:rPr lang="ru-RU" i="1" dirty="0"/>
              <a:t>уровень </a:t>
            </a:r>
            <a:r>
              <a:rPr lang="ru-RU" i="1" dirty="0" smtClean="0"/>
              <a:t>тревожности;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В</a:t>
            </a:r>
            <a:r>
              <a:rPr lang="ru-RU" i="1" dirty="0" smtClean="0"/>
              <a:t>ыше обучаемость;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У</a:t>
            </a:r>
            <a:r>
              <a:rPr lang="ru-RU" i="1" dirty="0" smtClean="0"/>
              <a:t>лучшается </a:t>
            </a:r>
            <a:r>
              <a:rPr lang="ru-RU" i="1" dirty="0"/>
              <a:t>психологический климат в классе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3404592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У</a:t>
            </a:r>
            <a:r>
              <a:rPr lang="ru-RU" i="1" dirty="0" smtClean="0"/>
              <a:t>чащиеся </a:t>
            </a:r>
            <a:r>
              <a:rPr lang="ru-RU" i="1" dirty="0"/>
              <a:t>в группах не всегда в состоянии самостоятельно разобраться в </a:t>
            </a:r>
            <a:r>
              <a:rPr lang="ru-RU" i="1" dirty="0" smtClean="0"/>
              <a:t>материале;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С</a:t>
            </a:r>
            <a:r>
              <a:rPr lang="ru-RU" i="1" dirty="0" smtClean="0"/>
              <a:t>лабые </a:t>
            </a:r>
            <a:r>
              <a:rPr lang="ru-RU" i="1" dirty="0"/>
              <a:t>ученики с трудом усваивают материал, а сильные нуждаются в более трудных, оригинальных </a:t>
            </a:r>
            <a:r>
              <a:rPr lang="ru-RU" i="1" dirty="0" smtClean="0"/>
              <a:t>заданиях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8604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1600200"/>
            <a:ext cx="8939336" cy="4709120"/>
          </a:xfrm>
        </p:spPr>
        <p:txBody>
          <a:bodyPr>
            <a:normAutofit/>
          </a:bodyPr>
          <a:lstStyle/>
          <a:p>
            <a:pPr lvl="2"/>
            <a:r>
              <a:rPr lang="ru-RU" sz="2000" dirty="0"/>
              <a:t>Лексический диктант;</a:t>
            </a:r>
          </a:p>
          <a:p>
            <a:pPr lvl="2"/>
            <a:r>
              <a:rPr lang="ru-RU" sz="2000" dirty="0"/>
              <a:t>Диктант в картинках;</a:t>
            </a:r>
          </a:p>
          <a:p>
            <a:pPr lvl="2"/>
            <a:r>
              <a:rPr lang="ru-RU" sz="2000" dirty="0"/>
              <a:t>Краткая самостоятельная работа;</a:t>
            </a:r>
          </a:p>
          <a:p>
            <a:pPr lvl="2"/>
            <a:r>
              <a:rPr lang="ru-RU" sz="2000" dirty="0"/>
              <a:t>Письменная контрольная работа;</a:t>
            </a:r>
          </a:p>
          <a:p>
            <a:pPr lvl="2"/>
            <a:r>
              <a:rPr lang="ru-RU" sz="2000" dirty="0"/>
              <a:t>Тест;</a:t>
            </a:r>
          </a:p>
          <a:p>
            <a:pPr lvl="2"/>
            <a:r>
              <a:rPr lang="ru-RU" sz="2000" dirty="0"/>
              <a:t>Метод проектов;</a:t>
            </a:r>
          </a:p>
          <a:p>
            <a:pPr lvl="2"/>
            <a:r>
              <a:rPr lang="ru-RU" sz="2000" dirty="0"/>
              <a:t>Устный зачет по изученной теме;</a:t>
            </a:r>
          </a:p>
          <a:p>
            <a:pPr lvl="2"/>
            <a:r>
              <a:rPr lang="ru-RU" sz="2000" dirty="0" smtClean="0"/>
              <a:t>Самоконтроль;</a:t>
            </a:r>
            <a:endParaRPr lang="ru-RU" sz="2000" dirty="0"/>
          </a:p>
          <a:p>
            <a:pPr lvl="2"/>
            <a:r>
              <a:rPr lang="ru-RU" sz="2000" dirty="0"/>
              <a:t>Игровые виды и формы проверки </a:t>
            </a:r>
            <a:r>
              <a:rPr lang="ru-RU" sz="2000" dirty="0" smtClean="0"/>
              <a:t>знаний.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64575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Лексический диктант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Ф</a:t>
            </a:r>
            <a:r>
              <a:rPr lang="ru-RU" dirty="0" smtClean="0"/>
              <a:t>орма </a:t>
            </a:r>
            <a:r>
              <a:rPr lang="ru-RU" b="1" i="1" dirty="0"/>
              <a:t>письменного контроля </a:t>
            </a:r>
            <a:r>
              <a:rPr lang="ru-RU" dirty="0"/>
              <a:t>знаний и умений </a:t>
            </a:r>
            <a:r>
              <a:rPr lang="ru-RU" dirty="0" smtClean="0"/>
              <a:t>учащихся;</a:t>
            </a:r>
          </a:p>
          <a:p>
            <a:r>
              <a:rPr lang="ru-RU" dirty="0" smtClean="0"/>
              <a:t> </a:t>
            </a:r>
            <a:r>
              <a:rPr lang="ru-RU" dirty="0"/>
              <a:t>У</a:t>
            </a:r>
            <a:r>
              <a:rPr lang="ru-RU" dirty="0" smtClean="0"/>
              <a:t>читель </a:t>
            </a:r>
            <a:r>
              <a:rPr lang="ru-RU" dirty="0"/>
              <a:t>проверяет </a:t>
            </a:r>
            <a:r>
              <a:rPr lang="ru-RU" b="1" i="1" dirty="0"/>
              <a:t>активный лексический минимум </a:t>
            </a:r>
            <a:r>
              <a:rPr lang="ru-RU" dirty="0" smtClean="0"/>
              <a:t>учащихся;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Создает </a:t>
            </a:r>
            <a:r>
              <a:rPr lang="ru-RU" b="1" i="1" dirty="0"/>
              <a:t>установку </a:t>
            </a:r>
            <a:r>
              <a:rPr lang="ru-RU" dirty="0"/>
              <a:t>на запоминание орфографии слова, его графической формы.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544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Диктант в картинках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Учитель показывает серию предметных картинок с изображенными на них </a:t>
            </a:r>
            <a:r>
              <a:rPr lang="ru-RU" dirty="0" smtClean="0"/>
              <a:t>предметами;</a:t>
            </a:r>
          </a:p>
          <a:p>
            <a:pPr lvl="0"/>
            <a:r>
              <a:rPr lang="ru-RU" dirty="0" smtClean="0"/>
              <a:t>Ученики </a:t>
            </a:r>
            <a:r>
              <a:rPr lang="ru-RU" dirty="0"/>
              <a:t>молча записывают слова, обозначающих названия предметов, которые нарисованы на картинках.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394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Кратковременная самостоятельная </a:t>
            </a:r>
            <a:r>
              <a:rPr lang="ru-RU" i="1" dirty="0" smtClean="0"/>
              <a:t>работа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О</a:t>
            </a:r>
            <a:r>
              <a:rPr lang="ru-RU" dirty="0" smtClean="0"/>
              <a:t>бучающимся задаются несколько вопросов</a:t>
            </a:r>
            <a:r>
              <a:rPr lang="ru-RU" dirty="0"/>
              <a:t>, на которые предлагается дать свои обоснованные </a:t>
            </a:r>
            <a:r>
              <a:rPr lang="ru-RU" dirty="0" smtClean="0"/>
              <a:t>ответы;</a:t>
            </a:r>
          </a:p>
          <a:p>
            <a:pPr lvl="0"/>
            <a:r>
              <a:rPr lang="ru-RU" dirty="0" smtClean="0"/>
              <a:t>В </a:t>
            </a:r>
            <a:r>
              <a:rPr lang="ru-RU" dirty="0"/>
              <a:t>качестве заданий могут выступать теоретические вопросы на проверку знаний усвоенных </a:t>
            </a:r>
            <a:r>
              <a:rPr lang="ru-RU" dirty="0" smtClean="0"/>
              <a:t>обучающимися;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З</a:t>
            </a:r>
            <a:r>
              <a:rPr lang="ru-RU" dirty="0" smtClean="0"/>
              <a:t>адания </a:t>
            </a:r>
            <a:r>
              <a:rPr lang="ru-RU" dirty="0"/>
              <a:t>на проверку умения пользоваться теоретическими знаниями на практике. Количество вопросов может быть не более 2-</a:t>
            </a:r>
            <a:r>
              <a:rPr lang="ru-RU" dirty="0" smtClean="0"/>
              <a:t>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291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Письменная контрольная работа 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адания по сложности могут быть </a:t>
            </a:r>
            <a:r>
              <a:rPr lang="ru-RU" i="1" dirty="0" smtClean="0"/>
              <a:t>разные</a:t>
            </a:r>
            <a:r>
              <a:rPr lang="ru-RU" dirty="0" smtClean="0"/>
              <a:t>;</a:t>
            </a:r>
          </a:p>
          <a:p>
            <a:r>
              <a:rPr lang="ru-RU" dirty="0"/>
              <a:t>Э</a:t>
            </a:r>
            <a:r>
              <a:rPr lang="ru-RU" dirty="0" smtClean="0"/>
              <a:t>то </a:t>
            </a:r>
            <a:r>
              <a:rPr lang="ru-RU" dirty="0"/>
              <a:t>позволит учителю проверить, насколько полно учащиеся усвоили </a:t>
            </a:r>
            <a:r>
              <a:rPr lang="ru-RU" dirty="0" smtClean="0"/>
              <a:t>знания;</a:t>
            </a:r>
          </a:p>
          <a:p>
            <a:r>
              <a:rPr lang="ru-RU" dirty="0"/>
              <a:t>З</a:t>
            </a:r>
            <a:r>
              <a:rPr lang="ru-RU" dirty="0" smtClean="0"/>
              <a:t>адания </a:t>
            </a:r>
            <a:r>
              <a:rPr lang="ru-RU" dirty="0"/>
              <a:t>также могут включать в себя вопросы повышенной </a:t>
            </a:r>
            <a:r>
              <a:rPr lang="ru-RU" dirty="0" smtClean="0"/>
              <a:t>сложности;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173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Устный зачет по </a:t>
            </a:r>
            <a:r>
              <a:rPr lang="ru-RU" i="1" dirty="0" smtClean="0"/>
              <a:t>теме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редполагает </a:t>
            </a:r>
            <a:r>
              <a:rPr lang="ru-RU" dirty="0"/>
              <a:t>комплексную проверку всех знаний и умений </a:t>
            </a:r>
            <a:r>
              <a:rPr lang="ru-RU" dirty="0" smtClean="0"/>
              <a:t>учащихся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Устная </a:t>
            </a:r>
            <a:r>
              <a:rPr lang="ru-RU" dirty="0"/>
              <a:t>беседа с учителем, позволяющая проконтролировать сформированное </a:t>
            </a:r>
            <a:r>
              <a:rPr lang="ru-RU" dirty="0" smtClean="0"/>
              <a:t>мировоззрение;</a:t>
            </a:r>
          </a:p>
          <a:p>
            <a:r>
              <a:rPr lang="ru-RU" dirty="0"/>
              <a:t>Е</a:t>
            </a:r>
            <a:r>
              <a:rPr lang="ru-RU" dirty="0" smtClean="0"/>
              <a:t>динственная </a:t>
            </a:r>
            <a:r>
              <a:rPr lang="ru-RU" dirty="0"/>
              <a:t>форма контроля, где происходит непосредственная проверка знаний и умений учащихся </a:t>
            </a:r>
            <a:r>
              <a:rPr lang="ru-RU" dirty="0" smtClean="0"/>
              <a:t>учителем;</a:t>
            </a:r>
          </a:p>
          <a:p>
            <a:r>
              <a:rPr lang="ru-RU" dirty="0"/>
              <a:t>О</a:t>
            </a:r>
            <a:r>
              <a:rPr lang="ru-RU" dirty="0" smtClean="0"/>
              <a:t>бъективное </a:t>
            </a:r>
            <a:r>
              <a:rPr lang="ru-RU" dirty="0"/>
              <a:t>оценивание результатов в сочетании с индивидуальным подходом к каждому ученику. </a:t>
            </a:r>
          </a:p>
        </p:txBody>
      </p:sp>
    </p:spTree>
    <p:extLst>
      <p:ext uri="{BB962C8B-B14F-4D97-AF65-F5344CB8AC3E}">
        <p14:creationId xmlns:p14="http://schemas.microsoft.com/office/powerpoint/2010/main" val="725760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Тесты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</a:t>
            </a:r>
            <a:r>
              <a:rPr lang="ru-RU" dirty="0" smtClean="0"/>
              <a:t>истема заданий</a:t>
            </a:r>
            <a:r>
              <a:rPr lang="ru-RU" dirty="0"/>
              <a:t> </a:t>
            </a:r>
            <a:r>
              <a:rPr lang="ru-RU" dirty="0" smtClean="0"/>
              <a:t>позволяет </a:t>
            </a:r>
            <a:r>
              <a:rPr lang="ru-RU" dirty="0"/>
              <a:t>охарактеризовать уровень владения языком с помощью специальной шкалы </a:t>
            </a:r>
            <a:r>
              <a:rPr lang="ru-RU" dirty="0" smtClean="0"/>
              <a:t>результатов;</a:t>
            </a:r>
          </a:p>
          <a:p>
            <a:r>
              <a:rPr lang="ru-RU" dirty="0"/>
              <a:t>Д</a:t>
            </a:r>
            <a:r>
              <a:rPr lang="ru-RU" dirty="0" smtClean="0"/>
              <a:t>ва вида </a:t>
            </a:r>
            <a:r>
              <a:rPr lang="ru-RU" dirty="0"/>
              <a:t>тестов: нормативно-ориентированные (сравнение учебных достижений отдельных </a:t>
            </a:r>
            <a:r>
              <a:rPr lang="ru-RU" dirty="0" smtClean="0"/>
              <a:t>учеников) </a:t>
            </a:r>
            <a:r>
              <a:rPr lang="ru-RU" dirty="0"/>
              <a:t>и </a:t>
            </a:r>
            <a:r>
              <a:rPr lang="ru-RU" dirty="0" err="1"/>
              <a:t>критериально</a:t>
            </a:r>
            <a:r>
              <a:rPr lang="ru-RU" dirty="0"/>
              <a:t>-ориентированный (оценка степени владения </a:t>
            </a:r>
            <a:r>
              <a:rPr lang="ru-RU" dirty="0" smtClean="0"/>
              <a:t>учениками </a:t>
            </a:r>
            <a:r>
              <a:rPr lang="ru-RU" dirty="0"/>
              <a:t>пройденным материалом).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27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</a:t>
            </a:r>
            <a:r>
              <a:rPr lang="ru-RU" i="1" dirty="0" smtClean="0"/>
              <a:t>контроль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Определение</a:t>
            </a:r>
            <a:r>
              <a:rPr lang="ru-RU" dirty="0" smtClean="0"/>
              <a:t> уровня владения языком;</a:t>
            </a:r>
          </a:p>
          <a:p>
            <a:r>
              <a:rPr lang="ru-RU" u="sng" dirty="0" smtClean="0"/>
              <a:t>Оценка</a:t>
            </a:r>
            <a:r>
              <a:rPr lang="ru-RU" dirty="0" smtClean="0"/>
              <a:t> пройденного материала;</a:t>
            </a:r>
          </a:p>
          <a:p>
            <a:r>
              <a:rPr lang="ru-RU" u="sng" dirty="0" smtClean="0"/>
              <a:t>Проверка</a:t>
            </a:r>
            <a:r>
              <a:rPr lang="ru-RU" dirty="0" smtClean="0"/>
              <a:t> использования знаний в практических целях.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037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i="1" dirty="0"/>
              <a:t>Метод проектов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познавательных навыков </a:t>
            </a:r>
            <a:r>
              <a:rPr lang="ru-RU" dirty="0" smtClean="0"/>
              <a:t>учащихся;</a:t>
            </a:r>
          </a:p>
          <a:p>
            <a:r>
              <a:rPr lang="ru-RU" dirty="0"/>
              <a:t>У</a:t>
            </a:r>
            <a:r>
              <a:rPr lang="ru-RU" dirty="0" smtClean="0"/>
              <a:t>мения </a:t>
            </a:r>
            <a:r>
              <a:rPr lang="ru-RU" dirty="0"/>
              <a:t>самостоятельно конструировать свои знания, ориентироваться в информационном </a:t>
            </a:r>
            <a:r>
              <a:rPr lang="ru-RU" dirty="0" smtClean="0"/>
              <a:t>пространстве;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</a:t>
            </a:r>
            <a:r>
              <a:rPr lang="ru-RU" dirty="0"/>
              <a:t>критического и творческого </a:t>
            </a:r>
            <a:r>
              <a:rPr lang="ru-RU" dirty="0" smtClean="0"/>
              <a:t>мышления. </a:t>
            </a:r>
          </a:p>
          <a:p>
            <a:pPr marL="0" indent="0" algn="ctr">
              <a:buNone/>
            </a:pPr>
            <a:r>
              <a:rPr lang="ru-RU" dirty="0" smtClean="0"/>
              <a:t>Метод </a:t>
            </a:r>
            <a:r>
              <a:rPr lang="ru-RU" dirty="0"/>
              <a:t>проектов </a:t>
            </a:r>
            <a:r>
              <a:rPr lang="ru-RU" i="1" dirty="0" smtClean="0"/>
              <a:t>развивает:</a:t>
            </a:r>
          </a:p>
          <a:p>
            <a:r>
              <a:rPr lang="ru-RU" dirty="0"/>
              <a:t>И</a:t>
            </a:r>
            <a:r>
              <a:rPr lang="ru-RU" dirty="0" smtClean="0"/>
              <a:t>нтерес </a:t>
            </a:r>
            <a:r>
              <a:rPr lang="ru-RU" dirty="0"/>
              <a:t>к </a:t>
            </a:r>
            <a:r>
              <a:rPr lang="ru-RU" dirty="0" smtClean="0"/>
              <a:t>предмету;</a:t>
            </a:r>
          </a:p>
          <a:p>
            <a:r>
              <a:rPr lang="ru-RU" dirty="0" smtClean="0"/>
              <a:t>Языковые навыки; </a:t>
            </a:r>
          </a:p>
          <a:p>
            <a:r>
              <a:rPr lang="ru-RU" dirty="0" smtClean="0"/>
              <a:t>Социокультурные знания </a:t>
            </a:r>
            <a:r>
              <a:rPr lang="ru-RU" dirty="0"/>
              <a:t>и </a:t>
            </a:r>
            <a:r>
              <a:rPr lang="ru-RU" dirty="0" smtClean="0"/>
              <a:t>умения. </a:t>
            </a:r>
          </a:p>
          <a:p>
            <a:pPr marL="0" indent="0" algn="ctr">
              <a:buNone/>
            </a:pPr>
            <a:r>
              <a:rPr lang="ru-RU" dirty="0" smtClean="0"/>
              <a:t>Метод </a:t>
            </a:r>
            <a:r>
              <a:rPr lang="ru-RU" dirty="0"/>
              <a:t>проектов </a:t>
            </a:r>
            <a:r>
              <a:rPr lang="ru-RU" i="1" dirty="0" smtClean="0"/>
              <a:t>ориентирован:</a:t>
            </a:r>
            <a:r>
              <a:rPr lang="ru-RU" dirty="0" smtClean="0"/>
              <a:t> </a:t>
            </a:r>
          </a:p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самостоятельную деятельность </a:t>
            </a:r>
            <a:r>
              <a:rPr lang="ru-RU" dirty="0" smtClean="0"/>
              <a:t>обучающихся </a:t>
            </a:r>
            <a:r>
              <a:rPr lang="ru-RU" dirty="0"/>
              <a:t>– </a:t>
            </a:r>
            <a:r>
              <a:rPr lang="ru-RU" i="1" dirty="0"/>
              <a:t>индивидуальную, парную, </a:t>
            </a:r>
            <a:r>
              <a:rPr lang="ru-RU" i="1" dirty="0" smtClean="0"/>
              <a:t>групповую.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53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Открытый вид контроля: Самоконтроль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Н</a:t>
            </a:r>
            <a:r>
              <a:rPr lang="ru-RU" i="1" dirty="0" smtClean="0"/>
              <a:t>аправлен</a:t>
            </a:r>
            <a:r>
              <a:rPr lang="ru-RU" dirty="0" smtClean="0"/>
              <a:t> </a:t>
            </a:r>
            <a:r>
              <a:rPr lang="ru-RU" dirty="0"/>
              <a:t>на развитие культуры труда </a:t>
            </a:r>
            <a:r>
              <a:rPr lang="ru-RU" dirty="0" smtClean="0"/>
              <a:t>обучающихся, </a:t>
            </a:r>
            <a:r>
              <a:rPr lang="ru-RU" dirty="0"/>
              <a:t>способствует реализации требования «</a:t>
            </a:r>
            <a:r>
              <a:rPr lang="ru-RU" i="1" u="sng" dirty="0"/>
              <a:t>учить учиться</a:t>
            </a:r>
            <a:r>
              <a:rPr lang="ru-RU" dirty="0" smtClean="0"/>
              <a:t>»;</a:t>
            </a:r>
          </a:p>
          <a:p>
            <a:r>
              <a:rPr lang="ru-RU" dirty="0"/>
              <a:t>О</a:t>
            </a:r>
            <a:r>
              <a:rPr lang="ru-RU" dirty="0" smtClean="0"/>
              <a:t>бразует </a:t>
            </a:r>
            <a:r>
              <a:rPr lang="ru-RU" dirty="0"/>
              <a:t>мост к </a:t>
            </a:r>
            <a:r>
              <a:rPr lang="ru-RU" i="1" dirty="0" smtClean="0"/>
              <a:t>самоконтролю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i="1" dirty="0"/>
              <a:t>Самоконтроль</a:t>
            </a:r>
            <a:r>
              <a:rPr lang="ru-RU" dirty="0"/>
              <a:t> позволяет </a:t>
            </a:r>
            <a:r>
              <a:rPr lang="ru-RU" dirty="0" smtClean="0"/>
              <a:t>обучающимся </a:t>
            </a:r>
            <a:r>
              <a:rPr lang="ru-RU" dirty="0"/>
              <a:t>самостоятельно оценить </a:t>
            </a:r>
            <a:r>
              <a:rPr lang="ru-RU" dirty="0" smtClean="0"/>
              <a:t>степень понимания </a:t>
            </a:r>
            <a:r>
              <a:rPr lang="ru-RU" dirty="0"/>
              <a:t>пройденного </a:t>
            </a:r>
            <a:r>
              <a:rPr lang="ru-RU" dirty="0" smtClean="0"/>
              <a:t>материала.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370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Игровые виды и формы проверки знаний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Вызывает </a:t>
            </a:r>
            <a:r>
              <a:rPr lang="ru-RU" dirty="0"/>
              <a:t>интерес </a:t>
            </a:r>
            <a:r>
              <a:rPr lang="ru-RU" dirty="0" smtClean="0"/>
              <a:t>обучающихся </a:t>
            </a:r>
            <a:r>
              <a:rPr lang="ru-RU" dirty="0"/>
              <a:t>к иностранному </a:t>
            </a:r>
            <a:r>
              <a:rPr lang="ru-RU" dirty="0" smtClean="0"/>
              <a:t>языку;</a:t>
            </a:r>
          </a:p>
          <a:p>
            <a:r>
              <a:rPr lang="ru-RU" dirty="0" smtClean="0"/>
              <a:t>Способствует </a:t>
            </a:r>
            <a:r>
              <a:rPr lang="ru-RU" dirty="0"/>
              <a:t>активизации их мыслительной </a:t>
            </a:r>
            <a:r>
              <a:rPr lang="ru-RU" dirty="0" smtClean="0"/>
              <a:t>деятельности;</a:t>
            </a:r>
          </a:p>
          <a:p>
            <a:r>
              <a:rPr lang="ru-RU" dirty="0" smtClean="0"/>
              <a:t>Развивает речевую деятельность.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110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задани</a:t>
            </a:r>
            <a:r>
              <a:rPr lang="ru-RU" dirty="0"/>
              <a:t>й</a:t>
            </a:r>
            <a:r>
              <a:rPr lang="ru-RU" dirty="0" smtClean="0"/>
              <a:t> для успешного контроля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П</a:t>
            </a:r>
            <a:r>
              <a:rPr lang="ru-RU" dirty="0" smtClean="0"/>
              <a:t>ерекрестный </a:t>
            </a:r>
            <a:r>
              <a:rPr lang="ru-RU" dirty="0"/>
              <a:t>выбор (</a:t>
            </a:r>
            <a:r>
              <a:rPr lang="ru-RU" dirty="0" err="1"/>
              <a:t>matching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/>
              <a:t>А</a:t>
            </a:r>
            <a:r>
              <a:rPr lang="ru-RU" dirty="0" smtClean="0"/>
              <a:t>льтернативный </a:t>
            </a:r>
            <a:r>
              <a:rPr lang="ru-RU" dirty="0"/>
              <a:t>выбор (</a:t>
            </a:r>
            <a:r>
              <a:rPr lang="ru-RU" dirty="0" err="1"/>
              <a:t>true-false</a:t>
            </a:r>
            <a:r>
              <a:rPr lang="ru-RU" dirty="0"/>
              <a:t>, </a:t>
            </a:r>
            <a:r>
              <a:rPr lang="ru-RU" dirty="0" err="1"/>
              <a:t>ets</a:t>
            </a:r>
            <a:r>
              <a:rPr lang="ru-RU" dirty="0"/>
              <a:t>.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/>
              <a:t>М</a:t>
            </a:r>
            <a:r>
              <a:rPr lang="ru-RU" dirty="0" smtClean="0"/>
              <a:t>ножественный </a:t>
            </a:r>
            <a:r>
              <a:rPr lang="ru-RU" dirty="0"/>
              <a:t>выбор (</a:t>
            </a:r>
            <a:r>
              <a:rPr lang="ru-RU" dirty="0" err="1"/>
              <a:t>multiple</a:t>
            </a:r>
            <a:r>
              <a:rPr lang="ru-RU" dirty="0"/>
              <a:t> </a:t>
            </a:r>
            <a:r>
              <a:rPr lang="ru-RU" dirty="0" err="1"/>
              <a:t>choice</a:t>
            </a:r>
            <a:r>
              <a:rPr lang="ru-RU" dirty="0" smtClean="0"/>
              <a:t>);</a:t>
            </a:r>
            <a:endParaRPr lang="ru-RU" dirty="0"/>
          </a:p>
          <a:p>
            <a:r>
              <a:rPr lang="en-US" dirty="0" err="1"/>
              <a:t>Исправление</a:t>
            </a:r>
            <a:r>
              <a:rPr lang="en-US" dirty="0"/>
              <a:t> </a:t>
            </a:r>
            <a:r>
              <a:rPr lang="en-US" dirty="0" err="1"/>
              <a:t>ошибок</a:t>
            </a:r>
            <a:r>
              <a:rPr lang="en-US" dirty="0"/>
              <a:t> (editing procedure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ru-RU" dirty="0"/>
          </a:p>
          <a:p>
            <a:pPr lvl="0"/>
            <a:r>
              <a:rPr lang="ru-RU" dirty="0" smtClean="0"/>
              <a:t>Завершение/окончание </a:t>
            </a:r>
            <a:r>
              <a:rPr lang="ru-RU" dirty="0"/>
              <a:t>(</a:t>
            </a:r>
            <a:r>
              <a:rPr lang="ru-RU" dirty="0" err="1"/>
              <a:t>completion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 smtClean="0"/>
              <a:t>Замена/подстановка </a:t>
            </a:r>
            <a:r>
              <a:rPr lang="ru-RU" dirty="0"/>
              <a:t>(</a:t>
            </a:r>
            <a:r>
              <a:rPr lang="ru-RU" dirty="0" err="1"/>
              <a:t>substitution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 smtClean="0"/>
              <a:t>Трансформация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О</a:t>
            </a:r>
            <a:r>
              <a:rPr lang="ru-RU" dirty="0" smtClean="0"/>
              <a:t>твет </a:t>
            </a:r>
            <a:r>
              <a:rPr lang="ru-RU" dirty="0"/>
              <a:t>на </a:t>
            </a:r>
            <a:r>
              <a:rPr lang="ru-RU" dirty="0" smtClean="0"/>
              <a:t>вопрос;</a:t>
            </a:r>
            <a:endParaRPr lang="ru-RU" dirty="0"/>
          </a:p>
          <a:p>
            <a:pPr lvl="0"/>
            <a:r>
              <a:rPr lang="ru-RU" dirty="0"/>
              <a:t>В</a:t>
            </a:r>
            <a:r>
              <a:rPr lang="ru-RU" dirty="0" smtClean="0"/>
              <a:t>нутриязыковое перефразирование;</a:t>
            </a:r>
            <a:endParaRPr lang="ru-RU" dirty="0"/>
          </a:p>
          <a:p>
            <a:pPr lvl="0"/>
            <a:r>
              <a:rPr lang="ru-RU" dirty="0"/>
              <a:t>М</a:t>
            </a:r>
            <a:r>
              <a:rPr lang="ru-RU" dirty="0" smtClean="0"/>
              <a:t>ежъязыковое </a:t>
            </a:r>
            <a:r>
              <a:rPr lang="ru-RU" dirty="0"/>
              <a:t>перефразирование (перевод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 err="1"/>
              <a:t>К</a:t>
            </a:r>
            <a:r>
              <a:rPr lang="ru-RU" dirty="0" err="1" smtClean="0"/>
              <a:t>лоуз</a:t>
            </a:r>
            <a:r>
              <a:rPr lang="ru-RU" dirty="0"/>
              <a:t>-</a:t>
            </a:r>
            <a:r>
              <a:rPr lang="ru-RU" dirty="0" smtClean="0"/>
              <a:t>процедура.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56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Перекрестный</a:t>
            </a:r>
            <a:r>
              <a:rPr lang="en-US" dirty="0"/>
              <a:t> </a:t>
            </a:r>
            <a:r>
              <a:rPr lang="en-US" dirty="0" err="1"/>
              <a:t>выбор</a:t>
            </a:r>
            <a:r>
              <a:rPr lang="en-US" dirty="0"/>
              <a:t> (matching)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Make up the sentences with: 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rich, big, short, long, cold, hot, expensive, cheap, thin, nice, empty, thick,</a:t>
            </a:r>
            <a:endParaRPr lang="ru-RU" i="1" dirty="0"/>
          </a:p>
          <a:p>
            <a:pPr marL="0" indent="0">
              <a:buNone/>
            </a:pPr>
            <a:r>
              <a:rPr lang="en-US" i="1" dirty="0"/>
              <a:t>beautiful.</a:t>
            </a:r>
            <a:endParaRPr lang="ru-RU" i="1" dirty="0"/>
          </a:p>
          <a:p>
            <a:pPr marL="0" indent="0">
              <a:buNone/>
            </a:pPr>
            <a:r>
              <a:rPr lang="en-US" dirty="0"/>
              <a:t>1. Diamonds______________________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2. Miss </a:t>
            </a:r>
            <a:r>
              <a:rPr lang="en-US" dirty="0" smtClean="0"/>
              <a:t>World_____________________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3. Ice-</a:t>
            </a:r>
            <a:r>
              <a:rPr lang="en-US" dirty="0" smtClean="0"/>
              <a:t>cream______________________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4. A maxi </a:t>
            </a:r>
            <a:r>
              <a:rPr lang="en-US" dirty="0" smtClean="0"/>
              <a:t>skirt____________________</a:t>
            </a:r>
            <a:r>
              <a:rPr lang="ru-RU" dirty="0" smtClean="0"/>
              <a:t>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5. A mini skirt_______________________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6. The Volga________________________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7. A Rolls-Royce_____________________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8. The Sahara Desert__________________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9. The flowers_______________________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10. The weather______________________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11. The bottle________________________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228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Альтернативный</a:t>
            </a:r>
            <a:r>
              <a:rPr lang="en-US" dirty="0"/>
              <a:t> </a:t>
            </a:r>
            <a:r>
              <a:rPr lang="en-US" dirty="0" err="1"/>
              <a:t>выбор</a:t>
            </a:r>
            <a:r>
              <a:rPr lang="en-US" dirty="0"/>
              <a:t> (</a:t>
            </a:r>
            <a:r>
              <a:rPr lang="en-US" dirty="0" smtClean="0"/>
              <a:t>true</a:t>
            </a:r>
            <a:r>
              <a:rPr lang="ru-RU" dirty="0" smtClean="0"/>
              <a:t>,</a:t>
            </a:r>
            <a:r>
              <a:rPr lang="en-US" dirty="0" err="1" smtClean="0"/>
              <a:t>false,ets</a:t>
            </a:r>
            <a:r>
              <a:rPr lang="en-US" dirty="0"/>
              <a:t>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/>
              <a:t>Text</a:t>
            </a:r>
            <a:endParaRPr lang="ru-RU" i="1" dirty="0"/>
          </a:p>
          <a:p>
            <a:pPr marL="0" indent="0" algn="just">
              <a:buNone/>
            </a:pPr>
            <a:r>
              <a:rPr lang="en-US" dirty="0"/>
              <a:t>Brad Pitt is one of Hollywood’s brightest stars. He is a very successful actor </a:t>
            </a:r>
            <a:r>
              <a:rPr lang="en-US" dirty="0" smtClean="0"/>
              <a:t>who</a:t>
            </a:r>
            <a:r>
              <a:rPr lang="ru-RU" dirty="0"/>
              <a:t> </a:t>
            </a:r>
            <a:r>
              <a:rPr lang="en-US" dirty="0" smtClean="0"/>
              <a:t>has </a:t>
            </a:r>
            <a:r>
              <a:rPr lang="en-US" dirty="0"/>
              <a:t>starred in many films, such as </a:t>
            </a:r>
            <a:r>
              <a:rPr lang="ru-RU" i="1" dirty="0" smtClean="0"/>
              <a:t>«</a:t>
            </a:r>
            <a:r>
              <a:rPr lang="en-US" i="1" dirty="0" smtClean="0"/>
              <a:t>Interview </a:t>
            </a:r>
            <a:r>
              <a:rPr lang="en-US" i="1" dirty="0"/>
              <a:t>with a </a:t>
            </a:r>
            <a:r>
              <a:rPr lang="en-US" i="1" dirty="0" smtClean="0"/>
              <a:t>Vampire</a:t>
            </a:r>
            <a:r>
              <a:rPr lang="ru-RU" i="1" dirty="0" smtClean="0"/>
              <a:t>»</a:t>
            </a:r>
            <a:r>
              <a:rPr lang="en-US" i="1" dirty="0" smtClean="0"/>
              <a:t> </a:t>
            </a:r>
            <a:r>
              <a:rPr lang="en-US" dirty="0"/>
              <a:t>and </a:t>
            </a:r>
            <a:r>
              <a:rPr lang="ru-RU" i="1" dirty="0" smtClean="0"/>
              <a:t>«</a:t>
            </a:r>
            <a:r>
              <a:rPr lang="en-US" i="1" dirty="0" smtClean="0"/>
              <a:t>Twelve Monkeys</a:t>
            </a:r>
            <a:r>
              <a:rPr lang="ru-RU" i="1" dirty="0" smtClean="0"/>
              <a:t>»</a:t>
            </a:r>
            <a:r>
              <a:rPr lang="en-US" dirty="0" smtClean="0"/>
              <a:t>.</a:t>
            </a:r>
            <a:endParaRPr lang="ru-RU" dirty="0"/>
          </a:p>
          <a:p>
            <a:pPr marL="0" indent="0" algn="just">
              <a:buNone/>
            </a:pPr>
            <a:r>
              <a:rPr lang="en-US" dirty="0"/>
              <a:t>He is tall and slim. His beautiful blue eyes and good looks are difficult to forget.</a:t>
            </a:r>
            <a:endParaRPr lang="ru-RU" dirty="0"/>
          </a:p>
          <a:p>
            <a:pPr marL="0" indent="0" algn="just">
              <a:buNone/>
            </a:pPr>
            <a:r>
              <a:rPr lang="en-US" dirty="0"/>
              <a:t>Brad Pitt is a humorous person, his friends enjoy his company. He is a </a:t>
            </a:r>
            <a:r>
              <a:rPr lang="en-US" dirty="0" smtClean="0"/>
              <a:t>sensible</a:t>
            </a:r>
            <a:r>
              <a:rPr lang="ru-RU" dirty="0"/>
              <a:t> </a:t>
            </a:r>
            <a:r>
              <a:rPr lang="en-US" dirty="0" smtClean="0"/>
              <a:t>person </a:t>
            </a:r>
            <a:r>
              <a:rPr lang="en-US" dirty="0"/>
              <a:t>who doesn’t lead a glamorous life. When he has free time he enjoys </a:t>
            </a:r>
            <a:r>
              <a:rPr lang="en-US" dirty="0" smtClean="0"/>
              <a:t>reading</a:t>
            </a:r>
            <a:r>
              <a:rPr lang="ru-RU" dirty="0"/>
              <a:t> </a:t>
            </a:r>
            <a:r>
              <a:rPr lang="en-US" dirty="0" smtClean="0"/>
              <a:t>about </a:t>
            </a:r>
            <a:r>
              <a:rPr lang="en-US" dirty="0"/>
              <a:t>architecture, a subject that he finds very interesting. He also enjoys </a:t>
            </a:r>
            <a:r>
              <a:rPr lang="en-US" dirty="0" smtClean="0"/>
              <a:t>listening</a:t>
            </a:r>
            <a:r>
              <a:rPr lang="ru-RU" dirty="0"/>
              <a:t> </a:t>
            </a:r>
            <a:r>
              <a:rPr lang="en-US" dirty="0" smtClean="0"/>
              <a:t>to </a:t>
            </a:r>
            <a:r>
              <a:rPr lang="en-US" dirty="0"/>
              <a:t>music and has a huge CD collection. Brad Pitt is a talented as well as </a:t>
            </a:r>
            <a:r>
              <a:rPr lang="en-US" dirty="0" smtClean="0"/>
              <a:t>handsome</a:t>
            </a:r>
            <a:r>
              <a:rPr lang="ru-RU" dirty="0"/>
              <a:t> </a:t>
            </a:r>
            <a:r>
              <a:rPr lang="en-US" dirty="0" smtClean="0"/>
              <a:t>young </a:t>
            </a:r>
            <a:r>
              <a:rPr lang="en-US" dirty="0"/>
              <a:t>actor. We are sure to see a lot more of him in the future.</a:t>
            </a:r>
            <a:endParaRPr lang="ru-RU" dirty="0"/>
          </a:p>
          <a:p>
            <a:r>
              <a:rPr lang="en-US" i="1" dirty="0"/>
              <a:t>Are the sentences True (T) or False (F)?</a:t>
            </a:r>
            <a:endParaRPr lang="ru-RU" i="1" dirty="0"/>
          </a:p>
          <a:p>
            <a:pPr marL="0" indent="0">
              <a:buNone/>
            </a:pPr>
            <a:r>
              <a:rPr lang="en-US" dirty="0"/>
              <a:t>1. Brad Pitt is an unsuccessful actor.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2. He is tall and slender.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3. His attractive appearance is hard to forget.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4. He is a reasonable person.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5. He isn’t interested in architecture.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6. Brad Pitt has a small CD collection.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7. People are sure to see Brad Pitt in new films.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039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Множественный</a:t>
            </a:r>
            <a:r>
              <a:rPr lang="en-US" dirty="0"/>
              <a:t> </a:t>
            </a:r>
            <a:r>
              <a:rPr lang="en-US" dirty="0" err="1"/>
              <a:t>выбор</a:t>
            </a:r>
            <a:r>
              <a:rPr lang="en-US" dirty="0"/>
              <a:t> (multiple choice)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1. Ted is good at football but Rich is…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a) good , b)well, c)better, d)best</a:t>
            </a:r>
            <a:endParaRPr lang="ru-RU" i="1" dirty="0"/>
          </a:p>
          <a:p>
            <a:r>
              <a:rPr lang="en-US" dirty="0"/>
              <a:t>2. Are you interested … working for him?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a) at , b)in, c)with, d)of</a:t>
            </a:r>
            <a:endParaRPr lang="ru-RU" i="1" dirty="0"/>
          </a:p>
          <a:p>
            <a:r>
              <a:rPr lang="en-US" dirty="0"/>
              <a:t>3. Put… sugar into your tea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a) some , b)any, c)none, d)not any</a:t>
            </a:r>
            <a:endParaRPr lang="ru-RU" i="1" dirty="0"/>
          </a:p>
          <a:p>
            <a:r>
              <a:rPr lang="en-US" dirty="0"/>
              <a:t>4. The news… so shocking 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a) are , b)was, c)have been, d)were</a:t>
            </a:r>
            <a:endParaRPr lang="ru-RU" i="1" dirty="0"/>
          </a:p>
          <a:p>
            <a:r>
              <a:rPr lang="en-US" dirty="0"/>
              <a:t>5. I… since breakfast and I’m very tired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a) travel , b)am travelling, c)was travelling, d)have been travelling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835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Исправление</a:t>
            </a:r>
            <a:r>
              <a:rPr lang="en-US" dirty="0"/>
              <a:t> </a:t>
            </a:r>
            <a:r>
              <a:rPr lang="en-US" dirty="0" err="1"/>
              <a:t>ошибок</a:t>
            </a:r>
            <a:r>
              <a:rPr lang="en-US" dirty="0"/>
              <a:t> (editing 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 smtClean="0"/>
              <a:t>Correct the mistakes if necessary</a:t>
            </a:r>
            <a:r>
              <a:rPr lang="ru-RU" i="1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I’m busier than my little sister.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2. London is more old than New York.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3. She is my </a:t>
            </a:r>
            <a:r>
              <a:rPr lang="en-US" dirty="0" err="1"/>
              <a:t>goodest</a:t>
            </a:r>
            <a:r>
              <a:rPr lang="en-US" dirty="0"/>
              <a:t> friend.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4. It’s the most sharp pencil I have.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5. She looks as happier as usual.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6. Do you know the shortest way to the station?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7. This exercise is more difficult than that one.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8. Be </a:t>
            </a:r>
            <a:r>
              <a:rPr lang="en-US" dirty="0" err="1"/>
              <a:t>activer</a:t>
            </a:r>
            <a:r>
              <a:rPr lang="en-US" dirty="0"/>
              <a:t> at your lessons, please.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9. She is the most pretty girl I’ve ever known.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10. The boy is as taller as his father.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779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Завершение</a:t>
            </a:r>
            <a:r>
              <a:rPr lang="en-US" dirty="0" smtClean="0"/>
              <a:t>/</a:t>
            </a:r>
            <a:r>
              <a:rPr lang="en-US" dirty="0" err="1" smtClean="0"/>
              <a:t>окончание</a:t>
            </a:r>
            <a:r>
              <a:rPr lang="en-US" dirty="0" smtClean="0"/>
              <a:t> </a:t>
            </a:r>
            <a:r>
              <a:rPr lang="en-US" dirty="0"/>
              <a:t>(completion)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Complete the sentences with one word from each column.</a:t>
            </a:r>
            <a:endParaRPr lang="ru-RU" i="1" dirty="0"/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Champagne is </a:t>
            </a:r>
            <a:r>
              <a:rPr lang="en-US" dirty="0" smtClean="0"/>
              <a:t>__________.          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2. A Rolex is </a:t>
            </a:r>
            <a:r>
              <a:rPr lang="en-US" dirty="0" smtClean="0"/>
              <a:t>______________.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3. Oxford is </a:t>
            </a:r>
            <a:r>
              <a:rPr lang="en-US" dirty="0" smtClean="0"/>
              <a:t>______________.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4. English is </a:t>
            </a:r>
            <a:r>
              <a:rPr lang="en-US" dirty="0" smtClean="0"/>
              <a:t>______________.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5. Milan is _______________.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6. A Mercedes is </a:t>
            </a:r>
            <a:r>
              <a:rPr lang="en-US" dirty="0" smtClean="0"/>
              <a:t>__________.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7. A Pentax is </a:t>
            </a:r>
            <a:r>
              <a:rPr lang="en-US" dirty="0" smtClean="0"/>
              <a:t>_____________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8. A Bosch is </a:t>
            </a:r>
            <a:r>
              <a:rPr lang="en-US" dirty="0" smtClean="0"/>
              <a:t>______________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236296" y="2348880"/>
            <a:ext cx="0" cy="24482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364088" y="24928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         American             camera</a:t>
            </a:r>
            <a:endParaRPr lang="ru-RU" dirty="0"/>
          </a:p>
          <a:p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   international       </a:t>
            </a:r>
            <a:r>
              <a:rPr lang="en-US" dirty="0"/>
              <a:t>city</a:t>
            </a:r>
            <a:endParaRPr lang="ru-RU" dirty="0"/>
          </a:p>
          <a:p>
            <a:r>
              <a:rPr lang="en-US" dirty="0" smtClean="0"/>
              <a:t>          French                  car</a:t>
            </a:r>
            <a:endParaRPr lang="ru-RU" dirty="0"/>
          </a:p>
          <a:p>
            <a:r>
              <a:rPr lang="en-US" dirty="0" smtClean="0"/>
              <a:t>          Swiss                    university</a:t>
            </a:r>
            <a:endParaRPr lang="ru-RU" dirty="0"/>
          </a:p>
          <a:p>
            <a:r>
              <a:rPr lang="en-US" dirty="0" smtClean="0"/>
              <a:t>          English                 language</a:t>
            </a:r>
            <a:endParaRPr lang="ru-RU" dirty="0"/>
          </a:p>
          <a:p>
            <a:r>
              <a:rPr lang="en-US" dirty="0" smtClean="0"/>
              <a:t>          Japanese             watch</a:t>
            </a:r>
            <a:endParaRPr lang="ru-RU" dirty="0"/>
          </a:p>
          <a:p>
            <a:r>
              <a:rPr lang="en-US" dirty="0" smtClean="0"/>
              <a:t>          German               washing </a:t>
            </a:r>
            <a:r>
              <a:rPr lang="en-US" dirty="0"/>
              <a:t>machine</a:t>
            </a:r>
            <a:endParaRPr lang="ru-RU" dirty="0"/>
          </a:p>
          <a:p>
            <a:r>
              <a:rPr lang="en-US" dirty="0" smtClean="0"/>
              <a:t>           Italian                 drink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4908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/>
          <a:lstStyle/>
          <a:p>
            <a:r>
              <a:rPr lang="ru-RU" dirty="0" smtClean="0"/>
              <a:t>Замена/подстановка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err="1" smtClean="0"/>
              <a:t>I</a:t>
            </a:r>
            <a:r>
              <a:rPr lang="ru-RU" dirty="0" smtClean="0"/>
              <a:t> </a:t>
            </a:r>
            <a:r>
              <a:rPr lang="ru-RU" dirty="0" err="1"/>
              <a:t>like</a:t>
            </a:r>
            <a:r>
              <a:rPr lang="ru-RU" dirty="0"/>
              <a:t> </a:t>
            </a:r>
            <a:r>
              <a:rPr lang="ru-RU" dirty="0" err="1"/>
              <a:t>berries</a:t>
            </a:r>
            <a:r>
              <a:rPr lang="ru-RU" dirty="0"/>
              <a:t>. (Не) &gt; Не </a:t>
            </a:r>
            <a:r>
              <a:rPr lang="ru-RU" dirty="0" err="1"/>
              <a:t>likes</a:t>
            </a:r>
            <a:r>
              <a:rPr lang="ru-RU" dirty="0"/>
              <a:t> </a:t>
            </a:r>
            <a:r>
              <a:rPr lang="ru-RU" dirty="0" err="1"/>
              <a:t>berries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I</a:t>
            </a:r>
            <a:r>
              <a:rPr lang="ru-RU" dirty="0"/>
              <a:t> </a:t>
            </a:r>
            <a:r>
              <a:rPr lang="ru-RU" dirty="0" err="1"/>
              <a:t>am</a:t>
            </a:r>
            <a:r>
              <a:rPr lang="ru-RU" dirty="0"/>
              <a:t> </a:t>
            </a:r>
            <a:r>
              <a:rPr lang="ru-RU" dirty="0" err="1"/>
              <a:t>working</a:t>
            </a:r>
            <a:r>
              <a:rPr lang="ru-RU" dirty="0"/>
              <a:t> </a:t>
            </a:r>
            <a:r>
              <a:rPr lang="ru-RU" dirty="0" err="1"/>
              <a:t>now</a:t>
            </a:r>
            <a:r>
              <a:rPr lang="ru-RU" dirty="0"/>
              <a:t>. (</a:t>
            </a:r>
            <a:r>
              <a:rPr lang="ru-RU" dirty="0" err="1"/>
              <a:t>She</a:t>
            </a:r>
            <a:r>
              <a:rPr lang="ru-RU" dirty="0"/>
              <a:t>) &gt; </a:t>
            </a:r>
            <a:r>
              <a:rPr lang="ru-RU" dirty="0" err="1"/>
              <a:t>She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working</a:t>
            </a:r>
            <a:r>
              <a:rPr lang="ru-RU" dirty="0"/>
              <a:t> </a:t>
            </a:r>
            <a:r>
              <a:rPr lang="ru-RU" dirty="0" err="1"/>
              <a:t>now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6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 позволяет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83768" y="1340768"/>
            <a:ext cx="504056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28184" y="1329083"/>
            <a:ext cx="504056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9553" y="2360958"/>
            <a:ext cx="31683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Учителю – получить информацию: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 результатах группы обучающихся и индивидуально;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 результатах своей работы.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2446713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Ученикам: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Повысить мотивацию в обучении;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Вносить коррективы в свою учебную деятельность.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865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Трансформация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/>
              <a:t>Combine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two</a:t>
            </a:r>
            <a:r>
              <a:rPr lang="ru-RU" i="1" dirty="0"/>
              <a:t> </a:t>
            </a:r>
            <a:r>
              <a:rPr lang="ru-RU" i="1" dirty="0" err="1"/>
              <a:t>sentences</a:t>
            </a:r>
            <a:r>
              <a:rPr lang="ru-RU" i="1" dirty="0"/>
              <a:t> </a:t>
            </a:r>
            <a:r>
              <a:rPr lang="ru-RU" i="1" dirty="0" err="1"/>
              <a:t>by</a:t>
            </a:r>
            <a:r>
              <a:rPr lang="ru-RU" i="1" dirty="0"/>
              <a:t> </a:t>
            </a:r>
            <a:r>
              <a:rPr lang="ru-RU" i="1" dirty="0" err="1"/>
              <a:t>inserting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second</a:t>
            </a:r>
            <a:r>
              <a:rPr lang="ru-RU" i="1" dirty="0"/>
              <a:t> </a:t>
            </a:r>
            <a:r>
              <a:rPr lang="ru-RU" i="1" dirty="0" err="1"/>
              <a:t>into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first</a:t>
            </a:r>
            <a:r>
              <a:rPr lang="ru-RU" i="1" dirty="0"/>
              <a:t> (</a:t>
            </a:r>
            <a:r>
              <a:rPr lang="ru-RU" i="1" dirty="0" err="1"/>
              <a:t>as</a:t>
            </a:r>
            <a:r>
              <a:rPr lang="ru-RU" i="1" dirty="0"/>
              <a:t> </a:t>
            </a:r>
            <a:r>
              <a:rPr lang="ru-RU" i="1" dirty="0" err="1"/>
              <a:t>a</a:t>
            </a:r>
            <a:r>
              <a:rPr lang="ru-RU" i="1" dirty="0"/>
              <a:t> </a:t>
            </a:r>
            <a:r>
              <a:rPr lang="ru-RU" i="1" dirty="0" err="1"/>
              <a:t>non-restrictive</a:t>
            </a:r>
            <a:r>
              <a:rPr lang="ru-RU" i="1" dirty="0"/>
              <a:t> </a:t>
            </a:r>
            <a:r>
              <a:rPr lang="ru-RU" i="1" dirty="0" err="1"/>
              <a:t>relative</a:t>
            </a:r>
            <a:r>
              <a:rPr lang="ru-RU" i="1" dirty="0"/>
              <a:t> </a:t>
            </a:r>
            <a:r>
              <a:rPr lang="ru-RU" i="1" dirty="0" err="1"/>
              <a:t>clause</a:t>
            </a:r>
            <a:r>
              <a:rPr lang="ru-RU" i="1" dirty="0"/>
              <a:t>).</a:t>
            </a:r>
          </a:p>
          <a:p>
            <a:pPr marL="0" indent="0">
              <a:buNone/>
            </a:pP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Sphinx</a:t>
            </a:r>
            <a:r>
              <a:rPr lang="ru-RU" dirty="0"/>
              <a:t> </a:t>
            </a:r>
            <a:r>
              <a:rPr lang="ru-RU" dirty="0" err="1"/>
              <a:t>asked</a:t>
            </a:r>
            <a:r>
              <a:rPr lang="ru-RU" dirty="0"/>
              <a:t> </a:t>
            </a:r>
            <a:r>
              <a:rPr lang="ru-RU" dirty="0" err="1"/>
              <a:t>Oedipus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riddle</a:t>
            </a:r>
            <a:r>
              <a:rPr lang="ru-RU" dirty="0"/>
              <a:t>.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Sphinx</a:t>
            </a:r>
            <a:r>
              <a:rPr lang="ru-RU" dirty="0"/>
              <a:t> </a:t>
            </a:r>
            <a:r>
              <a:rPr lang="ru-RU" dirty="0" err="1"/>
              <a:t>has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lion's</a:t>
            </a:r>
            <a:r>
              <a:rPr lang="ru-RU" dirty="0"/>
              <a:t> 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woman's</a:t>
            </a:r>
            <a:r>
              <a:rPr lang="ru-RU" dirty="0"/>
              <a:t> </a:t>
            </a:r>
            <a:r>
              <a:rPr lang="ru-RU" dirty="0" err="1"/>
              <a:t>head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 err="1"/>
              <a:t>Solution</a:t>
            </a:r>
            <a:r>
              <a:rPr lang="ru-RU" dirty="0"/>
              <a:t>: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Sphinx</a:t>
            </a:r>
            <a:r>
              <a:rPr lang="ru-RU" dirty="0"/>
              <a:t>, </a:t>
            </a:r>
            <a:r>
              <a:rPr lang="ru-RU" dirty="0" err="1"/>
              <a:t>who</a:t>
            </a:r>
            <a:r>
              <a:rPr lang="ru-RU" dirty="0"/>
              <a:t> </a:t>
            </a:r>
            <a:r>
              <a:rPr lang="ru-RU" dirty="0" err="1"/>
              <a:t>has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lion's</a:t>
            </a:r>
            <a:r>
              <a:rPr lang="ru-RU" dirty="0"/>
              <a:t> </a:t>
            </a:r>
            <a:r>
              <a:rPr lang="ru-RU" dirty="0" err="1"/>
              <a:t>body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woman's</a:t>
            </a:r>
            <a:r>
              <a:rPr lang="ru-RU" dirty="0"/>
              <a:t> </a:t>
            </a:r>
            <a:r>
              <a:rPr lang="ru-RU" dirty="0" err="1"/>
              <a:t>head</a:t>
            </a:r>
            <a:r>
              <a:rPr lang="ru-RU" dirty="0"/>
              <a:t>, </a:t>
            </a:r>
            <a:r>
              <a:rPr lang="ru-RU" dirty="0" err="1"/>
              <a:t>asked</a:t>
            </a:r>
            <a:r>
              <a:rPr lang="ru-RU" dirty="0"/>
              <a:t> </a:t>
            </a:r>
            <a:r>
              <a:rPr lang="ru-RU" dirty="0" err="1"/>
              <a:t>Oedipus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riddle</a:t>
            </a:r>
            <a:r>
              <a:rPr lang="ru-RU" dirty="0"/>
              <a:t>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748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Внутриязыковое перефразирование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роверка </a:t>
            </a:r>
            <a:r>
              <a:rPr lang="ru-RU" dirty="0"/>
              <a:t>понимания </a:t>
            </a:r>
            <a:r>
              <a:rPr lang="ru-RU" dirty="0" smtClean="0"/>
              <a:t>прочитанного;</a:t>
            </a:r>
          </a:p>
          <a:p>
            <a:r>
              <a:rPr lang="ru-RU" dirty="0"/>
              <a:t>П</a:t>
            </a:r>
            <a:r>
              <a:rPr lang="ru-RU" dirty="0" smtClean="0"/>
              <a:t>редполагает </a:t>
            </a:r>
            <a:r>
              <a:rPr lang="ru-RU" dirty="0"/>
              <a:t>передачу своими словами мысли автора, уясняя ее насколько </a:t>
            </a:r>
            <a:r>
              <a:rPr lang="ru-RU" dirty="0" smtClean="0"/>
              <a:t>возможно;</a:t>
            </a:r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классах начальной и средней ступеней применяется перефразирование пословиц и поговорок, высказываний и небольших текстов. </a:t>
            </a:r>
          </a:p>
        </p:txBody>
      </p:sp>
    </p:spTree>
    <p:extLst>
      <p:ext uri="{BB962C8B-B14F-4D97-AF65-F5344CB8AC3E}">
        <p14:creationId xmlns:p14="http://schemas.microsoft.com/office/powerpoint/2010/main" val="42702102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Клоуз</a:t>
            </a:r>
            <a:r>
              <a:rPr lang="ru-RU" dirty="0"/>
              <a:t>-процедура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Предполагает </a:t>
            </a:r>
            <a:r>
              <a:rPr lang="ru-RU" dirty="0"/>
              <a:t>восстановление опущенных слов в </a:t>
            </a:r>
            <a:r>
              <a:rPr lang="ru-RU" dirty="0" smtClean="0"/>
              <a:t>тексте;</a:t>
            </a:r>
          </a:p>
          <a:p>
            <a:r>
              <a:rPr lang="ru-RU" dirty="0"/>
              <a:t>О</a:t>
            </a:r>
            <a:r>
              <a:rPr lang="ru-RU" dirty="0" smtClean="0"/>
              <a:t>смысление информации;</a:t>
            </a:r>
          </a:p>
          <a:p>
            <a:r>
              <a:rPr lang="ru-RU" dirty="0"/>
              <a:t>А</a:t>
            </a:r>
            <a:r>
              <a:rPr lang="ru-RU" dirty="0" smtClean="0"/>
              <a:t>нализ </a:t>
            </a:r>
            <a:r>
              <a:rPr lang="ru-RU" dirty="0"/>
              <a:t>грамматической </a:t>
            </a:r>
            <a:r>
              <a:rPr lang="ru-RU" dirty="0" smtClean="0"/>
              <a:t>структуры;</a:t>
            </a:r>
          </a:p>
          <a:p>
            <a:r>
              <a:rPr lang="ru-RU" dirty="0"/>
              <a:t>И</a:t>
            </a:r>
            <a:r>
              <a:rPr lang="ru-RU" dirty="0" smtClean="0"/>
              <a:t>звлечение </a:t>
            </a:r>
            <a:r>
              <a:rPr lang="ru-RU" dirty="0"/>
              <a:t>из долговременной памяти и подбор вербального элемента, сочетающегося с данным </a:t>
            </a:r>
            <a:r>
              <a:rPr lang="ru-RU" dirty="0" smtClean="0"/>
              <a:t>контекстом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4742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/>
              <a:t>Schools</a:t>
            </a:r>
            <a:r>
              <a:rPr lang="ru-RU" b="1" dirty="0"/>
              <a:t> in </a:t>
            </a:r>
            <a:r>
              <a:rPr lang="ru-RU" b="1" dirty="0" err="1"/>
              <a:t>Great</a:t>
            </a:r>
            <a:r>
              <a:rPr lang="ru-RU" b="1" dirty="0"/>
              <a:t> </a:t>
            </a:r>
            <a:r>
              <a:rPr lang="ru-RU" b="1" dirty="0" err="1"/>
              <a:t>Britain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In </a:t>
            </a:r>
            <a:r>
              <a:rPr lang="ru-RU" dirty="0" err="1"/>
              <a:t>Great</a:t>
            </a:r>
            <a:r>
              <a:rPr lang="ru-RU" dirty="0"/>
              <a:t> </a:t>
            </a:r>
            <a:r>
              <a:rPr lang="ru-RU" dirty="0" err="1"/>
              <a:t>Britain</a:t>
            </a:r>
            <a:r>
              <a:rPr lang="ru-RU" dirty="0"/>
              <a:t> </a:t>
            </a:r>
            <a:r>
              <a:rPr lang="ru-RU" dirty="0" err="1"/>
              <a:t>boys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girls</a:t>
            </a:r>
            <a:r>
              <a:rPr lang="ru-RU" dirty="0"/>
              <a:t> </a:t>
            </a:r>
            <a:r>
              <a:rPr lang="ru-RU" dirty="0" err="1"/>
              <a:t>begin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….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school</a:t>
            </a:r>
            <a:r>
              <a:rPr lang="ru-RU" dirty="0"/>
              <a:t>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they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five</a:t>
            </a:r>
            <a:r>
              <a:rPr lang="ru-RU" dirty="0"/>
              <a:t> </a:t>
            </a:r>
            <a:r>
              <a:rPr lang="ru-RU" dirty="0" err="1"/>
              <a:t>years</a:t>
            </a:r>
            <a:r>
              <a:rPr lang="ru-RU" dirty="0"/>
              <a:t> ….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boys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girls</a:t>
            </a:r>
            <a:r>
              <a:rPr lang="ru-RU" dirty="0"/>
              <a:t> </a:t>
            </a:r>
            <a:r>
              <a:rPr lang="ru-RU" dirty="0" err="1"/>
              <a:t>go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school</a:t>
            </a:r>
            <a:r>
              <a:rPr lang="ru-RU" dirty="0"/>
              <a:t> </a:t>
            </a:r>
            <a:r>
              <a:rPr lang="ru-RU" dirty="0" err="1"/>
              <a:t>till</a:t>
            </a:r>
            <a:r>
              <a:rPr lang="ru-RU" dirty="0"/>
              <a:t> </a:t>
            </a:r>
            <a:r>
              <a:rPr lang="ru-RU" dirty="0" err="1"/>
              <a:t>they</a:t>
            </a:r>
            <a:r>
              <a:rPr lang="ru-RU" dirty="0"/>
              <a:t> …. </a:t>
            </a:r>
            <a:r>
              <a:rPr lang="ru-RU" dirty="0" err="1"/>
              <a:t>fifteen</a:t>
            </a:r>
            <a:r>
              <a:rPr lang="ru-RU" dirty="0"/>
              <a:t> </a:t>
            </a:r>
            <a:r>
              <a:rPr lang="ru-RU" dirty="0" err="1"/>
              <a:t>years</a:t>
            </a:r>
            <a:r>
              <a:rPr lang="ru-RU" dirty="0"/>
              <a:t> </a:t>
            </a:r>
            <a:r>
              <a:rPr lang="ru-RU" dirty="0" err="1"/>
              <a:t>old</a:t>
            </a:r>
            <a:r>
              <a:rPr lang="ru-RU" dirty="0"/>
              <a:t>, </a:t>
            </a:r>
            <a:r>
              <a:rPr lang="ru-RU" dirty="0" err="1"/>
              <a:t>others</a:t>
            </a:r>
            <a:r>
              <a:rPr lang="ru-RU" dirty="0"/>
              <a:t> </a:t>
            </a:r>
            <a:r>
              <a:rPr lang="ru-RU" dirty="0" err="1"/>
              <a:t>go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sixteen</a:t>
            </a:r>
            <a:r>
              <a:rPr lang="ru-RU" dirty="0"/>
              <a:t> …. </a:t>
            </a:r>
            <a:r>
              <a:rPr lang="ru-RU" dirty="0" err="1"/>
              <a:t>eighteen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err="1"/>
              <a:t>English</a:t>
            </a:r>
            <a:r>
              <a:rPr lang="ru-RU" dirty="0"/>
              <a:t> </a:t>
            </a:r>
            <a:r>
              <a:rPr lang="ru-RU" dirty="0" err="1"/>
              <a:t>schools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open</a:t>
            </a:r>
            <a:r>
              <a:rPr lang="ru-RU" dirty="0"/>
              <a:t> </a:t>
            </a:r>
            <a:r>
              <a:rPr lang="ru-RU" dirty="0" err="1"/>
              <a:t>five</a:t>
            </a:r>
            <a:r>
              <a:rPr lang="ru-RU" dirty="0"/>
              <a:t> ….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week</a:t>
            </a:r>
            <a:r>
              <a:rPr lang="ru-RU" dirty="0"/>
              <a:t>.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Saturdays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Sundays</a:t>
            </a:r>
            <a:r>
              <a:rPr lang="ru-RU" dirty="0"/>
              <a:t> </a:t>
            </a:r>
            <a:r>
              <a:rPr lang="ru-RU" dirty="0" err="1"/>
              <a:t>there</a:t>
            </a:r>
            <a:r>
              <a:rPr lang="ru-RU" dirty="0"/>
              <a:t> </a:t>
            </a:r>
            <a:r>
              <a:rPr lang="ru-RU" dirty="0" err="1" smtClean="0"/>
              <a:t>are</a:t>
            </a:r>
            <a:r>
              <a:rPr lang="en-US" dirty="0" err="1" smtClean="0"/>
              <a:t>n’t</a:t>
            </a:r>
            <a:r>
              <a:rPr lang="ru-RU" dirty="0" smtClean="0"/>
              <a:t> </a:t>
            </a:r>
            <a:r>
              <a:rPr lang="ru-RU" dirty="0"/>
              <a:t>…. </a:t>
            </a:r>
            <a:r>
              <a:rPr lang="ru-RU" dirty="0" err="1"/>
              <a:t>lessons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err="1"/>
              <a:t>There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primary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secondary</a:t>
            </a:r>
            <a:r>
              <a:rPr lang="ru-RU" dirty="0"/>
              <a:t> ….. in </a:t>
            </a:r>
            <a:r>
              <a:rPr lang="ru-RU" dirty="0" err="1"/>
              <a:t>Great</a:t>
            </a:r>
            <a:r>
              <a:rPr lang="ru-RU" dirty="0"/>
              <a:t> </a:t>
            </a:r>
            <a:r>
              <a:rPr lang="ru-RU" dirty="0" err="1"/>
              <a:t>Britain</a:t>
            </a:r>
            <a:r>
              <a:rPr lang="ru-RU" dirty="0"/>
              <a:t>. </a:t>
            </a:r>
            <a:r>
              <a:rPr lang="ru-RU" dirty="0" err="1"/>
              <a:t>English</a:t>
            </a:r>
            <a:r>
              <a:rPr lang="ru-RU" dirty="0"/>
              <a:t> </a:t>
            </a:r>
            <a:r>
              <a:rPr lang="ru-RU" dirty="0" err="1"/>
              <a:t>children</a:t>
            </a:r>
            <a:r>
              <a:rPr lang="ru-RU" dirty="0"/>
              <a:t> </a:t>
            </a:r>
            <a:r>
              <a:rPr lang="ru-RU" dirty="0" err="1"/>
              <a:t>begin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go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……</a:t>
            </a:r>
            <a:r>
              <a:rPr lang="ru-RU" dirty="0" err="1"/>
              <a:t>school</a:t>
            </a:r>
            <a:r>
              <a:rPr lang="ru-RU" dirty="0"/>
              <a:t>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they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eleven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older</a:t>
            </a:r>
            <a:r>
              <a:rPr lang="ru-RU" dirty="0"/>
              <a:t>. </a:t>
            </a:r>
            <a:r>
              <a:rPr lang="ru-RU" dirty="0" err="1"/>
              <a:t>There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different</a:t>
            </a:r>
            <a:r>
              <a:rPr lang="ru-RU" dirty="0"/>
              <a:t> …..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secondary</a:t>
            </a:r>
            <a:r>
              <a:rPr lang="ru-RU" dirty="0"/>
              <a:t> </a:t>
            </a:r>
            <a:r>
              <a:rPr lang="ru-RU" dirty="0" err="1"/>
              <a:t>schools</a:t>
            </a:r>
            <a:r>
              <a:rPr lang="ru-RU" dirty="0"/>
              <a:t> in </a:t>
            </a:r>
            <a:r>
              <a:rPr lang="ru-RU" dirty="0" err="1"/>
              <a:t>Britain</a:t>
            </a:r>
            <a:r>
              <a:rPr lang="ru-RU" dirty="0"/>
              <a:t>.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secondary</a:t>
            </a:r>
            <a:r>
              <a:rPr lang="ru-RU" dirty="0"/>
              <a:t> </a:t>
            </a:r>
            <a:r>
              <a:rPr lang="ru-RU" dirty="0" err="1"/>
              <a:t>schools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…..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boys</a:t>
            </a:r>
            <a:r>
              <a:rPr lang="ru-RU" dirty="0"/>
              <a:t>,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only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…..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boys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girls</a:t>
            </a:r>
            <a:r>
              <a:rPr lang="ru-RU" dirty="0"/>
              <a:t>. </a:t>
            </a:r>
            <a:r>
              <a:rPr lang="ru-RU" dirty="0" err="1"/>
              <a:t>Some</a:t>
            </a:r>
            <a:r>
              <a:rPr lang="ru-RU" dirty="0"/>
              <a:t> …..</a:t>
            </a:r>
            <a:r>
              <a:rPr lang="ru-RU" dirty="0" err="1"/>
              <a:t>prepare</a:t>
            </a:r>
            <a:r>
              <a:rPr lang="ru-RU" dirty="0"/>
              <a:t> </a:t>
            </a:r>
            <a:r>
              <a:rPr lang="ru-RU" dirty="0" err="1"/>
              <a:t>pupils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work</a:t>
            </a:r>
            <a:r>
              <a:rPr lang="ru-RU" dirty="0"/>
              <a:t>, </a:t>
            </a:r>
            <a:r>
              <a:rPr lang="ru-RU" dirty="0" err="1"/>
              <a:t>others</a:t>
            </a:r>
            <a:r>
              <a:rPr lang="ru-RU" dirty="0"/>
              <a:t> …..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university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pupils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all</a:t>
            </a:r>
            <a:r>
              <a:rPr lang="ru-RU" dirty="0"/>
              <a:t> </a:t>
            </a:r>
            <a:r>
              <a:rPr lang="ru-RU" dirty="0" err="1"/>
              <a:t>schools</a:t>
            </a:r>
            <a:r>
              <a:rPr lang="ru-RU" dirty="0"/>
              <a:t> </a:t>
            </a:r>
            <a:r>
              <a:rPr lang="ru-RU" dirty="0" err="1"/>
              <a:t>have</a:t>
            </a:r>
            <a:r>
              <a:rPr lang="ru-RU" dirty="0"/>
              <a:t>…...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boys</a:t>
            </a:r>
            <a:r>
              <a:rPr lang="ru-RU" dirty="0"/>
              <a:t> </a:t>
            </a:r>
            <a:r>
              <a:rPr lang="ru-RU" dirty="0" err="1"/>
              <a:t>wear</a:t>
            </a:r>
            <a:r>
              <a:rPr lang="ru-RU" dirty="0"/>
              <a:t> </a:t>
            </a:r>
            <a:r>
              <a:rPr lang="ru-RU" dirty="0" err="1"/>
              <a:t>dark</a:t>
            </a:r>
            <a:r>
              <a:rPr lang="ru-RU" dirty="0"/>
              <a:t> </a:t>
            </a:r>
            <a:r>
              <a:rPr lang="ru-RU" dirty="0" err="1"/>
              <a:t>grey</a:t>
            </a:r>
            <a:r>
              <a:rPr lang="ru-RU" dirty="0"/>
              <a:t>, </a:t>
            </a:r>
            <a:r>
              <a:rPr lang="ru-RU" dirty="0" err="1"/>
              <a:t>dark</a:t>
            </a:r>
            <a:r>
              <a:rPr lang="ru-RU" dirty="0"/>
              <a:t> </a:t>
            </a:r>
            <a:r>
              <a:rPr lang="ru-RU" dirty="0" err="1"/>
              <a:t>green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dark</a:t>
            </a:r>
            <a:r>
              <a:rPr lang="ru-RU" dirty="0"/>
              <a:t> </a:t>
            </a:r>
            <a:r>
              <a:rPr lang="ru-RU" dirty="0" err="1"/>
              <a:t>blue</a:t>
            </a:r>
            <a:r>
              <a:rPr lang="ru-RU" dirty="0"/>
              <a:t> </a:t>
            </a:r>
            <a:r>
              <a:rPr lang="ru-RU" dirty="0" err="1"/>
              <a:t>uniforms</a:t>
            </a:r>
            <a:r>
              <a:rPr lang="ru-RU" dirty="0"/>
              <a:t>. </a:t>
            </a:r>
            <a:r>
              <a:rPr lang="ru-RU" dirty="0" err="1"/>
              <a:t>The</a:t>
            </a:r>
            <a:r>
              <a:rPr lang="ru-RU" dirty="0"/>
              <a:t> …..in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schools</a:t>
            </a:r>
            <a:r>
              <a:rPr lang="ru-RU" dirty="0"/>
              <a:t> </a:t>
            </a:r>
            <a:r>
              <a:rPr lang="ru-RU" dirty="0" err="1"/>
              <a:t>wear</a:t>
            </a:r>
            <a:r>
              <a:rPr lang="ru-RU" dirty="0"/>
              <a:t> </a:t>
            </a:r>
            <a:r>
              <a:rPr lang="ru-RU" dirty="0" err="1"/>
              <a:t>blouses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skirts</a:t>
            </a:r>
            <a:r>
              <a:rPr lang="ru-RU" dirty="0"/>
              <a:t>, in </a:t>
            </a:r>
            <a:r>
              <a:rPr lang="ru-RU" dirty="0" err="1"/>
              <a:t>others</a:t>
            </a:r>
            <a:r>
              <a:rPr lang="ru-RU" dirty="0"/>
              <a:t> </a:t>
            </a:r>
            <a:r>
              <a:rPr lang="ru-RU" dirty="0" err="1"/>
              <a:t>they</a:t>
            </a:r>
            <a:r>
              <a:rPr lang="ru-RU" dirty="0"/>
              <a:t> ....</a:t>
            </a:r>
            <a:r>
              <a:rPr lang="ru-RU" dirty="0" err="1"/>
              <a:t>dresses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4321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Следует ли отталкиваться от конкретных задач урока при проведении контроля?</a:t>
            </a:r>
          </a:p>
          <a:p>
            <a:r>
              <a:rPr lang="ru-RU" dirty="0" smtClean="0"/>
              <a:t>Какие из предложенных вариантов заданий контроля вы готовы использовать?</a:t>
            </a:r>
          </a:p>
          <a:p>
            <a:r>
              <a:rPr lang="ru-RU" dirty="0" smtClean="0"/>
              <a:t>Должен ли контроль носить регулярный характер?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0610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82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/>
              <a:t>Что такое объекты контроля?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31249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Знания + речевые навыки = </a:t>
            </a:r>
            <a:r>
              <a:rPr lang="ru-RU" sz="2400" b="1" i="1" dirty="0" smtClean="0"/>
              <a:t>языковая компетенция;</a:t>
            </a:r>
          </a:p>
          <a:p>
            <a:r>
              <a:rPr lang="ru-RU" sz="2400" i="1" dirty="0" smtClean="0"/>
              <a:t>Приобретенные</a:t>
            </a:r>
            <a:r>
              <a:rPr lang="ru-RU" sz="2400" dirty="0" smtClean="0"/>
              <a:t> знания + навыки в различных ситуациях общения = </a:t>
            </a:r>
            <a:r>
              <a:rPr lang="ru-RU" sz="2400" b="1" dirty="0" smtClean="0"/>
              <a:t>коммуникативная компетенция;</a:t>
            </a:r>
          </a:p>
          <a:p>
            <a:r>
              <a:rPr lang="ru-RU" sz="2400" dirty="0" smtClean="0"/>
              <a:t>Речевое поведение носителей +</a:t>
            </a:r>
            <a:r>
              <a:rPr lang="ru-RU" sz="2400" b="1" dirty="0" smtClean="0"/>
              <a:t> </a:t>
            </a:r>
            <a:r>
              <a:rPr lang="ru-RU" sz="2400" dirty="0" smtClean="0"/>
              <a:t>знание страны = </a:t>
            </a:r>
            <a:r>
              <a:rPr lang="ru-RU" sz="2400" b="1" i="1" dirty="0" smtClean="0"/>
              <a:t>социокультурная компетенция</a:t>
            </a:r>
            <a:r>
              <a:rPr lang="ru-RU" sz="2400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3222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ru-RU" dirty="0" smtClean="0"/>
              <a:t>Что отражает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057203"/>
          </a:xfrm>
        </p:spPr>
        <p:txBody>
          <a:bodyPr/>
          <a:lstStyle/>
          <a:p>
            <a:r>
              <a:rPr lang="ru-RU" dirty="0" smtClean="0"/>
              <a:t>Специфику иностранного языка;</a:t>
            </a:r>
          </a:p>
          <a:p>
            <a:r>
              <a:rPr lang="ru-RU" dirty="0" smtClean="0"/>
              <a:t>Усвоение иностранного языка;</a:t>
            </a:r>
          </a:p>
          <a:p>
            <a:r>
              <a:rPr lang="ru-RU" dirty="0" smtClean="0"/>
              <a:t>Речевые умения.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55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i="1" dirty="0"/>
              <a:t>Д</a:t>
            </a:r>
            <a:r>
              <a:rPr lang="ru-RU" b="1" i="1" dirty="0" smtClean="0"/>
              <a:t>иагностическая</a:t>
            </a:r>
            <a:r>
              <a:rPr lang="ru-RU" b="1" i="1" dirty="0"/>
              <a:t> </a:t>
            </a:r>
            <a:r>
              <a:rPr lang="ru-RU" dirty="0"/>
              <a:t>– определяет уровень владения языком в соответствии с программными </a:t>
            </a:r>
            <a:r>
              <a:rPr lang="ru-RU" dirty="0" smtClean="0"/>
              <a:t>требованиями;</a:t>
            </a:r>
            <a:endParaRPr lang="ru-RU" dirty="0"/>
          </a:p>
          <a:p>
            <a:pPr lvl="0"/>
            <a:r>
              <a:rPr lang="ru-RU" b="1" i="1" dirty="0"/>
              <a:t>О</a:t>
            </a:r>
            <a:r>
              <a:rPr lang="ru-RU" b="1" i="1" dirty="0" smtClean="0"/>
              <a:t>бучающая</a:t>
            </a:r>
            <a:r>
              <a:rPr lang="ru-RU" i="1" dirty="0"/>
              <a:t> – </a:t>
            </a:r>
            <a:r>
              <a:rPr lang="ru-RU" dirty="0"/>
              <a:t>способствует повторению и закреплению пройденного </a:t>
            </a:r>
            <a:r>
              <a:rPr lang="ru-RU" dirty="0" smtClean="0"/>
              <a:t>материала;</a:t>
            </a:r>
            <a:endParaRPr lang="ru-RU" dirty="0"/>
          </a:p>
          <a:p>
            <a:pPr lvl="0"/>
            <a:r>
              <a:rPr lang="ru-RU" b="1" i="1" dirty="0"/>
              <a:t>У</a:t>
            </a:r>
            <a:r>
              <a:rPr lang="ru-RU" b="1" i="1" dirty="0" smtClean="0"/>
              <a:t>правляющая </a:t>
            </a:r>
            <a:r>
              <a:rPr lang="ru-RU" b="1" i="1" dirty="0"/>
              <a:t>–</a:t>
            </a:r>
            <a:r>
              <a:rPr lang="ru-RU" b="1" dirty="0"/>
              <a:t> </a:t>
            </a:r>
            <a:r>
              <a:rPr lang="ru-RU" dirty="0"/>
              <a:t>обеспечивает управление</a:t>
            </a:r>
            <a:r>
              <a:rPr lang="ru-RU" b="1" dirty="0"/>
              <a:t> </a:t>
            </a:r>
            <a:r>
              <a:rPr lang="ru-RU" dirty="0"/>
              <a:t>процессом овладения языком благодаря использованию специальных учебных материалов и разработанной методике их применения в ходе контроля;</a:t>
            </a:r>
          </a:p>
          <a:p>
            <a:pPr lvl="0"/>
            <a:r>
              <a:rPr lang="ru-RU" b="1" i="1" dirty="0"/>
              <a:t>К</a:t>
            </a:r>
            <a:r>
              <a:rPr lang="ru-RU" b="1" i="1" dirty="0" smtClean="0"/>
              <a:t>орректирующая</a:t>
            </a:r>
            <a:r>
              <a:rPr lang="ru-RU" dirty="0"/>
              <a:t> – проявляется во внесении преподавателем изменений в процесс обучения языку на основе полученных в ходе контроля данных;</a:t>
            </a:r>
          </a:p>
          <a:p>
            <a:pPr lvl="0"/>
            <a:r>
              <a:rPr lang="ru-RU" b="1" i="1" dirty="0" smtClean="0"/>
              <a:t>Стимулирующая </a:t>
            </a:r>
            <a:r>
              <a:rPr lang="ru-RU" b="1" dirty="0" smtClean="0"/>
              <a:t>–</a:t>
            </a:r>
            <a:r>
              <a:rPr lang="ru-RU" b="1" dirty="0"/>
              <a:t> </a:t>
            </a:r>
            <a:r>
              <a:rPr lang="ru-RU" dirty="0"/>
              <a:t>создает положительные мотивы </a:t>
            </a:r>
            <a:r>
              <a:rPr lang="ru-RU" dirty="0" smtClean="0"/>
              <a:t>учения;</a:t>
            </a:r>
            <a:endParaRPr lang="ru-RU" dirty="0"/>
          </a:p>
          <a:p>
            <a:pPr lvl="0"/>
            <a:r>
              <a:rPr lang="ru-RU" b="1" i="1" dirty="0"/>
              <a:t>О</a:t>
            </a:r>
            <a:r>
              <a:rPr lang="ru-RU" b="1" i="1" dirty="0" smtClean="0"/>
              <a:t>ценочная </a:t>
            </a:r>
            <a:r>
              <a:rPr lang="ru-RU" b="1" i="1" dirty="0"/>
              <a:t>–</a:t>
            </a:r>
            <a:r>
              <a:rPr lang="ru-RU" b="1" dirty="0"/>
              <a:t> </a:t>
            </a:r>
            <a:r>
              <a:rPr lang="ru-RU" dirty="0"/>
              <a:t>позволяет вынести суждение о результатах деятельности как обучаемого, так и обучающего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549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контроля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79712" y="1340768"/>
            <a:ext cx="72008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635896" y="1340768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92080" y="1340768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56176" y="1279612"/>
            <a:ext cx="722676" cy="8532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9512" y="2172963"/>
            <a:ext cx="24482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Предварительный</a:t>
            </a:r>
          </a:p>
          <a:p>
            <a:r>
              <a:rPr lang="ru-RU" sz="1600" b="1" dirty="0" smtClean="0"/>
              <a:t>Цель:</a:t>
            </a:r>
            <a:r>
              <a:rPr lang="ru-RU" sz="1600" dirty="0" smtClean="0"/>
              <a:t> установить исходный уровень владения языком;</a:t>
            </a:r>
          </a:p>
          <a:p>
            <a:r>
              <a:rPr lang="ru-RU" sz="1600" i="1" dirty="0" smtClean="0"/>
              <a:t>Дифференцированный</a:t>
            </a:r>
            <a:r>
              <a:rPr lang="ru-RU" sz="1600" dirty="0" smtClean="0"/>
              <a:t> подход к обучению.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483768" y="2181455"/>
            <a:ext cx="20162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Текущий</a:t>
            </a:r>
          </a:p>
          <a:p>
            <a:r>
              <a:rPr lang="ru-RU" sz="1600" b="1" dirty="0" smtClean="0"/>
              <a:t>Позволяет судить:</a:t>
            </a:r>
          </a:p>
          <a:p>
            <a:r>
              <a:rPr lang="ru-RU" sz="1600" dirty="0" smtClean="0"/>
              <a:t>Об успешном овладении языком;</a:t>
            </a:r>
          </a:p>
          <a:p>
            <a:r>
              <a:rPr lang="ru-RU" sz="1600" dirty="0" smtClean="0"/>
              <a:t>О </a:t>
            </a:r>
            <a:r>
              <a:rPr lang="ru-RU" sz="1600" i="1" dirty="0" smtClean="0"/>
              <a:t>процессе</a:t>
            </a:r>
            <a:r>
              <a:rPr lang="ru-RU" sz="1600" dirty="0" smtClean="0"/>
              <a:t> становления и развития навыков.</a:t>
            </a:r>
          </a:p>
          <a:p>
            <a:endParaRPr lang="ru-RU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424847" y="2167136"/>
            <a:ext cx="19487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Промежуточный</a:t>
            </a:r>
          </a:p>
          <a:p>
            <a:r>
              <a:rPr lang="ru-RU" sz="1600" b="1" dirty="0" smtClean="0"/>
              <a:t>Позволяет судить:</a:t>
            </a:r>
          </a:p>
          <a:p>
            <a:r>
              <a:rPr lang="ru-RU" sz="1600" dirty="0" smtClean="0"/>
              <a:t>Об </a:t>
            </a:r>
            <a:r>
              <a:rPr lang="ru-RU" sz="1600" i="1" dirty="0" smtClean="0"/>
              <a:t>эффективном</a:t>
            </a:r>
            <a:r>
              <a:rPr lang="ru-RU" sz="1600" dirty="0" smtClean="0"/>
              <a:t> овладении материалом;</a:t>
            </a:r>
          </a:p>
          <a:p>
            <a:r>
              <a:rPr lang="ru-RU" sz="1600" i="1" dirty="0" smtClean="0"/>
              <a:t>Проводиться</a:t>
            </a:r>
            <a:r>
              <a:rPr lang="ru-RU" sz="1600" dirty="0" smtClean="0"/>
              <a:t> по</a:t>
            </a:r>
          </a:p>
          <a:p>
            <a:r>
              <a:rPr lang="ru-RU" sz="1600" dirty="0"/>
              <a:t>з</a:t>
            </a:r>
            <a:r>
              <a:rPr lang="ru-RU" sz="1600" dirty="0" smtClean="0"/>
              <a:t>авершении изучения темы.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73618" y="2167136"/>
            <a:ext cx="277038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Итоговый</a:t>
            </a:r>
          </a:p>
          <a:p>
            <a:r>
              <a:rPr lang="ru-RU" sz="1600" b="1" dirty="0" smtClean="0"/>
              <a:t>Направлен:</a:t>
            </a:r>
          </a:p>
          <a:p>
            <a:r>
              <a:rPr lang="ru-RU" sz="1600" i="1" dirty="0" smtClean="0"/>
              <a:t>Установить</a:t>
            </a:r>
            <a:r>
              <a:rPr lang="ru-RU" sz="1600" dirty="0" smtClean="0"/>
              <a:t> уровень владения языком;</a:t>
            </a:r>
          </a:p>
          <a:p>
            <a:r>
              <a:rPr lang="ru-RU" sz="1600" i="1" dirty="0" smtClean="0"/>
              <a:t>Определить</a:t>
            </a:r>
            <a:r>
              <a:rPr lang="ru-RU" sz="1600" dirty="0" smtClean="0"/>
              <a:t> уровень коммуникативной компетенции.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670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требования к контролю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dirty="0" smtClean="0"/>
              <a:t>Объективность;</a:t>
            </a:r>
          </a:p>
          <a:p>
            <a:r>
              <a:rPr lang="ru-RU" dirty="0" smtClean="0"/>
              <a:t>Регулярность;</a:t>
            </a:r>
          </a:p>
          <a:p>
            <a:r>
              <a:rPr lang="ru-RU" dirty="0"/>
              <a:t>Д</a:t>
            </a:r>
            <a:r>
              <a:rPr lang="ru-RU" dirty="0" smtClean="0"/>
              <a:t>ифференцированный характер;</a:t>
            </a:r>
          </a:p>
          <a:p>
            <a:r>
              <a:rPr lang="ru-RU" dirty="0"/>
              <a:t>Я</a:t>
            </a:r>
            <a:r>
              <a:rPr lang="ru-RU" dirty="0" smtClean="0"/>
              <a:t>сность </a:t>
            </a:r>
            <a:r>
              <a:rPr lang="ru-RU" dirty="0"/>
              <a:t>и четкость формулировки контрольных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4065413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 может быть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Индивидуальным</a:t>
            </a:r>
            <a:r>
              <a:rPr lang="ru-RU" i="1" dirty="0"/>
              <a:t>;</a:t>
            </a:r>
            <a:endParaRPr lang="ru-RU" i="1" dirty="0" smtClean="0"/>
          </a:p>
          <a:p>
            <a:r>
              <a:rPr lang="ru-RU" i="1" dirty="0" smtClean="0"/>
              <a:t>Фронтальным; </a:t>
            </a:r>
          </a:p>
          <a:p>
            <a:r>
              <a:rPr lang="ru-RU" i="1" dirty="0" smtClean="0"/>
              <a:t>Групповым</a:t>
            </a:r>
            <a:r>
              <a:rPr lang="ru-RU" i="1" dirty="0"/>
              <a:t>;</a:t>
            </a:r>
            <a:r>
              <a:rPr lang="ru-RU" i="1" dirty="0" smtClean="0"/>
              <a:t> </a:t>
            </a:r>
          </a:p>
          <a:p>
            <a:r>
              <a:rPr lang="ru-RU" i="1" dirty="0"/>
              <a:t>П</a:t>
            </a:r>
            <a:r>
              <a:rPr lang="ru-RU" i="1" dirty="0" smtClean="0"/>
              <a:t>арным</a:t>
            </a:r>
            <a:r>
              <a:rPr lang="ru-RU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656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1727</Words>
  <Application>Microsoft Office PowerPoint</Application>
  <PresentationFormat>Экран (4:3)</PresentationFormat>
  <Paragraphs>239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Способы и методы организации контроля на уроках английского языка</vt:lpstr>
      <vt:lpstr>Что же такое контроль?</vt:lpstr>
      <vt:lpstr>Контроль позволяет</vt:lpstr>
      <vt:lpstr>Что такое объекты контроля?</vt:lpstr>
      <vt:lpstr>Что отражает контроль</vt:lpstr>
      <vt:lpstr>Функции контроля</vt:lpstr>
      <vt:lpstr>Виды контроля</vt:lpstr>
      <vt:lpstr>Основные требования к контролю</vt:lpstr>
      <vt:lpstr>Контроль может быть</vt:lpstr>
      <vt:lpstr>Индивидуальный контроль</vt:lpstr>
      <vt:lpstr>Фронтальный контроль</vt:lpstr>
      <vt:lpstr>Групповой (парный) контроль</vt:lpstr>
      <vt:lpstr>Формы контроля</vt:lpstr>
      <vt:lpstr>Лексический диктант</vt:lpstr>
      <vt:lpstr>Диктант в картинках</vt:lpstr>
      <vt:lpstr>Кратковременная самостоятельная работа</vt:lpstr>
      <vt:lpstr>Письменная контрольная работа  </vt:lpstr>
      <vt:lpstr>Устный зачет по теме</vt:lpstr>
      <vt:lpstr>Тесты</vt:lpstr>
      <vt:lpstr>Метод проектов </vt:lpstr>
      <vt:lpstr>Открытый вид контроля: Самоконтроль </vt:lpstr>
      <vt:lpstr>Игровые виды и формы проверки знаний </vt:lpstr>
      <vt:lpstr>Типы заданий для успешного контроля знаний</vt:lpstr>
      <vt:lpstr>Перекрестный выбор (matching) </vt:lpstr>
      <vt:lpstr>Альтернативный выбор (true,false,ets.) </vt:lpstr>
      <vt:lpstr>Множественный выбор (multiple choice)</vt:lpstr>
      <vt:lpstr>Исправление ошибок (editing procedure)</vt:lpstr>
      <vt:lpstr>Завершение/окончание (completion)</vt:lpstr>
      <vt:lpstr>Замена/подстановка </vt:lpstr>
      <vt:lpstr>Трансформация</vt:lpstr>
      <vt:lpstr>Внутриязыковое перефразирование </vt:lpstr>
      <vt:lpstr>Клоуз-процедура </vt:lpstr>
      <vt:lpstr>Пример </vt:lpstr>
      <vt:lpstr>Подводя итоги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и методы организации контроля на уроках английского языка</dc:title>
  <dc:creator>Евгений</dc:creator>
  <cp:lastModifiedBy>admin</cp:lastModifiedBy>
  <cp:revision>33</cp:revision>
  <dcterms:created xsi:type="dcterms:W3CDTF">2018-10-11T13:56:10Z</dcterms:created>
  <dcterms:modified xsi:type="dcterms:W3CDTF">2018-10-16T07:44:07Z</dcterms:modified>
</cp:coreProperties>
</file>