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256" r:id="rId2"/>
    <p:sldId id="279" r:id="rId3"/>
    <p:sldId id="278" r:id="rId4"/>
    <p:sldId id="280" r:id="rId5"/>
    <p:sldId id="284" r:id="rId6"/>
    <p:sldId id="286" r:id="rId7"/>
    <p:sldId id="287" r:id="rId8"/>
    <p:sldId id="289" r:id="rId9"/>
    <p:sldId id="288" r:id="rId10"/>
    <p:sldId id="281" r:id="rId11"/>
    <p:sldId id="258" r:id="rId12"/>
    <p:sldId id="274" r:id="rId13"/>
    <p:sldId id="259" r:id="rId14"/>
    <p:sldId id="269" r:id="rId15"/>
    <p:sldId id="257" r:id="rId16"/>
    <p:sldId id="260" r:id="rId17"/>
    <p:sldId id="261" r:id="rId18"/>
    <p:sldId id="270" r:id="rId19"/>
    <p:sldId id="271" r:id="rId20"/>
    <p:sldId id="272" r:id="rId21"/>
    <p:sldId id="273" r:id="rId22"/>
    <p:sldId id="282" r:id="rId23"/>
    <p:sldId id="307" r:id="rId24"/>
    <p:sldId id="308" r:id="rId25"/>
    <p:sldId id="309" r:id="rId26"/>
    <p:sldId id="319" r:id="rId27"/>
    <p:sldId id="320" r:id="rId28"/>
    <p:sldId id="321" r:id="rId29"/>
    <p:sldId id="322" r:id="rId30"/>
    <p:sldId id="326" r:id="rId31"/>
    <p:sldId id="327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35" r:id="rId40"/>
    <p:sldId id="336" r:id="rId41"/>
    <p:sldId id="337" r:id="rId42"/>
    <p:sldId id="338" r:id="rId43"/>
    <p:sldId id="339" r:id="rId44"/>
    <p:sldId id="340" r:id="rId45"/>
    <p:sldId id="341" r:id="rId46"/>
    <p:sldId id="342" r:id="rId47"/>
    <p:sldId id="343" r:id="rId48"/>
    <p:sldId id="344" r:id="rId49"/>
    <p:sldId id="345" r:id="rId50"/>
    <p:sldId id="346" r:id="rId51"/>
    <p:sldId id="347" r:id="rId52"/>
    <p:sldId id="348" r:id="rId53"/>
    <p:sldId id="349" r:id="rId54"/>
    <p:sldId id="350" r:id="rId55"/>
    <p:sldId id="351" r:id="rId56"/>
    <p:sldId id="303" r:id="rId57"/>
    <p:sldId id="275" r:id="rId58"/>
    <p:sldId id="277" r:id="rId59"/>
    <p:sldId id="276" r:id="rId60"/>
    <p:sldId id="317" r:id="rId61"/>
    <p:sldId id="318" r:id="rId62"/>
    <p:sldId id="352" r:id="rId6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DABE04-4472-41AD-A2F2-A5150E017875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89B90-629A-431E-B863-291BDE5D7F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5_%D0%BC%D0%B0%D1%8F" TargetMode="External"/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ru.wikipedia.org/wiki/%D0%93%D1%8E%D0%B9%D1%81" TargetMode="External"/><Relationship Id="rId4" Type="http://schemas.openxmlformats.org/officeDocument/2006/relationships/hyperlink" Target="http://ru.wikipedia.org/wiki/1634_%D0%B3%D0%BE%D0%B4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расширение общего лингвистического кругозора младшего школьника;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развитие познавательной, эмоциональной и волевой сфер младшего школьника; формирование мотивации к изучению иностранного языка;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12DBD-7BBE-664B-9AAA-7FD99D409A6D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4854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Фоновая лексика, реалии.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12DBD-7BBE-664B-9AAA-7FD99D409A6D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8592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Первоначально флаг использовался только на море как военными, так и торговыми кораблями обеих стран. </a:t>
            </a:r>
            <a:r>
              <a:rPr lang="ru-RU" dirty="0" smtClean="0">
                <a:hlinkClick r:id="rId3" tooltip="5 мая"/>
              </a:rPr>
              <a:t>5 мая</a:t>
            </a:r>
            <a:r>
              <a:rPr lang="ru-RU" dirty="0" smtClean="0"/>
              <a:t> </a:t>
            </a:r>
            <a:r>
              <a:rPr lang="ru-RU" dirty="0" smtClean="0">
                <a:hlinkClick r:id="rId4" tooltip="1634 год"/>
              </a:rPr>
              <a:t>1634 года</a:t>
            </a:r>
            <a:r>
              <a:rPr lang="ru-RU" dirty="0" smtClean="0"/>
              <a:t> его было предписано использовать только военным судам в качестве </a:t>
            </a:r>
            <a:r>
              <a:rPr lang="ru-RU" dirty="0" smtClean="0">
                <a:hlinkClick r:id="rId5" tooltip="Гюйс"/>
              </a:rPr>
              <a:t>гюйса</a:t>
            </a:r>
            <a:r>
              <a:rPr lang="ru-RU" dirty="0" smtClean="0"/>
              <a:t> (отсюда и его обиходное наименование «</a:t>
            </a:r>
            <a:r>
              <a:rPr lang="ru-RU" dirty="0" err="1" smtClean="0"/>
              <a:t>Юнион</a:t>
            </a:r>
            <a:r>
              <a:rPr lang="ru-RU" dirty="0" smtClean="0"/>
              <a:t> Джек» — </a:t>
            </a:r>
            <a:r>
              <a:rPr lang="ru-RU" i="1" dirty="0" smtClean="0"/>
              <a:t>«</a:t>
            </a:r>
            <a:r>
              <a:rPr lang="ru-RU" i="1" dirty="0" err="1" smtClean="0"/>
              <a:t>Jack</a:t>
            </a:r>
            <a:r>
              <a:rPr lang="ru-RU" i="1" dirty="0" smtClean="0"/>
              <a:t>»</a:t>
            </a:r>
            <a:r>
              <a:rPr lang="ru-RU" dirty="0" smtClean="0"/>
              <a:t> по-английски — носовой флаг корабля или судна), в то время как торговые суда должны были поднимать флаги святого Георга (английские) или святого Андрея (шотландские). При этом наземные войска продолжали использовать знамёна своих стран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тех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кто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изучает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язык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одновременно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усвоением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каждой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лексемы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формируется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ассоциируемое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ней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лексическое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понятие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Если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лексема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вполне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усвоена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артикулируется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правильно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это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свидетельствует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том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завершилось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формирование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лексического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понятия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12DBD-7BBE-664B-9AAA-7FD99D409A6D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6106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36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6949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udio.neteducom.com/books/17/" TargetMode="External"/><Relationship Id="rId4" Type="http://schemas.openxmlformats.org/officeDocument/2006/relationships/hyperlink" Target="http://audio.neteducom.com/books/16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udio.neteducom.com/download.php?id=books/16/sounds/027.mp3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atgeokids.com/uk/discover/history/general-history/tudor-facts/" TargetMode="External"/><Relationship Id="rId3" Type="http://schemas.openxmlformats.org/officeDocument/2006/relationships/hyperlink" Target="http://thebayhotel.co.uk/live-view/" TargetMode="External"/><Relationship Id="rId7" Type="http://schemas.openxmlformats.org/officeDocument/2006/relationships/hyperlink" Target="http://www.bbc.co.uk/history/interactive/games/dressing_up_f/index_embed.shtml" TargetMode="External"/><Relationship Id="rId2" Type="http://schemas.openxmlformats.org/officeDocument/2006/relationships/hyperlink" Target="http://stream.webcams.travel/123789350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bc.co.uk/history/walk/games_index.shtml" TargetMode="External"/><Relationship Id="rId11" Type="http://schemas.openxmlformats.org/officeDocument/2006/relationships/hyperlink" Target="http://www.ducksters.com/history/native_americans.php" TargetMode="External"/><Relationship Id="rId5" Type="http://schemas.openxmlformats.org/officeDocument/2006/relationships/hyperlink" Target="http://www.bbc.co.uk/schools/primaryhistory/famouspeople/" TargetMode="External"/><Relationship Id="rId10" Type="http://schemas.openxmlformats.org/officeDocument/2006/relationships/hyperlink" Target="https://kids.usa.gov/three-branches-of-government/index.shtml" TargetMode="External"/><Relationship Id="rId4" Type="http://schemas.openxmlformats.org/officeDocument/2006/relationships/hyperlink" Target="http://www.chesterzoo.org/explore-the-zoo/attractions-and-exhibits/web-cams" TargetMode="External"/><Relationship Id="rId9" Type="http://schemas.openxmlformats.org/officeDocument/2006/relationships/hyperlink" Target="https://www.natgeokids.com/uk/discover/history/monarchy/facts-about-the-queen-elizabeth-ii/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glishteachers.ru/forum/index.php?showtopic=3586&amp;p=121744" TargetMode="External"/><Relationship Id="rId2" Type="http://schemas.openxmlformats.org/officeDocument/2006/relationships/hyperlink" Target="https://www.englishteachers.ru/forum/index.php?showtopic=3586&amp;p=12108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cationworld.com/a_tech/archives/projects.shtml" TargetMode="External"/><Relationship Id="rId7" Type="http://schemas.openxmlformats.org/officeDocument/2006/relationships/hyperlink" Target="https://iearn.org/cc/space-2/group-8" TargetMode="External"/><Relationship Id="rId2" Type="http://schemas.openxmlformats.org/officeDocument/2006/relationships/hyperlink" Target="http://www.connectallschools.org/node/13229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earn.org/cc/space-2/group-7" TargetMode="External"/><Relationship Id="rId5" Type="http://schemas.openxmlformats.org/officeDocument/2006/relationships/hyperlink" Target="https://iearn.org/cc/space-31" TargetMode="External"/><Relationship Id="rId4" Type="http://schemas.openxmlformats.org/officeDocument/2006/relationships/hyperlink" Target="http://www.epals.com/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3hrMtT" TargetMode="External"/><Relationship Id="rId2" Type="http://schemas.openxmlformats.org/officeDocument/2006/relationships/hyperlink" Target="https://goo.gl/qNrcq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63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4928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Внеурочная деятельность – формальность или шаг в будущее?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085184"/>
            <a:ext cx="6400800" cy="1248544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Казеичева Алёна Евгеньевна, заместитель руководителя Центра образовательных программ издательства </a:t>
            </a:r>
            <a:r>
              <a:rPr lang="en-US" sz="2000" i="1" dirty="0" smtClean="0"/>
              <a:t>“</a:t>
            </a:r>
            <a:r>
              <a:rPr lang="ru-RU" sz="2000" i="1" dirty="0" smtClean="0"/>
              <a:t>Титул</a:t>
            </a:r>
            <a:r>
              <a:rPr lang="en-US" sz="2000" i="1" dirty="0" smtClean="0"/>
              <a:t>”</a:t>
            </a:r>
            <a:r>
              <a:rPr lang="ru-RU" sz="2000" i="1" dirty="0" smtClean="0"/>
              <a:t>, автор учебных пособий</a:t>
            </a:r>
            <a:endParaRPr lang="ru-RU" sz="2000" i="1" dirty="0"/>
          </a:p>
        </p:txBody>
      </p:sp>
      <p:pic>
        <p:nvPicPr>
          <p:cNvPr id="4" name="Рисунок 3" descr="Y:\Delo\ОГР\Буров\TIT_Logo_kvadrat.png"/>
          <p:cNvPicPr/>
          <p:nvPr/>
        </p:nvPicPr>
        <p:blipFill>
          <a:blip r:embed="rId2" cstate="print"/>
          <a:srcRect t="16071" b="18750"/>
          <a:stretch>
            <a:fillRect/>
          </a:stretch>
        </p:blipFill>
        <p:spPr bwMode="auto">
          <a:xfrm>
            <a:off x="3419872" y="188640"/>
            <a:ext cx="244827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ru-RU" dirty="0" smtClean="0"/>
              <a:t>Зачем?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2940" y="1249310"/>
            <a:ext cx="8538120" cy="4525963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Внеклассная и внеурочная  деятельность ставят перед собой </a:t>
            </a:r>
            <a:r>
              <a:rPr lang="ru-RU" sz="2400" u="sng" dirty="0" smtClean="0"/>
              <a:t>цель</a:t>
            </a:r>
            <a:r>
              <a:rPr lang="ru-RU" sz="2400" dirty="0" smtClean="0"/>
              <a:t> – обеспечение индивидуальных потребностей обучающихся.</a:t>
            </a:r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/>
              <a:t>Решают следующие задачи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формирование познавательного интереса к предмету;</a:t>
            </a:r>
          </a:p>
          <a:p>
            <a:r>
              <a:rPr lang="ru-RU" sz="2400" dirty="0" smtClean="0"/>
              <a:t>связывание школьного предмета с жизнью;</a:t>
            </a:r>
          </a:p>
          <a:p>
            <a:r>
              <a:rPr lang="ru-RU" sz="2400" dirty="0" smtClean="0"/>
              <a:t>углубление и расширение содержания изучаемого предмета;</a:t>
            </a:r>
          </a:p>
          <a:p>
            <a:r>
              <a:rPr lang="ru-RU" sz="2400" dirty="0" smtClean="0"/>
              <a:t>развитие способностей учащихся;</a:t>
            </a:r>
          </a:p>
          <a:p>
            <a:r>
              <a:rPr lang="ru-RU" sz="2400" dirty="0" smtClean="0"/>
              <a:t>осуществление индивидуального подхода;</a:t>
            </a:r>
          </a:p>
          <a:p>
            <a:r>
              <a:rPr lang="ru-RU" sz="2400" dirty="0" smtClean="0"/>
              <a:t>совершенствование умений и навыков использования источников информации.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Внеурочная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5400600"/>
          </a:xfrm>
        </p:spPr>
        <p:txBody>
          <a:bodyPr>
            <a:normAutofit fontScale="62500" lnSpcReduction="20000"/>
          </a:bodyPr>
          <a:lstStyle/>
          <a:p>
            <a:r>
              <a:rPr lang="ru-RU" u="sng" dirty="0" smtClean="0"/>
              <a:t>Основной педагогической единицей внеурочной деятельности является </a:t>
            </a:r>
            <a:r>
              <a:rPr lang="ru-RU" dirty="0" smtClean="0"/>
              <a:t>культурная практика, представляющая собой </a:t>
            </a:r>
            <a:r>
              <a:rPr lang="ru-RU" u="sng" dirty="0" smtClean="0"/>
              <a:t>организуемое педагогами и воспитанниками культурное событие</a:t>
            </a:r>
            <a:r>
              <a:rPr lang="ru-RU" dirty="0" smtClean="0"/>
              <a:t>, участие в котором помещает их в меняющиеся культурные среды, расширяет их опыт конструктивного, обучаемого, творческого поведения в культуре.</a:t>
            </a:r>
          </a:p>
          <a:p>
            <a:r>
              <a:rPr lang="ru-RU" dirty="0" smtClean="0"/>
              <a:t>Занятия внеурочной деятельностью </a:t>
            </a:r>
            <a:r>
              <a:rPr lang="ru-RU" u="sng" dirty="0" smtClean="0"/>
              <a:t>играют значительную роль в достижении результата</a:t>
            </a:r>
            <a:r>
              <a:rPr lang="ru-RU" dirty="0" smtClean="0"/>
              <a:t>, соответствующего </a:t>
            </a:r>
            <a:r>
              <a:rPr lang="ru-RU" b="1" dirty="0" smtClean="0"/>
              <a:t>выпускному нормативу ученика начальной школы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- любознательный, интересующийся, активно познающий мир;  владеющий основными умениями учиться;</a:t>
            </a:r>
          </a:p>
          <a:p>
            <a:pPr>
              <a:buNone/>
            </a:pPr>
            <a:r>
              <a:rPr lang="ru-RU" dirty="0" smtClean="0"/>
              <a:t>- любящий родной край и свою страну;</a:t>
            </a:r>
          </a:p>
          <a:p>
            <a:pPr>
              <a:buNone/>
            </a:pPr>
            <a:r>
              <a:rPr lang="ru-RU" dirty="0" smtClean="0"/>
              <a:t>- уважающий и принимающий ценности семьи и общества;</a:t>
            </a:r>
          </a:p>
          <a:p>
            <a:pPr>
              <a:buNone/>
            </a:pPr>
            <a:r>
              <a:rPr lang="ru-RU" dirty="0" smtClean="0"/>
              <a:t>- готовый самостоятельно действовать и отвечать за свои поступки перед семьей и школой;</a:t>
            </a:r>
          </a:p>
          <a:p>
            <a:pPr>
              <a:buNone/>
            </a:pPr>
            <a:r>
              <a:rPr lang="ru-RU" dirty="0" smtClean="0"/>
              <a:t>- доброжелательный, умеющий слушать и слышать партнера, умеющий высказывать свое мнение;</a:t>
            </a:r>
          </a:p>
          <a:p>
            <a:pPr>
              <a:buNone/>
            </a:pPr>
            <a:r>
              <a:rPr lang="ru-RU" dirty="0" smtClean="0"/>
              <a:t>- выполняющий правила здорового и безопасного образа жизни для себя и окружающих.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Организация внеурочной деятельности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4968552"/>
          </a:xfrm>
        </p:spPr>
        <p:txBody>
          <a:bodyPr>
            <a:noAutofit/>
          </a:bodyPr>
          <a:lstStyle/>
          <a:p>
            <a:r>
              <a:rPr lang="ru-RU" sz="2300" dirty="0" smtClean="0"/>
              <a:t>1 – 4 классы: до 1350 часов.</a:t>
            </a:r>
          </a:p>
          <a:p>
            <a:r>
              <a:rPr lang="ru-RU" sz="2300" dirty="0" smtClean="0"/>
              <a:t>5 – 9 классы: до 1750 часов.</a:t>
            </a:r>
          </a:p>
          <a:p>
            <a:r>
              <a:rPr lang="ru-RU" sz="2300" dirty="0" smtClean="0"/>
              <a:t>10-11 классы: до 700 часов.</a:t>
            </a:r>
          </a:p>
          <a:p>
            <a:pPr>
              <a:buNone/>
            </a:pPr>
            <a:endParaRPr lang="ru-RU" sz="2300" dirty="0" smtClean="0"/>
          </a:p>
          <a:p>
            <a:pPr indent="3429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300" dirty="0" smtClean="0"/>
              <a:t>Максимально допустимый недельный объем нагрузки внеурочной деятельности не зависит от продолжительности  учебной недели и не должен превышать во всех классах 10 академических часов в неделю.</a:t>
            </a:r>
          </a:p>
          <a:p>
            <a:pPr>
              <a:buNone/>
            </a:pPr>
            <a:endParaRPr lang="ru-RU" sz="2300" dirty="0" smtClean="0"/>
          </a:p>
          <a:p>
            <a:pPr indent="3429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300" dirty="0" smtClean="0"/>
              <a:t>Образовательное учреждение самостоятельно разрабатывает и утверждает план внеурочной деятельности.</a:t>
            </a: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Внеурочная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524" y="1628800"/>
            <a:ext cx="8568952" cy="489168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Время, отводимое на внеурочную деятельность, </a:t>
            </a:r>
            <a:r>
              <a:rPr lang="ru-RU" u="sng" dirty="0" smtClean="0"/>
              <a:t>используется по желанию детей, родителей</a:t>
            </a:r>
            <a:r>
              <a:rPr lang="ru-RU" dirty="0" smtClean="0"/>
              <a:t>  на основе добровольного  выбора;   </a:t>
            </a:r>
            <a:r>
              <a:rPr lang="ru-RU" u="sng" dirty="0" smtClean="0"/>
              <a:t>осуществляется в формах, отличных от классно-урочных</a:t>
            </a:r>
            <a:r>
              <a:rPr lang="ru-RU" dirty="0" smtClean="0"/>
              <a:t>: </a:t>
            </a:r>
            <a:r>
              <a:rPr lang="ru-RU" dirty="0" smtClean="0">
                <a:solidFill>
                  <a:srgbClr val="7030A0"/>
                </a:solidFill>
              </a:rPr>
              <a:t>экскурсии,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кружки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7030A0"/>
                </a:solidFill>
              </a:rPr>
              <a:t>секции,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круглые столы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70C0"/>
                </a:solidFill>
              </a:rPr>
              <a:t>конференции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70C0"/>
                </a:solidFill>
              </a:rPr>
              <a:t>диспуты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7030A0"/>
                </a:solidFill>
              </a:rPr>
              <a:t>КВНы,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школьные научные сообщества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70C0"/>
                </a:solidFill>
              </a:rPr>
              <a:t>олимпиады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7030A0"/>
                </a:solidFill>
              </a:rPr>
              <a:t>соревнования,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поисковые и научные исследования</a:t>
            </a:r>
            <a:r>
              <a:rPr lang="ru-RU" dirty="0" smtClean="0"/>
              <a:t> и т.д. </a:t>
            </a:r>
          </a:p>
          <a:p>
            <a:endParaRPr lang="ru-RU" dirty="0"/>
          </a:p>
          <a:p>
            <a:r>
              <a:rPr lang="ru-RU" sz="2200" i="1" dirty="0" smtClean="0"/>
              <a:t>                       Проще в организации                         Сложнее в организации</a:t>
            </a: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259632" y="5949280"/>
            <a:ext cx="87444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004048" y="5949280"/>
            <a:ext cx="874440" cy="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Направления развития личности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r>
              <a:rPr lang="ru-RU" dirty="0" smtClean="0"/>
              <a:t>Спортивно-оздоровительное,</a:t>
            </a:r>
          </a:p>
          <a:p>
            <a:r>
              <a:rPr lang="ru-RU" dirty="0" smtClean="0"/>
              <a:t>Духовно-нравственное,</a:t>
            </a:r>
          </a:p>
          <a:p>
            <a:r>
              <a:rPr lang="ru-RU" dirty="0" smtClean="0"/>
              <a:t>Социальное,</a:t>
            </a:r>
          </a:p>
          <a:p>
            <a:r>
              <a:rPr lang="ru-RU" dirty="0" smtClean="0"/>
              <a:t>Общеинтеллектуальное,</a:t>
            </a:r>
          </a:p>
          <a:p>
            <a:r>
              <a:rPr lang="ru-RU" dirty="0" smtClean="0"/>
              <a:t>Общекультурное.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Виды и направления внеурочной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Для реализации в школе доступны следующие виды внеурочной деятельности:</a:t>
            </a:r>
          </a:p>
          <a:p>
            <a:pPr>
              <a:buNone/>
            </a:pPr>
            <a:r>
              <a:rPr lang="ru-RU" dirty="0" smtClean="0"/>
              <a:t>1) игровая деятельность;</a:t>
            </a:r>
          </a:p>
          <a:p>
            <a:pPr>
              <a:buNone/>
            </a:pPr>
            <a:r>
              <a:rPr lang="ru-RU" dirty="0" smtClean="0"/>
              <a:t>2) познавательная деятельность;</a:t>
            </a:r>
          </a:p>
          <a:p>
            <a:pPr>
              <a:buNone/>
            </a:pPr>
            <a:r>
              <a:rPr lang="ru-RU" dirty="0" smtClean="0"/>
              <a:t>3) проблемно-ценностное общение;</a:t>
            </a:r>
          </a:p>
          <a:p>
            <a:pPr>
              <a:buNone/>
            </a:pPr>
            <a:r>
              <a:rPr lang="ru-RU" dirty="0" smtClean="0"/>
              <a:t>4) досугово-развлекательная деятельность (досуговое общение);</a:t>
            </a:r>
          </a:p>
          <a:p>
            <a:pPr>
              <a:buNone/>
            </a:pPr>
            <a:r>
              <a:rPr lang="ru-RU" dirty="0" smtClean="0"/>
              <a:t>5) художественное творчество;</a:t>
            </a:r>
          </a:p>
          <a:p>
            <a:pPr>
              <a:buNone/>
            </a:pPr>
            <a:r>
              <a:rPr lang="ru-RU" dirty="0" smtClean="0"/>
              <a:t>6) социальное творчество (социально преобразующая добровольческая деятельность);</a:t>
            </a:r>
          </a:p>
          <a:p>
            <a:pPr>
              <a:buNone/>
            </a:pPr>
            <a:r>
              <a:rPr lang="ru-RU" dirty="0" smtClean="0"/>
              <a:t>7) трудовая (производственная) деятельность;</a:t>
            </a:r>
          </a:p>
          <a:p>
            <a:pPr>
              <a:buNone/>
            </a:pPr>
            <a:r>
              <a:rPr lang="ru-RU" dirty="0" smtClean="0"/>
              <a:t>8) спортивно-оздоровительная деятельность;</a:t>
            </a:r>
          </a:p>
          <a:p>
            <a:pPr>
              <a:buNone/>
            </a:pPr>
            <a:r>
              <a:rPr lang="ru-RU" dirty="0" smtClean="0"/>
              <a:t>9) туристско-краеведческая деятельность.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Программа внеурочной  деятельности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544616"/>
          </a:xfrm>
        </p:spPr>
        <p:txBody>
          <a:bodyPr>
            <a:noAutofit/>
          </a:bodyPr>
          <a:lstStyle/>
          <a:p>
            <a:pPr marL="252000">
              <a:lnSpc>
                <a:spcPct val="90000"/>
              </a:lnSpc>
            </a:pPr>
            <a:r>
              <a:rPr lang="ru-RU" sz="2200" dirty="0" smtClean="0"/>
              <a:t>Разработка  программы внеурочной  деятельности должна начинаться с  </a:t>
            </a:r>
            <a:r>
              <a:rPr lang="ru-RU" sz="2200" u="sng" dirty="0" smtClean="0"/>
              <a:t>глубокого изучения интересов, запросов детей и родителей</a:t>
            </a:r>
            <a:r>
              <a:rPr lang="ru-RU" sz="2200" dirty="0" smtClean="0"/>
              <a:t>, </a:t>
            </a:r>
            <a:r>
              <a:rPr lang="ru-RU" sz="2200" u="sng" dirty="0" smtClean="0"/>
              <a:t>возможностей образовательного учреждения</a:t>
            </a:r>
            <a:r>
              <a:rPr lang="ru-RU" sz="2200" dirty="0" smtClean="0"/>
              <a:t>, а также </a:t>
            </a:r>
            <a:r>
              <a:rPr lang="ru-RU" sz="2200" u="sng" dirty="0" smtClean="0"/>
              <a:t>возможностей учреждений дополнительного образования </a:t>
            </a:r>
            <a:r>
              <a:rPr lang="ru-RU" sz="2200" dirty="0" smtClean="0"/>
              <a:t>детей, учреждений культуры, спорта. </a:t>
            </a:r>
          </a:p>
          <a:p>
            <a:pPr marL="252000">
              <a:lnSpc>
                <a:spcPct val="90000"/>
              </a:lnSpc>
            </a:pPr>
            <a:r>
              <a:rPr lang="ru-RU" sz="2200" dirty="0" smtClean="0"/>
              <a:t>На родительских собраниях необходимо подробно объяснить, </a:t>
            </a:r>
            <a:r>
              <a:rPr lang="ru-RU" sz="2200" b="1" i="1" dirty="0" smtClean="0"/>
              <a:t>проиллюстрировать</a:t>
            </a:r>
            <a:r>
              <a:rPr lang="ru-RU" sz="2200" i="1" dirty="0" smtClean="0"/>
              <a:t>,  </a:t>
            </a:r>
            <a:r>
              <a:rPr lang="ru-RU" sz="2200" dirty="0" smtClean="0"/>
              <a:t>какие формы будут использованы в работе с детьми, </a:t>
            </a:r>
            <a:r>
              <a:rPr lang="ru-RU" sz="2200" u="sng" dirty="0" smtClean="0"/>
              <a:t>как внеурочные занятия отличаются от урочных</a:t>
            </a:r>
            <a:r>
              <a:rPr lang="ru-RU" sz="2200" dirty="0" smtClean="0"/>
              <a:t>, как изменится среда проведения этих занятий и т.д.</a:t>
            </a:r>
          </a:p>
          <a:p>
            <a:pPr marL="252000">
              <a:lnSpc>
                <a:spcPct val="90000"/>
              </a:lnSpc>
            </a:pPr>
            <a:r>
              <a:rPr lang="ru-RU" sz="2200" dirty="0" smtClean="0"/>
              <a:t>Одним из требований к Программам является </a:t>
            </a:r>
            <a:r>
              <a:rPr lang="ru-RU" sz="2200" u="sng" dirty="0" smtClean="0"/>
              <a:t>интеграция урочной, внеурочной и внешкольной деятельности</a:t>
            </a:r>
            <a:r>
              <a:rPr lang="ru-RU" sz="2200" dirty="0" smtClean="0"/>
              <a:t>, поэтому при их разработке педагогу следует проанализировать воспитательный потенциал предметных программ </a:t>
            </a:r>
            <a:r>
              <a:rPr lang="ru-RU" sz="2200" i="1" dirty="0" smtClean="0"/>
              <a:t>(например, объяснить родителям, что использование дополнительной литературы и форма занятия в виде кружка продолжит и углубит знания, которые дети приобретают в процессе изучения предмета по УМК в рамках классно-урочной системы).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Требования к программам внеурочной деятельности </a:t>
            </a:r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 smtClean="0"/>
              <a:t>в разделе «результаты»</a:t>
            </a:r>
            <a:r>
              <a:rPr lang="ru-RU" dirty="0" smtClean="0"/>
              <a:t> должны быть </a:t>
            </a:r>
            <a:r>
              <a:rPr lang="ru-RU" b="1" i="1" dirty="0" smtClean="0"/>
              <a:t>зафиксированы</a:t>
            </a:r>
            <a:r>
              <a:rPr lang="ru-RU" dirty="0" smtClean="0"/>
              <a:t> личностные, метапредметные, предметные результаты, системно-деятельностный подход; </a:t>
            </a:r>
          </a:p>
          <a:p>
            <a:r>
              <a:rPr lang="ru-RU" u="sng" dirty="0" smtClean="0"/>
              <a:t>в структуре  - </a:t>
            </a:r>
            <a:r>
              <a:rPr lang="ru-RU" dirty="0" smtClean="0"/>
              <a:t>наличие частей «интеграция учебной и внеурочной  деятельности»; включение «неаудиторной занятости»; </a:t>
            </a:r>
          </a:p>
          <a:p>
            <a:r>
              <a:rPr lang="ru-RU" u="sng" dirty="0" smtClean="0"/>
              <a:t>в условиях  </a:t>
            </a:r>
            <a:r>
              <a:rPr lang="ru-RU" b="1" i="1" dirty="0" smtClean="0"/>
              <a:t>зафиксировано</a:t>
            </a:r>
            <a:r>
              <a:rPr lang="ru-RU" dirty="0" smtClean="0"/>
              <a:t>  наличие кадров педагогов-воспитателей, система повышения их профессиональной компетентности;  материально-техническое обеспечение; наличие информационной среды, методического обеспечения.</a:t>
            </a:r>
          </a:p>
          <a:p>
            <a:r>
              <a:rPr lang="ru-RU" dirty="0" smtClean="0"/>
              <a:t>В программах строго продумывается соответствие форм и содержания ожидаемым результатам, поставленным целям.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Классификация результатов внеурочной деятельности учащихся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8964488" cy="5229200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/>
              <a:t>Первый уровень результатов – </a:t>
            </a:r>
            <a:r>
              <a:rPr lang="ru-RU" dirty="0" smtClean="0"/>
              <a:t>приобретение школьником социальных знаний (об общественных нормах, устройстве общества, о социально одобряемых и неодобряемых формах поведения в обществе и т. п.), первичного понимания социальной реальности и повседневной жизни.</a:t>
            </a:r>
          </a:p>
          <a:p>
            <a:r>
              <a:rPr lang="ru-RU" dirty="0" smtClean="0"/>
              <a:t>Особое значение имеет взаимодействие ученика со своими учителями (в основном в дополнительном образовании) как значимыми для него носителями положительного социального знания и повседневного опыта.</a:t>
            </a:r>
          </a:p>
          <a:p>
            <a:r>
              <a:rPr lang="ru-RU" dirty="0" smtClean="0"/>
              <a:t>Например, рассказывая о вежливости, о правилах поведения в обществе (в т.ч. в стране изучаемого языка), ученик воспримет информацию глубже, если педагог сам соблюдает правила поведения, если он вежлив и пр.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/>
              <a:t>Второй уровень результатов </a:t>
            </a:r>
            <a:r>
              <a:rPr lang="ru-RU" dirty="0" smtClean="0"/>
              <a:t>– получение школьником опыта переживания и позитивного отношения к базовым ценностям общества (человек, семья, Отечество, природа, мир, знания, труд, культура), ценностного отношения к социальной реальности в целом.</a:t>
            </a:r>
          </a:p>
          <a:p>
            <a:r>
              <a:rPr lang="ru-RU" dirty="0" smtClean="0"/>
              <a:t>Особое значение имеет взаимодействие школьников между собой на уровне класса, школы, т. е. в защищенной, дружественной среде. </a:t>
            </a:r>
          </a:p>
          <a:p>
            <a:r>
              <a:rPr lang="ru-RU" dirty="0" smtClean="0"/>
              <a:t>В такой близкой социальной среде ребёнок получает (или не получает) первое практическое подтверждение приобретённых социальных знаний, начинает их ценить (или отвергает).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Классификация результатов внеурочной деятельности учащихся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475656" y="980728"/>
            <a:ext cx="5616624" cy="54006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600" b="1" dirty="0" smtClean="0"/>
              <a:t>КЛАСС</a:t>
            </a:r>
            <a:endParaRPr lang="ru-RU" sz="3600" b="1" dirty="0"/>
          </a:p>
        </p:txBody>
      </p:sp>
      <p:sp>
        <p:nvSpPr>
          <p:cNvPr id="5" name="Овал 4"/>
          <p:cNvSpPr/>
          <p:nvPr/>
        </p:nvSpPr>
        <p:spPr>
          <a:xfrm>
            <a:off x="2483768" y="2492896"/>
            <a:ext cx="3528392" cy="345638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600" b="1" dirty="0" smtClean="0"/>
              <a:t>УРОК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88640"/>
            <a:ext cx="4235518" cy="5232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Внеклассная деятельность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188640"/>
            <a:ext cx="4118115" cy="5232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Внеурочная деятельность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1138950">
            <a:off x="761067" y="944291"/>
            <a:ext cx="6126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?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476742">
            <a:off x="1769179" y="584252"/>
            <a:ext cx="6126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?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1138950">
            <a:off x="545042" y="2024411"/>
            <a:ext cx="6126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?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762552">
            <a:off x="545042" y="3392562"/>
            <a:ext cx="6126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?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1138950">
            <a:off x="1265122" y="5192764"/>
            <a:ext cx="6126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?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21138950">
            <a:off x="6449698" y="728268"/>
            <a:ext cx="6126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?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585690">
            <a:off x="7097771" y="1520355"/>
            <a:ext cx="6126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?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21138950">
            <a:off x="7745843" y="2384452"/>
            <a:ext cx="6126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?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21138950">
            <a:off x="7313794" y="3608587"/>
            <a:ext cx="6126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?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208533">
            <a:off x="7928285" y="4505893"/>
            <a:ext cx="6126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?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21138950">
            <a:off x="6521707" y="5264772"/>
            <a:ext cx="6126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?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21138950">
            <a:off x="473034" y="4616698"/>
            <a:ext cx="6126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?</a:t>
            </a:r>
            <a:endParaRPr lang="ru-RU" sz="7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 smtClean="0"/>
              <a:t>Третий уровень результатов – </a:t>
            </a:r>
            <a:r>
              <a:rPr lang="ru-RU" dirty="0" smtClean="0"/>
              <a:t>получение школьником опыта самостоятельного общественного действия. </a:t>
            </a:r>
          </a:p>
          <a:p>
            <a:r>
              <a:rPr lang="ru-RU" dirty="0" smtClean="0"/>
              <a:t>Только в самостоятельном общественном действии, действии в открытом социуме, за пределами дружественной среды школы, для других, зачастую незнакомых людей, которые вовсе не обязательно положительно к нему настроены, юный человек действительно становится социальным деятелем, гражданином, свободным человеком. </a:t>
            </a:r>
          </a:p>
          <a:p>
            <a:r>
              <a:rPr lang="ru-RU" dirty="0" smtClean="0"/>
              <a:t>В опыте самостоятельного общественного действия приобретается то мужество, та готовность к поступку, без которых немыслимо существование гражданина и гражданского общества.</a:t>
            </a:r>
          </a:p>
          <a:p>
            <a:r>
              <a:rPr lang="ru-RU" dirty="0" smtClean="0"/>
              <a:t>Очевидно, что для достижения данного уровня результатов особое значение имеет взаимодействие школьника с социальными субъектами за пределами школы, в открытой общественной среде.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Классификация результатов внеурочной деятельности учащихся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Связь уровней и форм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u="sng" dirty="0" smtClean="0"/>
              <a:t>Первый уровень </a:t>
            </a:r>
            <a:r>
              <a:rPr lang="ru-RU" dirty="0" smtClean="0"/>
              <a:t>результатов может быть достигнут относительно простыми формами </a:t>
            </a:r>
            <a:r>
              <a:rPr lang="ru-RU" sz="2600" i="1" dirty="0" smtClean="0"/>
              <a:t>(познавательные беседы, предметные факультативы, олимпиады).</a:t>
            </a:r>
            <a:endParaRPr lang="ru-RU" i="1" dirty="0" smtClean="0"/>
          </a:p>
          <a:p>
            <a:r>
              <a:rPr lang="ru-RU" u="sng" dirty="0" smtClean="0"/>
              <a:t>Второй уровень </a:t>
            </a:r>
            <a:r>
              <a:rPr lang="ru-RU" dirty="0" smtClean="0"/>
              <a:t>– более сложными </a:t>
            </a:r>
            <a:r>
              <a:rPr lang="ru-RU" sz="2600" i="1" dirty="0" smtClean="0"/>
              <a:t>(театр, интеллектуальный клуб ).</a:t>
            </a:r>
            <a:endParaRPr lang="ru-RU" i="1" dirty="0" smtClean="0"/>
          </a:p>
          <a:p>
            <a:r>
              <a:rPr lang="ru-RU" u="sng" dirty="0" smtClean="0"/>
              <a:t>Третий уровень </a:t>
            </a:r>
            <a:r>
              <a:rPr lang="ru-RU" dirty="0" smtClean="0"/>
              <a:t>– самыми сложными формами внеурочной деятельности </a:t>
            </a:r>
            <a:r>
              <a:rPr lang="ru-RU" sz="2600" i="1" dirty="0" smtClean="0"/>
              <a:t>(исследовательские проекты, конференции учащихся, интеллектуальные марафоны, школьный музей).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Условия организации внеурочной деятельности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ru-RU" dirty="0" smtClean="0"/>
              <a:t>Количество часов учебного плана;</a:t>
            </a:r>
          </a:p>
          <a:p>
            <a:r>
              <a:rPr lang="ru-RU" dirty="0" smtClean="0"/>
              <a:t>Форма организации занятий отличная от урочной;</a:t>
            </a:r>
          </a:p>
          <a:p>
            <a:r>
              <a:rPr lang="ru-RU" dirty="0" smtClean="0"/>
              <a:t>Связь с урочной деятельностью;</a:t>
            </a:r>
          </a:p>
          <a:p>
            <a:r>
              <a:rPr lang="ru-RU" dirty="0" smtClean="0"/>
              <a:t>Выход на личностные, предметные и </a:t>
            </a:r>
            <a:br>
              <a:rPr lang="ru-RU" dirty="0" smtClean="0"/>
            </a:br>
            <a:r>
              <a:rPr lang="ru-RU" dirty="0" smtClean="0"/>
              <a:t>метапредметные результаты.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club (Grades 2 - 11)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1412776"/>
            <a:ext cx="3096344" cy="42451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412776"/>
            <a:ext cx="3127623" cy="43101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71800" y="5805264"/>
            <a:ext cx="40991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Аудио бесплатно! </a:t>
            </a:r>
            <a:endParaRPr lang="ru-RU" sz="2000" b="1" dirty="0" smtClean="0">
              <a:solidFill>
                <a:srgbClr val="FF0000"/>
              </a:solidFill>
              <a:hlinkClick r:id="rId4"/>
            </a:endParaRPr>
          </a:p>
          <a:p>
            <a:pPr algn="ctr"/>
            <a:r>
              <a:rPr lang="en-US" dirty="0" smtClean="0">
                <a:hlinkClick r:id="rId4"/>
              </a:rPr>
              <a:t>http://audio.neteducom.com/books/16/</a:t>
            </a:r>
            <a:endParaRPr lang="ru-RU" dirty="0" smtClean="0"/>
          </a:p>
          <a:p>
            <a:pPr algn="ctr"/>
            <a:r>
              <a:rPr lang="en-US" dirty="0" smtClean="0">
                <a:hlinkClick r:id="rId5"/>
              </a:rPr>
              <a:t>http://audio.neteducom.com/books/1</a:t>
            </a:r>
            <a:r>
              <a:rPr lang="ru-RU" dirty="0" smtClean="0">
                <a:hlinkClick r:id="rId5"/>
              </a:rPr>
              <a:t>7</a:t>
            </a:r>
            <a:r>
              <a:rPr lang="en-US" dirty="0" smtClean="0">
                <a:hlinkClick r:id="rId5"/>
              </a:rPr>
              <a:t>/</a:t>
            </a:r>
            <a:r>
              <a:rPr lang="ru-RU" dirty="0" smtClean="0"/>
              <a:t> </a:t>
            </a:r>
            <a:r>
              <a:rPr lang="en-US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470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ongs_2_4_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0"/>
            <a:ext cx="4991638" cy="685800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1" y="332656"/>
            <a:ext cx="2351338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8240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ongs_2_4_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8680"/>
            <a:ext cx="4572000" cy="630932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5" name="Рисунок 4" descr="Songs_2_4_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548680"/>
            <a:ext cx="4572000" cy="630932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260648"/>
          </a:xfrm>
        </p:spPr>
        <p:txBody>
          <a:bodyPr>
            <a:noAutofit/>
          </a:bodyPr>
          <a:lstStyle/>
          <a:p>
            <a:r>
              <a:rPr lang="en-US" sz="2000" dirty="0" smtClean="0">
                <a:hlinkClick r:id="rId4"/>
              </a:rPr>
              <a:t>http://audio.neteducom.com/download.php?id=books/16/sounds/027.mp3</a:t>
            </a:r>
            <a:r>
              <a:rPr lang="ru-RU" sz="2000" dirty="0" smtClean="0"/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09523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Reading club (Grades </a:t>
            </a:r>
            <a:r>
              <a:rPr lang="ru-RU" dirty="0" smtClean="0"/>
              <a:t>5 – 11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0232" y="3681737"/>
            <a:ext cx="2350341" cy="31310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299" y="1904374"/>
            <a:ext cx="2350341" cy="31310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9671" y="3681737"/>
            <a:ext cx="2350341" cy="30977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9274" y="1916832"/>
            <a:ext cx="2350341" cy="310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90093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 t="3840" b="4926"/>
          <a:stretch>
            <a:fillRect/>
          </a:stretch>
        </p:blipFill>
        <p:spPr bwMode="auto">
          <a:xfrm>
            <a:off x="2411760" y="0"/>
            <a:ext cx="56618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88640"/>
            <a:ext cx="2016224" cy="266455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 t="3517" b="4489"/>
          <a:stretch>
            <a:fillRect/>
          </a:stretch>
        </p:blipFill>
        <p:spPr bwMode="auto">
          <a:xfrm>
            <a:off x="2339752" y="40854"/>
            <a:ext cx="5581650" cy="681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88640"/>
            <a:ext cx="2016224" cy="266455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 t="8745" b="4773"/>
          <a:stretch>
            <a:fillRect/>
          </a:stretch>
        </p:blipFill>
        <p:spPr bwMode="auto">
          <a:xfrm>
            <a:off x="2267744" y="-1"/>
            <a:ext cx="5976664" cy="6862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04664"/>
            <a:ext cx="1945935" cy="25922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475656" y="980728"/>
            <a:ext cx="5616624" cy="54006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600" b="1" dirty="0" smtClean="0"/>
              <a:t>КЛАСС</a:t>
            </a:r>
            <a:endParaRPr lang="ru-RU" sz="3600" b="1" dirty="0"/>
          </a:p>
        </p:txBody>
      </p:sp>
      <p:sp>
        <p:nvSpPr>
          <p:cNvPr id="5" name="Овал 4"/>
          <p:cNvSpPr/>
          <p:nvPr/>
        </p:nvSpPr>
        <p:spPr>
          <a:xfrm>
            <a:off x="2483768" y="2492896"/>
            <a:ext cx="3528392" cy="345638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600" b="1" dirty="0" smtClean="0"/>
              <a:t>УРОК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 rot="20555419">
            <a:off x="232779" y="882302"/>
            <a:ext cx="4235518" cy="5232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Внеклассная деятельность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2" name="Выгнутая вправо стрелка 11"/>
          <p:cNvSpPr/>
          <p:nvPr/>
        </p:nvSpPr>
        <p:spPr>
          <a:xfrm rot="4701976">
            <a:off x="6583265" y="3154606"/>
            <a:ext cx="805604" cy="1675770"/>
          </a:xfrm>
          <a:prstGeom prst="curvedLeftArrow">
            <a:avLst>
              <a:gd name="adj1" fmla="val 25000"/>
              <a:gd name="adj2" fmla="val 70318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6300192" y="1556792"/>
            <a:ext cx="1757467" cy="86409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155892">
            <a:off x="5054871" y="2725555"/>
            <a:ext cx="4118115" cy="5232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Внеурочная деятельность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/>
              <a:t>Travel Club (</a:t>
            </a:r>
            <a:r>
              <a:rPr lang="ru-RU" dirty="0" smtClean="0"/>
              <a:t>2 – 11 классы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328592"/>
          </a:xfrm>
        </p:spPr>
        <p:txBody>
          <a:bodyPr>
            <a:normAutofit fontScale="77500" lnSpcReduction="20000"/>
          </a:bodyPr>
          <a:lstStyle/>
          <a:p>
            <a:pPr>
              <a:buNone/>
              <a:defRPr/>
            </a:pPr>
            <a:r>
              <a:rPr lang="ru-RU" dirty="0" smtClean="0"/>
              <a:t>Материалы для работы:</a:t>
            </a:r>
          </a:p>
          <a:p>
            <a:pPr>
              <a:defRPr/>
            </a:pPr>
            <a:r>
              <a:rPr lang="ru-RU" b="1" dirty="0" smtClean="0"/>
              <a:t>2-4 классы</a:t>
            </a:r>
            <a:r>
              <a:rPr lang="ru-RU" dirty="0" smtClean="0"/>
              <a:t>: книги </a:t>
            </a:r>
            <a:r>
              <a:rPr lang="en-US" dirty="0" smtClean="0"/>
              <a:t>“Songs for Junior School”</a:t>
            </a:r>
            <a:r>
              <a:rPr lang="ru-RU" dirty="0" smtClean="0"/>
              <a:t> (авторы М. Ю. Кауфман, К. И. Кауфман)</a:t>
            </a:r>
            <a:r>
              <a:rPr lang="en-US" dirty="0" smtClean="0"/>
              <a:t>, Read Up </a:t>
            </a:r>
            <a:r>
              <a:rPr lang="ru-RU" dirty="0" smtClean="0"/>
              <a:t>для 2, 3 и 4 классов, </a:t>
            </a:r>
            <a:r>
              <a:rPr lang="en-US" dirty="0" smtClean="0"/>
              <a:t>“</a:t>
            </a:r>
            <a:r>
              <a:rPr lang="ru-RU" dirty="0" smtClean="0"/>
              <a:t>Метапредметный портфель</a:t>
            </a:r>
            <a:r>
              <a:rPr lang="en-US" dirty="0" smtClean="0"/>
              <a:t>”</a:t>
            </a:r>
            <a:r>
              <a:rPr lang="ru-RU" dirty="0" smtClean="0"/>
              <a:t> для 2, 3, 4 классов</a:t>
            </a:r>
            <a:r>
              <a:rPr lang="en-US" dirty="0" smtClean="0"/>
              <a:t>, </a:t>
            </a:r>
            <a:r>
              <a:rPr lang="ru-RU" dirty="0" smtClean="0"/>
              <a:t>бесплатные интернет-ресурсы.</a:t>
            </a:r>
          </a:p>
          <a:p>
            <a:pPr>
              <a:defRPr/>
            </a:pPr>
            <a:r>
              <a:rPr lang="ru-RU" b="1" dirty="0" smtClean="0"/>
              <a:t>5-9 классы</a:t>
            </a:r>
            <a:r>
              <a:rPr lang="ru-RU" dirty="0" smtClean="0"/>
              <a:t>: книги </a:t>
            </a:r>
            <a:r>
              <a:rPr lang="en-US" dirty="0" smtClean="0"/>
              <a:t>“Read Up” </a:t>
            </a:r>
            <a:r>
              <a:rPr lang="ru-RU" dirty="0" smtClean="0"/>
              <a:t>для 5, 8 и 9 классов, </a:t>
            </a:r>
            <a:r>
              <a:rPr lang="en-US" dirty="0" smtClean="0"/>
              <a:t>“Songs for School”, “The Ring of the Druids” (7-8 </a:t>
            </a:r>
            <a:r>
              <a:rPr lang="ru-RU" dirty="0" smtClean="0"/>
              <a:t>классы)</a:t>
            </a:r>
            <a:r>
              <a:rPr lang="en-US" dirty="0" smtClean="0"/>
              <a:t>, “Robin </a:t>
            </a:r>
            <a:r>
              <a:rPr lang="en-US" dirty="0" err="1" smtClean="0"/>
              <a:t>MacWizard’s</a:t>
            </a:r>
            <a:r>
              <a:rPr lang="en-US" dirty="0" smtClean="0"/>
              <a:t> Diary” (8-9 </a:t>
            </a:r>
            <a:r>
              <a:rPr lang="ru-RU" dirty="0" smtClean="0"/>
              <a:t>классы), </a:t>
            </a:r>
            <a:r>
              <a:rPr lang="en-US" dirty="0" smtClean="0"/>
              <a:t> “</a:t>
            </a:r>
            <a:r>
              <a:rPr lang="ru-RU" dirty="0" smtClean="0"/>
              <a:t>Страницы британской истории</a:t>
            </a:r>
            <a:r>
              <a:rPr lang="en-US" dirty="0" smtClean="0"/>
              <a:t>” </a:t>
            </a:r>
            <a:r>
              <a:rPr lang="ru-RU" dirty="0" smtClean="0"/>
              <a:t>(авторы К. И. Кауфман, М. Ю. Кауфман)</a:t>
            </a:r>
            <a:r>
              <a:rPr lang="en-US" dirty="0" smtClean="0"/>
              <a:t> c 7 </a:t>
            </a:r>
            <a:r>
              <a:rPr lang="ru-RU" dirty="0" smtClean="0"/>
              <a:t>класса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en-US" dirty="0" smtClean="0"/>
              <a:t>“</a:t>
            </a:r>
            <a:r>
              <a:rPr lang="ru-RU" dirty="0" smtClean="0"/>
              <a:t>Метапредметный портфель</a:t>
            </a:r>
            <a:r>
              <a:rPr lang="en-US" dirty="0" smtClean="0"/>
              <a:t>”</a:t>
            </a:r>
            <a:r>
              <a:rPr lang="ru-RU" dirty="0" smtClean="0"/>
              <a:t> для 5 класса</a:t>
            </a:r>
            <a:r>
              <a:rPr lang="en-US" dirty="0" smtClean="0"/>
              <a:t>, </a:t>
            </a:r>
            <a:r>
              <a:rPr lang="ru-RU" dirty="0" smtClean="0"/>
              <a:t>бесплатные интернет-ресурсы. </a:t>
            </a:r>
          </a:p>
          <a:p>
            <a:pPr>
              <a:defRPr/>
            </a:pPr>
            <a:r>
              <a:rPr lang="ru-RU" b="1" dirty="0" smtClean="0"/>
              <a:t>10-11 классы</a:t>
            </a:r>
            <a:r>
              <a:rPr lang="ru-RU" dirty="0" smtClean="0"/>
              <a:t>: книги </a:t>
            </a:r>
            <a:r>
              <a:rPr lang="en-US" dirty="0" smtClean="0"/>
              <a:t>“Read Up” </a:t>
            </a:r>
            <a:r>
              <a:rPr lang="ru-RU" dirty="0" smtClean="0"/>
              <a:t>для 10 и 11 классов, </a:t>
            </a:r>
            <a:r>
              <a:rPr lang="en-US" dirty="0" smtClean="0"/>
              <a:t>“Songs for School”, “Stories from famous British and American Writers”, “</a:t>
            </a:r>
            <a:r>
              <a:rPr lang="ru-RU" dirty="0" smtClean="0"/>
              <a:t>Страницы британской истории</a:t>
            </a:r>
            <a:r>
              <a:rPr lang="en-US" dirty="0" smtClean="0"/>
              <a:t>”</a:t>
            </a:r>
            <a:r>
              <a:rPr lang="ru-RU" dirty="0" smtClean="0"/>
              <a:t> (авторы К. И. Кауфман, М. Ю. Кауфман), </a:t>
            </a:r>
            <a:r>
              <a:rPr lang="en-US" dirty="0" smtClean="0"/>
              <a:t>“The Urals”</a:t>
            </a:r>
            <a:r>
              <a:rPr lang="ru-RU" dirty="0" smtClean="0"/>
              <a:t>, </a:t>
            </a:r>
            <a:r>
              <a:rPr lang="en-US" dirty="0" smtClean="0"/>
              <a:t>“Deep are the roots” </a:t>
            </a:r>
            <a:r>
              <a:rPr lang="ru-RU" dirty="0" smtClean="0"/>
              <a:t>(автор Гурьева Ю. Ф.)</a:t>
            </a:r>
            <a:r>
              <a:rPr lang="en-US" dirty="0" smtClean="0"/>
              <a:t>, </a:t>
            </a:r>
            <a:r>
              <a:rPr lang="ru-RU" dirty="0" smtClean="0"/>
              <a:t>бесплатные интернет-ресурсы.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Примеры </a:t>
            </a:r>
            <a:r>
              <a:rPr lang="ru-RU" sz="2800" dirty="0" smtClean="0"/>
              <a:t>лингвострановедческого материала, содержащего реалии, в УМК </a:t>
            </a:r>
            <a:r>
              <a:rPr lang="en-US" sz="2800" dirty="0" smtClean="0"/>
              <a:t>“Happy English.ru”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256584"/>
          </a:xfrm>
        </p:spPr>
        <p:txBody>
          <a:bodyPr>
            <a:noAutofit/>
          </a:bodyPr>
          <a:lstStyle/>
          <a:p>
            <a:r>
              <a:rPr lang="ru-RU" sz="1800" u="sng" dirty="0" smtClean="0"/>
              <a:t>4 класс</a:t>
            </a:r>
            <a:r>
              <a:rPr lang="ru-RU" sz="1800" dirty="0" smtClean="0"/>
              <a:t>: </a:t>
            </a:r>
          </a:p>
          <a:p>
            <a:pPr marL="0">
              <a:buNone/>
            </a:pPr>
            <a:r>
              <a:rPr lang="ru-RU" sz="1800" dirty="0" smtClean="0"/>
              <a:t>Романы Дж. К. </a:t>
            </a:r>
            <a:r>
              <a:rPr lang="ru-RU" sz="1800" dirty="0" err="1" smtClean="0"/>
              <a:t>Роулинг</a:t>
            </a:r>
            <a:r>
              <a:rPr lang="ru-RU" sz="1800" dirty="0" smtClean="0"/>
              <a:t> о Гарри </a:t>
            </a:r>
            <a:r>
              <a:rPr lang="ru-RU" sz="1800" dirty="0" err="1" smtClean="0"/>
              <a:t>Поттере</a:t>
            </a:r>
            <a:r>
              <a:rPr lang="ru-RU" sz="1800" dirty="0" smtClean="0"/>
              <a:t>; Достопримечательности Лондона; Рождество; Страны мира; Празднование дня рождения в странах мира; Ролевая игра „Чаепитие в 5 часов“.</a:t>
            </a:r>
          </a:p>
          <a:p>
            <a:r>
              <a:rPr lang="ru-RU" sz="1800" u="sng" dirty="0" smtClean="0"/>
              <a:t>5 класс</a:t>
            </a:r>
            <a:r>
              <a:rPr lang="ru-RU" sz="1800" dirty="0" smtClean="0"/>
              <a:t>: </a:t>
            </a:r>
          </a:p>
          <a:p>
            <a:pPr marL="0">
              <a:buNone/>
            </a:pPr>
            <a:r>
              <a:rPr lang="ru-RU" sz="1800" dirty="0" smtClean="0"/>
              <a:t>Мировые достопримечательности; Жизнь в современной Англии (Дом / Квартира); Правила поведения пассажиров в аэропорту; Современная Великобритания; </a:t>
            </a:r>
            <a:r>
              <a:rPr lang="en-US" sz="1800" dirty="0" smtClean="0"/>
              <a:t>Do you live in London?</a:t>
            </a:r>
            <a:r>
              <a:rPr lang="ru-RU" sz="1800" dirty="0" smtClean="0"/>
              <a:t>; </a:t>
            </a:r>
            <a:r>
              <a:rPr lang="ru-RU" sz="1800" dirty="0" err="1" smtClean="0"/>
              <a:t>My</a:t>
            </a:r>
            <a:r>
              <a:rPr lang="ru-RU" sz="1800" dirty="0" smtClean="0"/>
              <a:t> </a:t>
            </a:r>
            <a:r>
              <a:rPr lang="ru-RU" sz="1800" dirty="0" err="1" smtClean="0"/>
              <a:t>Edinburgh</a:t>
            </a:r>
            <a:r>
              <a:rPr lang="ru-RU" sz="1800" dirty="0" smtClean="0"/>
              <a:t>; </a:t>
            </a:r>
            <a:r>
              <a:rPr lang="en-US" sz="1800" dirty="0" smtClean="0"/>
              <a:t>My pet is </a:t>
            </a:r>
            <a:r>
              <a:rPr lang="en-US" sz="1800" dirty="0" err="1" smtClean="0"/>
              <a:t>Nessie</a:t>
            </a:r>
            <a:r>
              <a:rPr lang="ru-RU" sz="1800" dirty="0" smtClean="0"/>
              <a:t>; </a:t>
            </a:r>
            <a:r>
              <a:rPr lang="en-US" sz="1800" dirty="0" smtClean="0"/>
              <a:t>Do you celebrate Easter?</a:t>
            </a:r>
            <a:r>
              <a:rPr lang="ru-RU" sz="1800" dirty="0" smtClean="0"/>
              <a:t>; </a:t>
            </a:r>
            <a:r>
              <a:rPr lang="en-US" sz="1800" dirty="0" smtClean="0"/>
              <a:t>Does it rain in England in December?</a:t>
            </a:r>
            <a:r>
              <a:rPr lang="ru-RU" sz="1800" dirty="0" smtClean="0"/>
              <a:t>; Крупные города Англии: Бирмингем, Ливерпуль, Йорк и т. д.; Вестминстерское аббатство, королева Мария Стюарт, Камень </a:t>
            </a:r>
            <a:r>
              <a:rPr lang="ru-RU" sz="1800" dirty="0" err="1" smtClean="0"/>
              <a:t>cудьбы</a:t>
            </a:r>
            <a:r>
              <a:rPr lang="ru-RU" sz="1800" dirty="0" smtClean="0"/>
              <a:t>.</a:t>
            </a:r>
          </a:p>
          <a:p>
            <a:pPr marL="0"/>
            <a:r>
              <a:rPr lang="ru-RU" sz="1800" u="sng" dirty="0" smtClean="0"/>
              <a:t>6 класс</a:t>
            </a:r>
            <a:r>
              <a:rPr lang="ru-RU" sz="1800" dirty="0" smtClean="0"/>
              <a:t>:</a:t>
            </a:r>
          </a:p>
          <a:p>
            <a:pPr marL="0">
              <a:buNone/>
            </a:pPr>
            <a:r>
              <a:rPr lang="en-US" sz="1800" dirty="0" smtClean="0"/>
              <a:t>Shakespeare</a:t>
            </a:r>
            <a:r>
              <a:rPr lang="ru-RU" sz="1800" dirty="0" smtClean="0"/>
              <a:t>; </a:t>
            </a:r>
            <a:r>
              <a:rPr lang="ru-RU" sz="1800" dirty="0" err="1" smtClean="0"/>
              <a:t>In</a:t>
            </a:r>
            <a:r>
              <a:rPr lang="ru-RU" sz="1800" dirty="0" smtClean="0"/>
              <a:t> </a:t>
            </a:r>
            <a:r>
              <a:rPr lang="ru-RU" sz="1800" dirty="0" err="1" smtClean="0"/>
              <a:t>Westminster</a:t>
            </a:r>
            <a:r>
              <a:rPr lang="ru-RU" sz="1800" dirty="0" smtClean="0"/>
              <a:t> </a:t>
            </a:r>
            <a:r>
              <a:rPr lang="ru-RU" sz="1800" dirty="0" err="1" smtClean="0"/>
              <a:t>Abbey</a:t>
            </a:r>
            <a:r>
              <a:rPr lang="ru-RU" sz="1800" dirty="0" smtClean="0"/>
              <a:t>; Необычные экскурсии английских школьников; </a:t>
            </a:r>
            <a:r>
              <a:rPr lang="ru-RU" sz="1800" dirty="0" err="1" smtClean="0"/>
              <a:t>Where</a:t>
            </a:r>
            <a:r>
              <a:rPr lang="ru-RU" sz="1800" dirty="0" smtClean="0"/>
              <a:t> </a:t>
            </a:r>
            <a:r>
              <a:rPr lang="ru-RU" sz="1800" dirty="0" err="1" smtClean="0"/>
              <a:t>is</a:t>
            </a:r>
            <a:r>
              <a:rPr lang="ru-RU" sz="1800" dirty="0" smtClean="0"/>
              <a:t> </a:t>
            </a:r>
            <a:r>
              <a:rPr lang="ru-RU" sz="1800" dirty="0" err="1" smtClean="0"/>
              <a:t>Charing</a:t>
            </a:r>
            <a:r>
              <a:rPr lang="ru-RU" sz="1800" dirty="0" smtClean="0"/>
              <a:t> </a:t>
            </a:r>
            <a:r>
              <a:rPr lang="ru-RU" sz="1800" dirty="0" err="1" smtClean="0"/>
              <a:t>Cross</a:t>
            </a:r>
            <a:r>
              <a:rPr lang="ru-RU" sz="1800" dirty="0" smtClean="0"/>
              <a:t>?; Правила поведения гостя в английской семье; Как делать международные звонки; Исторические корни современных английских праздников ; </a:t>
            </a:r>
            <a:r>
              <a:rPr lang="ru-RU" sz="1800" dirty="0" err="1" smtClean="0"/>
              <a:t>Bonfire</a:t>
            </a:r>
            <a:r>
              <a:rPr lang="ru-RU" sz="1800" dirty="0" smtClean="0"/>
              <a:t> </a:t>
            </a:r>
            <a:r>
              <a:rPr lang="ru-RU" sz="1800" dirty="0" err="1" smtClean="0"/>
              <a:t>Night</a:t>
            </a:r>
            <a:r>
              <a:rPr lang="ru-RU" sz="1800" dirty="0" smtClean="0"/>
              <a:t>; </a:t>
            </a:r>
            <a:r>
              <a:rPr lang="ru-RU" sz="1800" dirty="0" err="1" smtClean="0"/>
              <a:t>Presents</a:t>
            </a:r>
            <a:r>
              <a:rPr lang="ru-RU" sz="1800" dirty="0" smtClean="0"/>
              <a:t> </a:t>
            </a:r>
            <a:r>
              <a:rPr lang="ru-RU" sz="1800" dirty="0" err="1" smtClean="0"/>
              <a:t>in</a:t>
            </a:r>
            <a:r>
              <a:rPr lang="ru-RU" sz="1800" dirty="0" smtClean="0"/>
              <a:t> </a:t>
            </a:r>
            <a:r>
              <a:rPr lang="ru-RU" sz="1800" dirty="0" err="1" smtClean="0"/>
              <a:t>the</a:t>
            </a:r>
            <a:r>
              <a:rPr lang="ru-RU" sz="1800" dirty="0" smtClean="0"/>
              <a:t> </a:t>
            </a:r>
            <a:r>
              <a:rPr lang="ru-RU" sz="1800" dirty="0" err="1" smtClean="0"/>
              <a:t>stockings</a:t>
            </a:r>
            <a:r>
              <a:rPr lang="ru-RU" sz="1800" dirty="0" smtClean="0"/>
              <a:t>; Подготовка и празднование Рождества в Англии; Особенности жизни и быта англичан; Тоннель под </a:t>
            </a:r>
            <a:r>
              <a:rPr lang="ru-RU" sz="1800" dirty="0" err="1" smtClean="0"/>
              <a:t>ЛаМаншем</a:t>
            </a:r>
            <a:r>
              <a:rPr lang="ru-RU" sz="1800" dirty="0" smtClean="0"/>
              <a:t> — одна из достопримечательностей современной Англии; Лимерики; A </a:t>
            </a:r>
            <a:r>
              <a:rPr lang="ru-RU" sz="1800" dirty="0" err="1" smtClean="0"/>
              <a:t>Ballad</a:t>
            </a:r>
            <a:r>
              <a:rPr lang="ru-RU" sz="1800" dirty="0" smtClean="0"/>
              <a:t> of </a:t>
            </a:r>
            <a:r>
              <a:rPr lang="ru-RU" sz="1800" dirty="0" err="1" smtClean="0"/>
              <a:t>Stonehenge</a:t>
            </a:r>
            <a:r>
              <a:rPr lang="ru-RU" sz="1800" dirty="0" smtClean="0"/>
              <a:t>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4905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“Happy English.ru”, </a:t>
            </a:r>
            <a:r>
              <a:rPr lang="ru-RU" dirty="0" smtClean="0"/>
              <a:t>2 класс</a:t>
            </a:r>
            <a:endParaRPr lang="ru-RU" dirty="0"/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520700"/>
            <a:ext cx="8961438" cy="6121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 txBox="1">
            <a:spLocks/>
          </p:cNvSpPr>
          <p:nvPr/>
        </p:nvSpPr>
        <p:spPr bwMode="auto">
          <a:xfrm>
            <a:off x="1907704" y="332656"/>
            <a:ext cx="53482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/>
            </a:r>
            <a:br>
              <a:rPr kumimoji="0" lang="en-US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</a:b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/>
            </a:r>
            <a:b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endParaRPr kumimoji="0" lang="ru-RU" alt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pic>
        <p:nvPicPr>
          <p:cNvPr id="16386" name="Picture 2" descr="V:\pubs_new\happy_english.ru\Webinar\Презентация 02.12.13\HEru3SB2_p48-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90" y="188640"/>
            <a:ext cx="9106710" cy="6261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V:\pubs_new\happy_english.ru\Webinar\Презентация 02.12.13\HEru2SB1_p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0"/>
            <a:ext cx="4988404" cy="6858000"/>
          </a:xfrm>
          <a:prstGeom prst="rect">
            <a:avLst/>
          </a:prstGeom>
          <a:noFill/>
        </p:spPr>
      </p:pic>
      <p:pic>
        <p:nvPicPr>
          <p:cNvPr id="5" name="Picture 2" descr="https://www.englishteachers.ru/uploadedfiles/waresimgs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507" y="189586"/>
            <a:ext cx="2160240" cy="239623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3573016"/>
            <a:ext cx="2753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Фоновая лексика, реалии.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V:\pubs_new\happy_english.ru\Webinar\Презентация 02.12.13\HEru2SB_p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0943" y="-31598"/>
            <a:ext cx="5010231" cy="6889598"/>
          </a:xfrm>
          <a:prstGeom prst="rect">
            <a:avLst/>
          </a:prstGeom>
          <a:noFill/>
        </p:spPr>
      </p:pic>
      <p:pic>
        <p:nvPicPr>
          <p:cNvPr id="5" name="Picture 2" descr="https://www.englishteachers.ru/uploadedfiles/waresimgs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507" y="189586"/>
            <a:ext cx="2160240" cy="23962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070" y="966661"/>
            <a:ext cx="4267645" cy="55497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980728"/>
            <a:ext cx="4283968" cy="55197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4517" name="Picture 5" descr="http://www.titul.ru/central/pickup.php?s=www_titul_ru&amp;i=ylka5u1zrjcv45780we4py5tozunbpoz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187624" cy="1567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403648" y="188640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Владение необходимой лексикой для развития </a:t>
            </a:r>
            <a:r>
              <a:rPr lang="ru-RU" sz="2400" dirty="0" err="1" smtClean="0"/>
              <a:t>социокультурной</a:t>
            </a:r>
            <a:r>
              <a:rPr lang="ru-RU" sz="2400" dirty="0" smtClean="0"/>
              <a:t> компетенции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23528" y="116633"/>
            <a:ext cx="8352928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«Страницы британской истории»</a:t>
            </a:r>
            <a:br>
              <a:rPr lang="ru-RU" dirty="0" smtClean="0"/>
            </a:br>
            <a:r>
              <a:rPr lang="ru-RU" sz="2700" dirty="0" smtClean="0"/>
              <a:t>(К.И.Кауфман, М.Ю.Кауфман)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251520" y="2132856"/>
            <a:ext cx="6228184" cy="2736304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en-US" dirty="0" smtClean="0">
                <a:solidFill>
                  <a:schemeClr val="tx1"/>
                </a:solidFill>
              </a:rPr>
              <a:t>   </a:t>
            </a:r>
            <a:r>
              <a:rPr lang="ru-RU" dirty="0" smtClean="0">
                <a:solidFill>
                  <a:schemeClr val="tx1"/>
                </a:solidFill>
              </a:rPr>
              <a:t>Книга адресована учителям и учащимся массовой школы. </a:t>
            </a:r>
          </a:p>
          <a:p>
            <a:pPr algn="just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   </a:t>
            </a:r>
            <a:r>
              <a:rPr lang="ru-RU" dirty="0" smtClean="0">
                <a:solidFill>
                  <a:schemeClr val="tx1"/>
                </a:solidFill>
              </a:rPr>
              <a:t>История Британии представлена последовательно в интересной и доступной форме, начиная с доисторических времен и заканчивая эпохой Тюдоров. </a:t>
            </a:r>
          </a:p>
        </p:txBody>
      </p:sp>
      <p:pic>
        <p:nvPicPr>
          <p:cNvPr id="25602" name="Picture 2" descr="https://www.englishteachers.ru/uploadedfiles/waresimgs/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484784"/>
            <a:ext cx="2160240" cy="3256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-180528" y="4869160"/>
            <a:ext cx="8748464" cy="172819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Учащимся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7 – 11 классов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предоставляется возможность не только ознакомиться с историческими фактами, но и “погрузиться” в ту или иную историческую эпоху, прочитав простой и интересный рассказ, посвященный описываемым событиям. 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933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4680519" cy="67780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2" descr="https://www.englishteachers.ru/uploadedfiles/waresimgs/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547664" cy="2332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t="5970" b="26038"/>
          <a:stretch>
            <a:fillRect/>
          </a:stretch>
        </p:blipFill>
        <p:spPr bwMode="auto">
          <a:xfrm>
            <a:off x="1259632" y="188640"/>
            <a:ext cx="6581980" cy="6480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3342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2856" r="4921" b="4473"/>
          <a:stretch>
            <a:fillRect/>
          </a:stretch>
        </p:blipFill>
        <p:spPr>
          <a:xfrm>
            <a:off x="1043608" y="1457400"/>
            <a:ext cx="4176464" cy="5400600"/>
          </a:xfrm>
          <a:noFill/>
        </p:spPr>
      </p:pic>
      <p:pic>
        <p:nvPicPr>
          <p:cNvPr id="19460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3252" r="3920" b="4145"/>
          <a:stretch>
            <a:fillRect/>
          </a:stretch>
        </p:blipFill>
        <p:spPr>
          <a:xfrm>
            <a:off x="5364088" y="1202492"/>
            <a:ext cx="3672408" cy="5655508"/>
          </a:xfrm>
          <a:noFill/>
        </p:spPr>
      </p:pic>
      <p:pic>
        <p:nvPicPr>
          <p:cNvPr id="86018" name="Picture 2" descr="https://www.englishteachers.ru/uploadedfiles/waresimgs/5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27493" cy="227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Внеклассная </a:t>
            </a:r>
            <a:r>
              <a:rPr lang="en-US" b="1" dirty="0" smtClean="0"/>
              <a:t>vs</a:t>
            </a:r>
            <a:r>
              <a:rPr lang="en-US" b="1" dirty="0"/>
              <a:t>. </a:t>
            </a:r>
            <a:r>
              <a:rPr lang="ru-RU" b="1" dirty="0" smtClean="0"/>
              <a:t>внеурочная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Внеклассная деятельность </a:t>
            </a:r>
            <a:r>
              <a:rPr lang="ru-RU" dirty="0" smtClean="0"/>
              <a:t>- организация педагогом различных видов деятельности школьников во внеурочное время, обеспечивающих необходимые условия для социализации личности ребенка.</a:t>
            </a:r>
          </a:p>
          <a:p>
            <a:r>
              <a:rPr lang="ru-RU" b="1" dirty="0"/>
              <a:t>Внеклассные мероприятия – </a:t>
            </a:r>
            <a:r>
              <a:rPr lang="ru-RU" dirty="0"/>
              <a:t>это события, занятия, ситуации в коллективе, организуемые преподавателями или кем-нибудь другим для учащихся с целью непосредственного воспитательного воздействия на них.</a:t>
            </a:r>
          </a:p>
          <a:p>
            <a:r>
              <a:rPr lang="ru-RU" b="1" dirty="0">
                <a:solidFill>
                  <a:srgbClr val="FF0000"/>
                </a:solidFill>
              </a:rPr>
              <a:t>Внеурочная деятельность </a:t>
            </a:r>
            <a:r>
              <a:rPr lang="ru-RU" b="1" dirty="0"/>
              <a:t>– </a:t>
            </a:r>
            <a:r>
              <a:rPr lang="ru-RU" dirty="0"/>
              <a:t>образовательная деятельность, осуществляемая в формах, отличных от классно-урочных, и направленная на достижение планируемых результатов освоения образовательной программы.</a:t>
            </a:r>
            <a:r>
              <a:rPr lang="ru-RU" b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3390" t="2458" r="5078" b="3335"/>
          <a:stretch>
            <a:fillRect/>
          </a:stretch>
        </p:blipFill>
        <p:spPr>
          <a:xfrm>
            <a:off x="1115616" y="1233375"/>
            <a:ext cx="4104456" cy="5624625"/>
          </a:xfrm>
          <a:noFill/>
        </p:spPr>
      </p:pic>
      <p:pic>
        <p:nvPicPr>
          <p:cNvPr id="2048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0423" r="4452" b="6570"/>
          <a:stretch>
            <a:fillRect/>
          </a:stretch>
        </p:blipFill>
        <p:spPr>
          <a:xfrm>
            <a:off x="5148064" y="1139440"/>
            <a:ext cx="3816424" cy="5529920"/>
          </a:xfrm>
          <a:noFill/>
        </p:spPr>
      </p:pic>
      <p:pic>
        <p:nvPicPr>
          <p:cNvPr id="7" name="Picture 2" descr="https://www.englishteachers.ru/uploadedfiles/waresimgs/5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27493" cy="227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060848"/>
            <a:ext cx="768154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s://www.englishteachers.ru/uploadedfiles/waresimgs/5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567558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www.englishteachers.ru/uploadedfiles/waresimgs/5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567558" cy="2160240"/>
          </a:xfrm>
          <a:prstGeom prst="rect">
            <a:avLst/>
          </a:prstGeom>
          <a:noFill/>
        </p:spPr>
      </p:pic>
      <p:pic>
        <p:nvPicPr>
          <p:cNvPr id="757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845464"/>
            <a:ext cx="7830495" cy="488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www.englishteachers.ru/uploadedfiles/waresimgs/5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567558" cy="2160240"/>
          </a:xfrm>
          <a:prstGeom prst="rect">
            <a:avLst/>
          </a:prstGeom>
          <a:noFill/>
        </p:spPr>
      </p:pic>
      <p:pic>
        <p:nvPicPr>
          <p:cNvPr id="768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852936"/>
            <a:ext cx="8713494" cy="3889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916832"/>
            <a:ext cx="8640960" cy="104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s://www.englishteachers.ru/uploadedfiles/waresimgs/5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567558" cy="2160240"/>
          </a:xfrm>
          <a:prstGeom prst="rect">
            <a:avLst/>
          </a:prstGeom>
          <a:noFill/>
        </p:spPr>
      </p:pic>
      <p:pic>
        <p:nvPicPr>
          <p:cNvPr id="778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336242"/>
            <a:ext cx="8229600" cy="4521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b="12478"/>
          <a:stretch>
            <a:fillRect/>
          </a:stretch>
        </p:blipFill>
        <p:spPr bwMode="auto">
          <a:xfrm>
            <a:off x="827584" y="1484784"/>
            <a:ext cx="813690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4" name="Picture 6" descr="https://www.englishteachers.ru/uploadedfiles/waresimgs/5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680681" cy="2304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3" cstate="print"/>
          <a:srcRect t="64334"/>
          <a:stretch>
            <a:fillRect/>
          </a:stretch>
        </p:blipFill>
        <p:spPr bwMode="auto">
          <a:xfrm>
            <a:off x="323528" y="3137072"/>
            <a:ext cx="8640960" cy="92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149080"/>
            <a:ext cx="8640960" cy="12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407" r="2941" b="2702"/>
          <a:stretch>
            <a:fillRect/>
          </a:stretch>
        </p:blipFill>
        <p:spPr>
          <a:xfrm>
            <a:off x="2915816" y="0"/>
            <a:ext cx="4896544" cy="6885307"/>
          </a:xfrm>
          <a:prstGeom prst="rect">
            <a:avLst/>
          </a:prstGeom>
          <a:noFill/>
        </p:spPr>
      </p:pic>
      <p:pic>
        <p:nvPicPr>
          <p:cNvPr id="5" name="Picture 6" descr="https://www.englishteachers.ru/uploadedfiles/waresimgs/5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1680681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4" name="Picture 6" descr="https://www.englishteachers.ru/uploadedfiles/waresimgs/5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680681" cy="2304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88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492896"/>
            <a:ext cx="8604448" cy="190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4" cstate="print"/>
          <a:srcRect b="32869"/>
          <a:stretch>
            <a:fillRect/>
          </a:stretch>
        </p:blipFill>
        <p:spPr bwMode="auto">
          <a:xfrm>
            <a:off x="395536" y="4437112"/>
            <a:ext cx="860444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www.englishteachers.ru/uploadedfiles/waresimgs/5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403648" cy="1924437"/>
          </a:xfrm>
          <a:prstGeom prst="rect">
            <a:avLst/>
          </a:prstGeom>
          <a:noFill/>
        </p:spPr>
      </p:pic>
      <p:pic>
        <p:nvPicPr>
          <p:cNvPr id="2662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t="467" r="3297" b="2056"/>
          <a:stretch>
            <a:fillRect/>
          </a:stretch>
        </p:blipFill>
        <p:spPr>
          <a:xfrm>
            <a:off x="899592" y="836712"/>
            <a:ext cx="4320480" cy="6021288"/>
          </a:xfrm>
          <a:noFill/>
        </p:spPr>
      </p:pic>
      <p:pic>
        <p:nvPicPr>
          <p:cNvPr id="2662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 l="4879" r="5680" b="1600"/>
          <a:stretch>
            <a:fillRect/>
          </a:stretch>
        </p:blipFill>
        <p:spPr>
          <a:xfrm>
            <a:off x="5183560" y="836712"/>
            <a:ext cx="3960440" cy="60212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600" dirty="0" smtClean="0"/>
              <a:t>Лингвострановедение в пособиях «Метапредметный портфель»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16832"/>
            <a:ext cx="8229600" cy="5141168"/>
          </a:xfrm>
        </p:spPr>
        <p:txBody>
          <a:bodyPr>
            <a:normAutofit fontScale="62500" lnSpcReduction="20000"/>
          </a:bodyPr>
          <a:lstStyle/>
          <a:p>
            <a:r>
              <a:rPr lang="ru-RU" u="sng" dirty="0" smtClean="0"/>
              <a:t>2 класс</a:t>
            </a:r>
            <a:r>
              <a:rPr lang="ru-RU" dirty="0" smtClean="0"/>
              <a:t>:</a:t>
            </a:r>
          </a:p>
          <a:p>
            <a:pPr marL="0">
              <a:buNone/>
            </a:pPr>
            <a:r>
              <a:rPr lang="ru-RU" dirty="0" smtClean="0"/>
              <a:t>Лондон, башня Елизаветы, телефонные будки, двухэтажные автобусы, кэбы, празднование Рождества, флаг Великобритании, </a:t>
            </a:r>
            <a:r>
              <a:rPr lang="en-US" dirty="0" smtClean="0"/>
              <a:t>fish and chips</a:t>
            </a:r>
            <a:r>
              <a:rPr lang="ru-RU" dirty="0" smtClean="0"/>
              <a:t>, национальная валюта, почтовые марки, написание адреса на письме.</a:t>
            </a:r>
          </a:p>
          <a:p>
            <a:r>
              <a:rPr lang="ru-RU" u="sng" dirty="0" smtClean="0"/>
              <a:t>3 класс:</a:t>
            </a:r>
          </a:p>
          <a:p>
            <a:pPr marL="0">
              <a:buNone/>
            </a:pPr>
            <a:r>
              <a:rPr lang="ru-RU" dirty="0" smtClean="0"/>
              <a:t>Школы в Великобритании, школьные уроки и кружки, меню для </a:t>
            </a:r>
            <a:r>
              <a:rPr lang="ru-RU" dirty="0" err="1" smtClean="0"/>
              <a:t>ланча</a:t>
            </a:r>
            <a:r>
              <a:rPr lang="ru-RU" dirty="0" smtClean="0"/>
              <a:t>, Лондонский зоопарк, Рождество.</a:t>
            </a:r>
          </a:p>
          <a:p>
            <a:r>
              <a:rPr lang="ru-RU" u="sng" dirty="0" smtClean="0"/>
              <a:t>4 класс:</a:t>
            </a:r>
          </a:p>
          <a:p>
            <a:pPr marL="0">
              <a:buNone/>
            </a:pPr>
            <a:r>
              <a:rPr lang="ru-RU" dirty="0" smtClean="0"/>
              <a:t>Почтовые марки, погода в Великобритании, Брайтон, Елизавета </a:t>
            </a:r>
            <a:r>
              <a:rPr lang="en-US" dirty="0" smtClean="0"/>
              <a:t>II, </a:t>
            </a:r>
            <a:r>
              <a:rPr lang="ru-RU" dirty="0" smtClean="0"/>
              <a:t>Букингемский дворец, </a:t>
            </a:r>
            <a:r>
              <a:rPr lang="ru-RU" dirty="0" err="1" smtClean="0"/>
              <a:t>Виндзорский</a:t>
            </a:r>
            <a:r>
              <a:rPr lang="ru-RU" dirty="0" smtClean="0"/>
              <a:t> замок,</a:t>
            </a:r>
            <a:r>
              <a:rPr lang="en-US" dirty="0" smtClean="0"/>
              <a:t> </a:t>
            </a:r>
            <a:r>
              <a:rPr lang="ru-RU" dirty="0" smtClean="0"/>
              <a:t>каникулы у британских школьников, </a:t>
            </a:r>
            <a:r>
              <a:rPr lang="ru-RU" dirty="0" err="1" smtClean="0"/>
              <a:t>Квиддич</a:t>
            </a:r>
            <a:r>
              <a:rPr lang="ru-RU" dirty="0" smtClean="0"/>
              <a:t> («Гарри </a:t>
            </a:r>
            <a:r>
              <a:rPr lang="ru-RU" dirty="0" err="1" smtClean="0"/>
              <a:t>Поттер</a:t>
            </a:r>
            <a:r>
              <a:rPr lang="ru-RU" dirty="0" smtClean="0"/>
              <a:t>»).</a:t>
            </a:r>
          </a:p>
          <a:p>
            <a:r>
              <a:rPr lang="ru-RU" u="sng" dirty="0" smtClean="0"/>
              <a:t>5 класс:</a:t>
            </a:r>
          </a:p>
          <a:p>
            <a:pPr marL="0">
              <a:buNone/>
            </a:pPr>
            <a:r>
              <a:rPr lang="ru-RU" dirty="0" smtClean="0"/>
              <a:t>Образование в Великобритании; Лондон, достопримечательности Лондона, вокзал </a:t>
            </a:r>
            <a:r>
              <a:rPr lang="ru-RU" dirty="0" err="1" smtClean="0"/>
              <a:t>Кингс</a:t>
            </a:r>
            <a:r>
              <a:rPr lang="ru-RU" dirty="0" smtClean="0"/>
              <a:t> Кросс, «Гарри </a:t>
            </a:r>
            <a:r>
              <a:rPr lang="ru-RU" dirty="0" err="1" smtClean="0"/>
              <a:t>Поттер</a:t>
            </a:r>
            <a:r>
              <a:rPr lang="ru-RU" dirty="0" smtClean="0"/>
              <a:t>», Д.К. </a:t>
            </a:r>
            <a:r>
              <a:rPr lang="ru-RU" dirty="0" err="1" smtClean="0"/>
              <a:t>Роулинг</a:t>
            </a:r>
            <a:r>
              <a:rPr lang="ru-RU" dirty="0" smtClean="0"/>
              <a:t>, Кенсингтонский дворец, Музей Мадам </a:t>
            </a:r>
            <a:r>
              <a:rPr lang="ru-RU" dirty="0" err="1" smtClean="0"/>
              <a:t>Тюссо</a:t>
            </a:r>
            <a:r>
              <a:rPr lang="ru-RU" dirty="0" smtClean="0"/>
              <a:t>, Королевская семья Великобритании; Принцесса Диана; Уильям, герцог Кембриджский;  Принц Чарльз.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К чему мы привыкли?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104456"/>
          </a:xfrm>
        </p:spPr>
        <p:txBody>
          <a:bodyPr>
            <a:normAutofit/>
          </a:bodyPr>
          <a:lstStyle/>
          <a:p>
            <a:pPr fontAlgn="base"/>
            <a:r>
              <a:rPr lang="ru-RU" dirty="0" smtClean="0"/>
              <a:t>КВН;</a:t>
            </a:r>
            <a:endParaRPr lang="ru-RU" dirty="0"/>
          </a:p>
          <a:p>
            <a:pPr fontAlgn="base"/>
            <a:r>
              <a:rPr lang="ru-RU" dirty="0" smtClean="0"/>
              <a:t>Конкурсы; </a:t>
            </a:r>
            <a:endParaRPr lang="ru-RU" dirty="0"/>
          </a:p>
          <a:p>
            <a:pPr fontAlgn="base"/>
            <a:r>
              <a:rPr lang="ru-RU" dirty="0" smtClean="0"/>
              <a:t>Конференция;</a:t>
            </a:r>
            <a:endParaRPr lang="ru-RU" dirty="0"/>
          </a:p>
          <a:p>
            <a:pPr fontAlgn="base"/>
            <a:r>
              <a:rPr lang="ru-RU" dirty="0" smtClean="0"/>
              <a:t>Викторина;</a:t>
            </a:r>
            <a:endParaRPr lang="ru-RU" dirty="0"/>
          </a:p>
          <a:p>
            <a:pPr fontAlgn="base"/>
            <a:r>
              <a:rPr lang="ru-RU" dirty="0" smtClean="0"/>
              <a:t>Дискуссия;</a:t>
            </a:r>
            <a:endParaRPr lang="ru-RU" dirty="0"/>
          </a:p>
          <a:p>
            <a:pPr fontAlgn="base"/>
            <a:r>
              <a:rPr lang="ru-RU" dirty="0" smtClean="0"/>
              <a:t>Праздники;</a:t>
            </a:r>
            <a:endParaRPr lang="ru-RU" dirty="0"/>
          </a:p>
          <a:p>
            <a:pPr fontAlgn="base"/>
            <a:r>
              <a:rPr lang="ru-RU" dirty="0" smtClean="0"/>
              <a:t>Экскурсии и т.д.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5733256"/>
            <a:ext cx="8229600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Можно ли проводить в таких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формах внеурочную деятельность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4572000" y="1412776"/>
            <a:ext cx="864096" cy="3816424"/>
          </a:xfrm>
          <a:prstGeom prst="rightBrac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508104" y="2420888"/>
            <a:ext cx="3240360" cy="1584176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Формы внеклассной деятельности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406287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5"/>
          <p:cNvGrpSpPr/>
          <p:nvPr/>
        </p:nvGrpSpPr>
        <p:grpSpPr>
          <a:xfrm>
            <a:off x="0" y="476672"/>
            <a:ext cx="9144000" cy="6165304"/>
            <a:chOff x="0" y="570488"/>
            <a:chExt cx="9144000" cy="6287513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70489"/>
              <a:ext cx="4572000" cy="628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570488"/>
              <a:ext cx="4572000" cy="628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2" descr="https://www.englishteachers.ru/uploadedfiles/waresimgs/56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84784"/>
            <a:ext cx="1872208" cy="25619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www.englishteachers.ru/uploadedfiles/waresimgs/5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31640" cy="18222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2" name="Группа 5"/>
          <p:cNvGrpSpPr/>
          <p:nvPr/>
        </p:nvGrpSpPr>
        <p:grpSpPr>
          <a:xfrm>
            <a:off x="467544" y="908720"/>
            <a:ext cx="8676456" cy="5949280"/>
            <a:chOff x="0" y="548680"/>
            <a:chExt cx="9144000" cy="630932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48680"/>
              <a:ext cx="4587858" cy="6309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0" y="570487"/>
              <a:ext cx="4572000" cy="6287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836" y="959702"/>
            <a:ext cx="3986164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547664" cy="2132856"/>
          </a:xfrm>
          <a:prstGeom prst="rect">
            <a:avLst/>
          </a:prstGeom>
          <a:noFill/>
        </p:spPr>
      </p:pic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8424" y="959702"/>
            <a:ext cx="3948651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0718824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0324"/>
            <a:ext cx="1547664" cy="2132856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6592" y="1196752"/>
            <a:ext cx="4123439" cy="5661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1" y="1196752"/>
            <a:ext cx="4135042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593748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6456"/>
            <a:ext cx="1400658" cy="196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92696"/>
            <a:ext cx="8764578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20688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Кенсингтонский дворец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89024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50106"/>
          </a:xfrm>
        </p:spPr>
        <p:txBody>
          <a:bodyPr/>
          <a:lstStyle/>
          <a:p>
            <a:r>
              <a:rPr lang="ru-RU" dirty="0" smtClean="0"/>
              <a:t>Бесплатные интернет-ресурсы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hlinkClick r:id="rId2"/>
              </a:rPr>
              <a:t>http://stream.webcams.travel/1237893506</a:t>
            </a:r>
            <a:r>
              <a:rPr lang="ru-RU" dirty="0" smtClean="0"/>
              <a:t> - Сити: </a:t>
            </a:r>
            <a:r>
              <a:rPr lang="en-US" dirty="0" err="1" smtClean="0"/>
              <a:t>Blackfriars</a:t>
            </a:r>
            <a:r>
              <a:rPr lang="en-US" dirty="0" smtClean="0"/>
              <a:t> Bridge</a:t>
            </a:r>
            <a:r>
              <a:rPr lang="ru-RU" dirty="0" smtClean="0"/>
              <a:t> (</a:t>
            </a:r>
            <a:r>
              <a:rPr lang="en-US" dirty="0" smtClean="0"/>
              <a:t>online webcam</a:t>
            </a:r>
            <a:r>
              <a:rPr lang="ru-RU" dirty="0" smtClean="0"/>
              <a:t>)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http://thebayhotel.co.uk/live-view/</a:t>
            </a:r>
            <a:r>
              <a:rPr lang="en-US" dirty="0" smtClean="0"/>
              <a:t> - online webcam in Cornwall, UK</a:t>
            </a:r>
          </a:p>
          <a:p>
            <a:r>
              <a:rPr lang="en-US" dirty="0" smtClean="0">
                <a:hlinkClick r:id="rId4"/>
              </a:rPr>
              <a:t>http://www.chesterzoo.org/explore-the-zoo/attractions-and-exhibits/web-cams</a:t>
            </a:r>
            <a:r>
              <a:rPr lang="en-US" dirty="0" smtClean="0"/>
              <a:t> - penguins, giraffes, flamingos, bats from Chester Zoo (online webcams)</a:t>
            </a:r>
          </a:p>
          <a:p>
            <a:r>
              <a:rPr lang="en-US" dirty="0" smtClean="0">
                <a:hlinkClick r:id="rId5"/>
              </a:rPr>
              <a:t>http://www.bbc.co.uk/schools/primaryhistory/famouspeople/</a:t>
            </a:r>
            <a:r>
              <a:rPr lang="en-US" dirty="0" smtClean="0"/>
              <a:t> - famous people</a:t>
            </a:r>
          </a:p>
          <a:p>
            <a:r>
              <a:rPr lang="en-US" dirty="0" smtClean="0">
                <a:hlinkClick r:id="rId6"/>
              </a:rPr>
              <a:t>http://www.bbc.co.uk/history/walk/games_index.shtml</a:t>
            </a:r>
            <a:r>
              <a:rPr lang="en-US" dirty="0" smtClean="0"/>
              <a:t> - history games</a:t>
            </a:r>
          </a:p>
          <a:p>
            <a:r>
              <a:rPr lang="en-US" dirty="0" smtClean="0">
                <a:hlinkClick r:id="rId7"/>
              </a:rPr>
              <a:t>http://www.bbc.co.uk/history/interactive/games/dressing_up_f/index_embed.shtml</a:t>
            </a:r>
            <a:r>
              <a:rPr lang="en-US" dirty="0" smtClean="0"/>
              <a:t> - Tudors and Victorians: Dressing Up (game)</a:t>
            </a:r>
          </a:p>
          <a:p>
            <a:r>
              <a:rPr lang="en-US" dirty="0" smtClean="0">
                <a:hlinkClick r:id="rId8"/>
              </a:rPr>
              <a:t>https://www.natgeokids.com/uk/discover/history/general-history/tudor-facts/</a:t>
            </a:r>
            <a:r>
              <a:rPr lang="en-US" dirty="0" smtClean="0"/>
              <a:t> - ten terrific facts about the Tudors</a:t>
            </a:r>
          </a:p>
          <a:p>
            <a:r>
              <a:rPr lang="en-US" dirty="0" smtClean="0">
                <a:hlinkClick r:id="rId9"/>
              </a:rPr>
              <a:t>https://www.natgeokids.com/uk/discover/history/monarchy/facts-about-the-queen-elizabeth-ii/</a:t>
            </a:r>
            <a:r>
              <a:rPr lang="en-US" dirty="0" smtClean="0"/>
              <a:t> - 15 facts about the Queen</a:t>
            </a:r>
          </a:p>
          <a:p>
            <a:r>
              <a:rPr lang="en-US" dirty="0" smtClean="0">
                <a:hlinkClick r:id="rId10"/>
              </a:rPr>
              <a:t>https://kids.usa.gov/three-branches-of-government/index.shtml</a:t>
            </a:r>
            <a:r>
              <a:rPr lang="en-US" dirty="0" smtClean="0"/>
              <a:t> - Three Branches Of Government (USA)</a:t>
            </a:r>
          </a:p>
          <a:p>
            <a:pPr>
              <a:buNone/>
            </a:pPr>
            <a:r>
              <a:rPr lang="en-US" dirty="0" smtClean="0">
                <a:hlinkClick r:id="rId11"/>
              </a:rPr>
              <a:t>http://www.ducksters.com/history/native_americans.php</a:t>
            </a:r>
            <a:r>
              <a:rPr lang="en-US" dirty="0" smtClean="0"/>
              <a:t> - Educational articles for teachers, students, and schools about native American history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2211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Работа с «Метапредметными портфелями» во внеурочной деятельности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892480" cy="115212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hlinkClick r:id="rId2"/>
              </a:rPr>
              <a:t>https://www.englishteachers.ru/forum/index.php?showtopic=3586&amp;p=121080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https://www.englishteachers.ru/forum/index.php?showtopic=3586&amp;p=121744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2050" name="Picture 2" descr="vF2xrhS21Jw.jpg"/>
          <p:cNvPicPr>
            <a:picLocks noChangeAspect="1" noChangeArrowheads="1"/>
          </p:cNvPicPr>
          <p:nvPr/>
        </p:nvPicPr>
        <p:blipFill>
          <a:blip r:embed="rId4" cstate="print"/>
          <a:srcRect l="10317" t="8024" r="1990"/>
          <a:stretch>
            <a:fillRect/>
          </a:stretch>
        </p:blipFill>
        <p:spPr bwMode="auto">
          <a:xfrm>
            <a:off x="1691680" y="1916832"/>
            <a:ext cx="6041657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9412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Вариант организации внеурочной деятельности (5 – 11 классы)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435280" cy="551723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i="1" dirty="0"/>
              <a:t>В</a:t>
            </a:r>
            <a:r>
              <a:rPr lang="ru-RU" b="1" i="1" dirty="0" smtClean="0"/>
              <a:t>ыпуск общешкольной газеты </a:t>
            </a:r>
            <a:r>
              <a:rPr lang="en-US" b="1" i="1" dirty="0" smtClean="0"/>
              <a:t>”The Voice of School”</a:t>
            </a:r>
            <a:endParaRPr lang="ru-RU" b="1" i="1" dirty="0" smtClean="0"/>
          </a:p>
          <a:p>
            <a:pPr>
              <a:buNone/>
            </a:pPr>
            <a:r>
              <a:rPr lang="ru-RU" b="1" i="1" u="sng" dirty="0" smtClean="0"/>
              <a:t>Раздел </a:t>
            </a:r>
            <a:r>
              <a:rPr lang="en-US" b="1" i="1" u="sng" dirty="0" smtClean="0"/>
              <a:t>I:</a:t>
            </a:r>
            <a:r>
              <a:rPr lang="en-US" i="1" u="sng" dirty="0" smtClean="0"/>
              <a:t> </a:t>
            </a:r>
            <a:r>
              <a:rPr lang="ru-RU" i="1" u="sng" dirty="0" smtClean="0"/>
              <a:t>Как делается газета.</a:t>
            </a:r>
            <a:r>
              <a:rPr lang="ru-RU" b="1" i="1" u="sng" dirty="0" smtClean="0"/>
              <a:t> </a:t>
            </a:r>
          </a:p>
          <a:p>
            <a:pPr marL="0" indent="0">
              <a:buNone/>
            </a:pPr>
            <a:r>
              <a:rPr lang="ru-RU" i="1" dirty="0" smtClean="0"/>
              <a:t>Содержание занятий: </a:t>
            </a:r>
            <a:r>
              <a:rPr lang="ru-RU" dirty="0" smtClean="0"/>
              <a:t>виды газет, работа редакционной коллегии, выбор название, разработка газетных рубрик, заголовки, продумывание вёрстки, оформление. Выбор названия для общешкольной газеты (например, с помощью общешкольного конкурса).</a:t>
            </a:r>
          </a:p>
          <a:p>
            <a:pPr>
              <a:buNone/>
            </a:pPr>
            <a:r>
              <a:rPr lang="ru-RU" b="1" i="1" u="sng" dirty="0" smtClean="0"/>
              <a:t>Раздел </a:t>
            </a:r>
            <a:r>
              <a:rPr lang="en-US" b="1" i="1" u="sng" dirty="0" smtClean="0"/>
              <a:t>II: </a:t>
            </a:r>
            <a:r>
              <a:rPr lang="ru-RU" i="1" u="sng" dirty="0" smtClean="0"/>
              <a:t>Проба пера.</a:t>
            </a:r>
          </a:p>
          <a:p>
            <a:pPr marL="0" indent="0">
              <a:buNone/>
            </a:pPr>
            <a:r>
              <a:rPr lang="ru-RU" i="1" dirty="0" smtClean="0"/>
              <a:t>Содержание занятий: </a:t>
            </a:r>
            <a:r>
              <a:rPr lang="ru-RU" dirty="0" smtClean="0"/>
              <a:t>Интервью. Репортаж. Соцопрос. Выпуск пробного информационного дайджеста.</a:t>
            </a:r>
          </a:p>
          <a:p>
            <a:pPr>
              <a:buNone/>
            </a:pPr>
            <a:r>
              <a:rPr lang="ru-RU" b="1" i="1" u="sng" dirty="0" smtClean="0"/>
              <a:t>Раздел </a:t>
            </a:r>
            <a:r>
              <a:rPr lang="en-US" b="1" i="1" u="sng" dirty="0" smtClean="0"/>
              <a:t>III: </a:t>
            </a:r>
            <a:r>
              <a:rPr lang="ru-RU" i="1" u="sng" dirty="0" smtClean="0"/>
              <a:t>Выпуск газеты.</a:t>
            </a:r>
            <a:r>
              <a:rPr lang="ru-RU" b="1" i="1" u="sng" dirty="0" smtClean="0"/>
              <a:t> </a:t>
            </a:r>
          </a:p>
          <a:p>
            <a:pPr marL="0" indent="0">
              <a:buNone/>
            </a:pPr>
            <a:r>
              <a:rPr lang="ru-RU" i="1" dirty="0"/>
              <a:t>Содержание занятий: </a:t>
            </a:r>
            <a:r>
              <a:rPr lang="ru-RU" dirty="0"/>
              <a:t>Создание </a:t>
            </a:r>
            <a:r>
              <a:rPr lang="ru-RU" dirty="0" smtClean="0"/>
              <a:t>редсовета, распределение обязанностей. Выпуск и презентация перед школой первого номера газеты. Выпуск номера </a:t>
            </a:r>
            <a:r>
              <a:rPr lang="en-US" dirty="0" smtClean="0"/>
              <a:t>“Our School and our teachers” (deadline – </a:t>
            </a:r>
            <a:r>
              <a:rPr lang="ru-RU" dirty="0" smtClean="0"/>
              <a:t>5 октября</a:t>
            </a:r>
            <a:r>
              <a:rPr lang="en-US" dirty="0" smtClean="0"/>
              <a:t>)</a:t>
            </a:r>
            <a:r>
              <a:rPr lang="ru-RU" dirty="0" smtClean="0"/>
              <a:t>. Выпуск номера по итогам жизни школы в первом полугодии. Выпуск номера</a:t>
            </a:r>
            <a:r>
              <a:rPr lang="en-US" dirty="0" smtClean="0"/>
              <a:t> “My city”</a:t>
            </a:r>
            <a:r>
              <a:rPr lang="ru-RU" dirty="0" smtClean="0"/>
              <a:t> (</a:t>
            </a:r>
            <a:r>
              <a:rPr lang="en-US" dirty="0" smtClean="0"/>
              <a:t>deadline –</a:t>
            </a:r>
            <a:r>
              <a:rPr lang="ru-RU" dirty="0" smtClean="0"/>
              <a:t> День города)</a:t>
            </a:r>
            <a:r>
              <a:rPr lang="en-US" dirty="0" smtClean="0"/>
              <a:t>. </a:t>
            </a:r>
            <a:r>
              <a:rPr lang="ru-RU" dirty="0" smtClean="0"/>
              <a:t>Выпуск номера</a:t>
            </a:r>
            <a:r>
              <a:rPr lang="en-US" dirty="0" smtClean="0"/>
              <a:t> “International Women Day”</a:t>
            </a:r>
            <a:r>
              <a:rPr lang="ru-RU" dirty="0" smtClean="0"/>
              <a:t> (</a:t>
            </a:r>
            <a:r>
              <a:rPr lang="en-US" dirty="0" smtClean="0"/>
              <a:t>deadline –</a:t>
            </a:r>
            <a:r>
              <a:rPr lang="ru-RU" dirty="0" smtClean="0"/>
              <a:t> 8 марта)</a:t>
            </a:r>
            <a:r>
              <a:rPr lang="en-US" dirty="0" smtClean="0"/>
              <a:t>.</a:t>
            </a:r>
            <a:r>
              <a:rPr lang="ru-RU" dirty="0" smtClean="0"/>
              <a:t> Выпуск номера </a:t>
            </a:r>
            <a:r>
              <a:rPr lang="en-US" dirty="0" smtClean="0"/>
              <a:t>“Victory Day”</a:t>
            </a:r>
            <a:r>
              <a:rPr lang="ru-RU" dirty="0" smtClean="0"/>
              <a:t> (</a:t>
            </a:r>
            <a:r>
              <a:rPr lang="en-US" dirty="0" smtClean="0"/>
              <a:t>deadline –</a:t>
            </a:r>
            <a:r>
              <a:rPr lang="ru-RU" dirty="0" smtClean="0"/>
              <a:t> 9 мая).</a:t>
            </a:r>
          </a:p>
          <a:p>
            <a:pPr>
              <a:buNone/>
            </a:pPr>
            <a:r>
              <a:rPr lang="ru-RU" b="1" i="1" u="sng" dirty="0" smtClean="0"/>
              <a:t>Раздел </a:t>
            </a:r>
            <a:r>
              <a:rPr lang="en-US" b="1" i="1" u="sng" dirty="0" smtClean="0"/>
              <a:t>IV: </a:t>
            </a:r>
            <a:r>
              <a:rPr lang="ru-RU" i="1" u="sng" dirty="0" smtClean="0"/>
              <a:t>Подведение итогов.</a:t>
            </a:r>
            <a:r>
              <a:rPr lang="ru-RU" b="1" i="1" u="sng" dirty="0" smtClean="0"/>
              <a:t> </a:t>
            </a:r>
          </a:p>
          <a:p>
            <a:pPr marL="0" indent="0">
              <a:buNone/>
            </a:pPr>
            <a:r>
              <a:rPr lang="ru-RU" i="1" dirty="0"/>
              <a:t>Содержание занятий:</a:t>
            </a:r>
            <a:r>
              <a:rPr lang="ru-RU" dirty="0"/>
              <a:t> Самоанализ </a:t>
            </a:r>
            <a:r>
              <a:rPr lang="ru-RU" dirty="0" smtClean="0"/>
              <a:t>деятельности класса по выпуску общешкольной газеты на всех этапах.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860" y="91413"/>
            <a:ext cx="8712968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Идеи для внеурочной </a:t>
            </a:r>
            <a:br>
              <a:rPr lang="ru-RU" sz="3600" b="1" dirty="0" smtClean="0"/>
            </a:br>
            <a:r>
              <a:rPr lang="ru-RU" sz="3600" b="1" dirty="0" smtClean="0"/>
              <a:t>и внеклассной работы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03001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http://www.connectallschools.org/node/132295</a:t>
            </a:r>
            <a:r>
              <a:rPr lang="ru-RU" dirty="0" smtClean="0"/>
              <a:t>  - </a:t>
            </a:r>
            <a:r>
              <a:rPr lang="en-US" dirty="0" smtClean="0"/>
              <a:t>Resources for Collaborative Project Work</a:t>
            </a:r>
          </a:p>
          <a:p>
            <a:r>
              <a:rPr lang="en-US" dirty="0" smtClean="0">
                <a:hlinkClick r:id="rId3"/>
              </a:rPr>
              <a:t>http://www.educationworld.com/a_tech/archives/projects.shtml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4"/>
              </a:rPr>
              <a:t>http://www.epals.com/#/exploreExperience/view/rbWwg4v4pYEPTbQ6y</a:t>
            </a:r>
            <a:r>
              <a:rPr lang="ru-RU" dirty="0" smtClean="0"/>
              <a:t> - </a:t>
            </a:r>
            <a:r>
              <a:rPr lang="en-US" dirty="0" smtClean="0"/>
              <a:t>Folktale Exchange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http://www.epals.com/#/exploreExperience/view/sTjBit3yByXczmXuD</a:t>
            </a:r>
            <a:r>
              <a:rPr lang="ru-RU" dirty="0" smtClean="0"/>
              <a:t> - </a:t>
            </a:r>
            <a:r>
              <a:rPr lang="en-US" dirty="0" smtClean="0"/>
              <a:t>School Swap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https://iearn.org/cc/space-31</a:t>
            </a:r>
            <a:r>
              <a:rPr lang="ru-RU" dirty="0" smtClean="0"/>
              <a:t> - </a:t>
            </a:r>
            <a:r>
              <a:rPr lang="en-US" dirty="0" smtClean="0"/>
              <a:t>Learning Circles: January 2017 to May 2017</a:t>
            </a:r>
            <a:r>
              <a:rPr lang="ru-RU" dirty="0" smtClean="0"/>
              <a:t> </a:t>
            </a:r>
            <a:r>
              <a:rPr lang="ru-RU" sz="2400" dirty="0" smtClean="0"/>
              <a:t>(части проекта </a:t>
            </a:r>
            <a:r>
              <a:rPr lang="en-US" sz="2400" dirty="0" smtClean="0">
                <a:hlinkClick r:id="rId6"/>
              </a:rPr>
              <a:t>https://iearn.org/cc/space-2/group-7</a:t>
            </a:r>
            <a:r>
              <a:rPr lang="ru-RU" sz="2400" dirty="0" smtClean="0"/>
              <a:t> - </a:t>
            </a:r>
            <a:r>
              <a:rPr lang="en-US" sz="2400" dirty="0" smtClean="0"/>
              <a:t>World We Live in</a:t>
            </a:r>
            <a:r>
              <a:rPr lang="ru-RU" sz="2400" dirty="0" smtClean="0"/>
              <a:t>, </a:t>
            </a:r>
            <a:r>
              <a:rPr lang="en-US" sz="2400" dirty="0" smtClean="0">
                <a:hlinkClick r:id="rId7"/>
              </a:rPr>
              <a:t>https://iearn.org/cc/space-2/group-8</a:t>
            </a:r>
            <a:r>
              <a:rPr lang="ru-RU" sz="2400" dirty="0" smtClean="0"/>
              <a:t> - </a:t>
            </a:r>
            <a:r>
              <a:rPr lang="en-US" sz="2400" dirty="0" smtClean="0"/>
              <a:t>My City and Me</a:t>
            </a:r>
            <a:r>
              <a:rPr lang="ru-RU" sz="2400" dirty="0" smtClean="0"/>
              <a:t>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Документальная база внеурочной деятельности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4538" y="198884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ФГОС НОО, ФГОС ООО, ФГОС С(П)ОО</a:t>
            </a:r>
          </a:p>
          <a:p>
            <a:r>
              <a:rPr lang="ru-RU" dirty="0" smtClean="0"/>
              <a:t>Примерные программы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https://goo.gl/qNrcqx</a:t>
            </a:r>
            <a:r>
              <a:rPr lang="ru-RU" dirty="0" smtClean="0"/>
              <a:t> - Стратегия развития воспитания в Российской Федерации на период до 2025 года</a:t>
            </a:r>
          </a:p>
          <a:p>
            <a:r>
              <a:rPr lang="en-US" dirty="0" smtClean="0">
                <a:hlinkClick r:id="rId3"/>
              </a:rPr>
              <a:t>https://goo.gl/3hrMtT</a:t>
            </a:r>
            <a:r>
              <a:rPr lang="ru-RU" dirty="0" smtClean="0"/>
              <a:t> - Программа развития воспитательной компоненты в  общеобразовательных учреждениях (Письмо </a:t>
            </a:r>
            <a:r>
              <a:rPr lang="ru-RU" dirty="0" err="1" smtClean="0"/>
              <a:t>Минобрнауки</a:t>
            </a:r>
            <a:r>
              <a:rPr lang="ru-RU" dirty="0" smtClean="0"/>
              <a:t> РФ)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610744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Бесплатный журнал, архив доступен для скачивания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-28675"/>
            <a:ext cx="5112568" cy="68583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23248" y="2276872"/>
            <a:ext cx="7839075" cy="4352925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475656" y="4005064"/>
            <a:ext cx="7416824" cy="165618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451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Внеурочная деятельность по английскому языку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435280" cy="453650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О</a:t>
            </a:r>
            <a:r>
              <a:rPr lang="ru-RU" dirty="0" smtClean="0"/>
              <a:t>казывает </a:t>
            </a:r>
            <a:r>
              <a:rPr lang="ru-RU" dirty="0"/>
              <a:t>положительное психологическое воздействие на взаимоотношения учителя и </a:t>
            </a:r>
            <a:r>
              <a:rPr lang="ru-RU" dirty="0" smtClean="0"/>
              <a:t>учащихся</a:t>
            </a:r>
          </a:p>
          <a:p>
            <a:r>
              <a:rPr lang="ru-RU" dirty="0" smtClean="0"/>
              <a:t>Создает </a:t>
            </a:r>
            <a:r>
              <a:rPr lang="ru-RU" dirty="0"/>
              <a:t>атмосферу сотрудничества и </a:t>
            </a:r>
            <a:r>
              <a:rPr lang="ru-RU" dirty="0" smtClean="0"/>
              <a:t>творчества</a:t>
            </a:r>
          </a:p>
          <a:p>
            <a:r>
              <a:rPr lang="ru-RU" dirty="0" smtClean="0"/>
              <a:t>Способствует </a:t>
            </a:r>
            <a:r>
              <a:rPr lang="ru-RU" dirty="0"/>
              <a:t>достижению общих </a:t>
            </a:r>
            <a:r>
              <a:rPr lang="ru-RU" dirty="0" smtClean="0"/>
              <a:t>целей </a:t>
            </a:r>
          </a:p>
          <a:p>
            <a:r>
              <a:rPr lang="ru-RU" dirty="0" smtClean="0"/>
              <a:t>Создаёт </a:t>
            </a:r>
            <a:r>
              <a:rPr lang="ru-RU" dirty="0"/>
              <a:t>ситуацию успеха, в которой каждый обучающийся может попробовать себя в различных социальных ролях, научиться работать в команде, становится участником диалога </a:t>
            </a:r>
            <a:r>
              <a:rPr lang="ru-RU" dirty="0" smtClean="0"/>
              <a:t>культур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217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Формальность или шаг в будущее?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915816" y="1627986"/>
            <a:ext cx="2700300" cy="4525963"/>
          </a:xfrm>
        </p:spPr>
        <p:txBody>
          <a:bodyPr/>
          <a:lstStyle/>
          <a:p>
            <a:r>
              <a:rPr lang="ru-RU" u="sng" dirty="0" smtClean="0"/>
              <a:t>Обучающиеся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    50% * 50%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251520" y="1626793"/>
            <a:ext cx="3024336" cy="4525963"/>
          </a:xfrm>
        </p:spPr>
        <p:txBody>
          <a:bodyPr/>
          <a:lstStyle/>
          <a:p>
            <a:r>
              <a:rPr lang="ru-RU" u="sng" dirty="0" smtClean="0"/>
              <a:t>Педагоги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50% * 50%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Энтузиастам и профессионалам своего дела – шаг в будущее.</a:t>
            </a:r>
            <a:endParaRPr lang="ru-RU" dirty="0"/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6119664" y="1626793"/>
            <a:ext cx="302433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u="sng" dirty="0" smtClean="0"/>
              <a:t>Родители</a:t>
            </a:r>
          </a:p>
          <a:p>
            <a:endParaRPr lang="ru-RU" dirty="0" smtClean="0"/>
          </a:p>
          <a:p>
            <a:r>
              <a:rPr lang="ru-RU" dirty="0"/>
              <a:t>50% * 50%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Осознающим, что такое внеурочная деятельность, – шаг в будущее.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0117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www.titul.ru</a:t>
            </a: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www.englishteachers.ru</a:t>
            </a: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Интернет-магазин «Титул»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altLang="ru-RU" u="sng" dirty="0" smtClean="0"/>
          </a:p>
          <a:p>
            <a:pPr marL="0" indent="0" algn="ctr">
              <a:buNone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>
              <a:buNone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>
              <a:buNone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>
              <a:buNone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467544" y="3501008"/>
            <a:ext cx="2161848" cy="1152128"/>
            <a:chOff x="467544" y="3429000"/>
            <a:chExt cx="2161848" cy="1152128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164706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973" y="26030"/>
            <a:ext cx="5452002" cy="68319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505248"/>
            <a:ext cx="7419347" cy="3986833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364088" y="260648"/>
            <a:ext cx="3610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Бесплатный журнал, архив доступен для скачивания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905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3867" y="0"/>
            <a:ext cx="514639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958429" cy="6624736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076056" y="274638"/>
            <a:ext cx="3610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Бесплатный журнал, архив доступен для скачивания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977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 l="4591"/>
          <a:stretch>
            <a:fillRect/>
          </a:stretch>
        </p:blipFill>
        <p:spPr>
          <a:xfrm>
            <a:off x="539552" y="0"/>
            <a:ext cx="7482641" cy="6741368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411760" y="3717032"/>
            <a:ext cx="5760640" cy="11521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533256" y="260648"/>
            <a:ext cx="3610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Бесплатный журнал, архив доступен для скачивания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304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1762</Words>
  <Application>Microsoft Office PowerPoint</Application>
  <PresentationFormat>Экран (4:3)</PresentationFormat>
  <Paragraphs>231</Paragraphs>
  <Slides>62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63" baseType="lpstr">
      <vt:lpstr>Тема Office</vt:lpstr>
      <vt:lpstr>Внеурочная деятельность – формальность или шаг в будущее?</vt:lpstr>
      <vt:lpstr>Слайд 2</vt:lpstr>
      <vt:lpstr>Слайд 3</vt:lpstr>
      <vt:lpstr>Внеклассная vs. внеурочная</vt:lpstr>
      <vt:lpstr>К чему мы привыкли?</vt:lpstr>
      <vt:lpstr>Бесплатный журнал, архив доступен для скачивания</vt:lpstr>
      <vt:lpstr>Слайд 7</vt:lpstr>
      <vt:lpstr>Слайд 8</vt:lpstr>
      <vt:lpstr>Слайд 9</vt:lpstr>
      <vt:lpstr>Зачем?</vt:lpstr>
      <vt:lpstr>Внеурочная деятельность</vt:lpstr>
      <vt:lpstr>Организация внеурочной деятельности</vt:lpstr>
      <vt:lpstr>Внеурочная деятельность</vt:lpstr>
      <vt:lpstr>Направления развития личности</vt:lpstr>
      <vt:lpstr>Виды и направления внеурочной деятельности</vt:lpstr>
      <vt:lpstr>Программа внеурочной  деятельности</vt:lpstr>
      <vt:lpstr>Требования к программам внеурочной деятельности           </vt:lpstr>
      <vt:lpstr>Классификация результатов внеурочной деятельности учащихся</vt:lpstr>
      <vt:lpstr>Классификация результатов внеурочной деятельности учащихся</vt:lpstr>
      <vt:lpstr>Классификация результатов внеурочной деятельности учащихся</vt:lpstr>
      <vt:lpstr>Связь уровней и форм </vt:lpstr>
      <vt:lpstr>Условия организации внеурочной деятельности</vt:lpstr>
      <vt:lpstr>Music club (Grades 2 - 11)</vt:lpstr>
      <vt:lpstr>Слайд 24</vt:lpstr>
      <vt:lpstr>http://audio.neteducom.com/download.php?id=books/16/sounds/027.mp3 </vt:lpstr>
      <vt:lpstr>Reading club (Grades 5 – 11) </vt:lpstr>
      <vt:lpstr>Слайд 27</vt:lpstr>
      <vt:lpstr>Слайд 28</vt:lpstr>
      <vt:lpstr>Слайд 29</vt:lpstr>
      <vt:lpstr>Travel Club (2 – 11 классы)</vt:lpstr>
      <vt:lpstr>Примеры лингвострановедческого материала, содержащего реалии, в УМК “Happy English.ru”</vt:lpstr>
      <vt:lpstr>“Happy English.ru”, 2 класс</vt:lpstr>
      <vt:lpstr>Слайд 33</vt:lpstr>
      <vt:lpstr>Слайд 34</vt:lpstr>
      <vt:lpstr>Слайд 35</vt:lpstr>
      <vt:lpstr>Слайд 36</vt:lpstr>
      <vt:lpstr>«Страницы британской истории» (К.И.Кауфман, М.Ю.Кауфман)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Лингвострановедение в пособиях «Метапредметный портфель»</vt:lpstr>
      <vt:lpstr>Слайд 50</vt:lpstr>
      <vt:lpstr>Слайд 51</vt:lpstr>
      <vt:lpstr>Слайд 52</vt:lpstr>
      <vt:lpstr>Слайд 53</vt:lpstr>
      <vt:lpstr>Кенсингтонский дворец</vt:lpstr>
      <vt:lpstr>Бесплатные интернет-ресурсы</vt:lpstr>
      <vt:lpstr>Работа с «Метапредметными портфелями» во внеурочной деятельности</vt:lpstr>
      <vt:lpstr>Вариант организации внеурочной деятельности (5 – 11 классы)</vt:lpstr>
      <vt:lpstr>Идеи для внеурочной  и внеклассной работы</vt:lpstr>
      <vt:lpstr>Документальная база внеурочной деятельности</vt:lpstr>
      <vt:lpstr>Внеурочная деятельность по английскому языку </vt:lpstr>
      <vt:lpstr>Формальность или шаг в будущее?</vt:lpstr>
      <vt:lpstr>Слайд 62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Внеклассная и внеурочная деятельность по английскому языку: в чем разница  (на примере курсов и пособий издательства “Титул”)</dc:title>
  <cp:lastModifiedBy>bae</cp:lastModifiedBy>
  <cp:revision>108</cp:revision>
  <dcterms:modified xsi:type="dcterms:W3CDTF">2018-04-18T11:52:54Z</dcterms:modified>
</cp:coreProperties>
</file>