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81" r:id="rId21"/>
    <p:sldId id="274" r:id="rId22"/>
    <p:sldId id="275" r:id="rId23"/>
    <p:sldId id="276" r:id="rId24"/>
    <p:sldId id="277" r:id="rId25"/>
    <p:sldId id="278" r:id="rId26"/>
    <p:sldId id="279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09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533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55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978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61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29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884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020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15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1448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0640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68B1F-1488-4815-A604-00CF6E8050BF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39184-2007-482C-87B7-5B0BB9A453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99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Типичные трудности учащихся в разделе </a:t>
            </a:r>
            <a:r>
              <a:rPr lang="ru-RU" dirty="0" smtClean="0"/>
              <a:t>грамматика </a:t>
            </a:r>
            <a:r>
              <a:rPr lang="ru-RU" dirty="0"/>
              <a:t>и л</a:t>
            </a:r>
            <a:r>
              <a:rPr lang="ru-RU" dirty="0" smtClean="0"/>
              <a:t>ексика </a:t>
            </a:r>
            <a:r>
              <a:rPr lang="ru-RU" dirty="0"/>
              <a:t>в ОГЭ и ЕГЭ и как их преодолеть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Лихошерстов</a:t>
            </a:r>
            <a:r>
              <a:rPr lang="ru-RU" dirty="0" smtClean="0">
                <a:solidFill>
                  <a:schemeClr val="tx1"/>
                </a:solidFill>
              </a:rPr>
              <a:t> Е.Ю.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4990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Прилагательное (</a:t>
            </a:r>
            <a:r>
              <a:rPr lang="ru-RU" dirty="0" err="1"/>
              <a:t>adjective</a:t>
            </a:r>
            <a:r>
              <a:rPr lang="ru-RU" dirty="0"/>
              <a:t>) и наречие (</a:t>
            </a:r>
            <a:r>
              <a:rPr lang="ru-RU" dirty="0" err="1"/>
              <a:t>adverb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изменяем </a:t>
            </a:r>
            <a:r>
              <a:rPr lang="ru-RU" dirty="0"/>
              <a:t>степень </a:t>
            </a:r>
            <a:r>
              <a:rPr lang="ru-RU" dirty="0" smtClean="0"/>
              <a:t>сравнения: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59369985"/>
              </p:ext>
            </p:extLst>
          </p:nvPr>
        </p:nvGraphicFramePr>
        <p:xfrm>
          <a:off x="1187624" y="2132856"/>
          <a:ext cx="6086475" cy="1108710"/>
        </p:xfrm>
        <a:graphic>
          <a:graphicData uri="http://schemas.openxmlformats.org/drawingml/2006/table">
            <a:tbl>
              <a:tblPr/>
              <a:tblGrid>
                <a:gridCol w="2028825"/>
                <a:gridCol w="2028825"/>
                <a:gridCol w="2028825"/>
              </a:tblGrid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 smtClean="0">
                          <a:effectLst/>
                          <a:latin typeface="inherit"/>
                        </a:rPr>
                        <a:t>Положительная</a:t>
                      </a:r>
                      <a:endParaRPr lang="ru-RU" dirty="0">
                        <a:effectLst/>
                        <a:latin typeface="inherit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  <a:latin typeface="inherit"/>
                        </a:rPr>
                        <a:t>Сравнительная 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  <a:latin typeface="inherit"/>
                        </a:rPr>
                        <a:t>Превосходная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easy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easier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the easiest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  <a:latin typeface="inherit"/>
                        </a:rPr>
                        <a:t>beautiful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more beautiful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  <a:latin typeface="inherit"/>
                        </a:rPr>
                        <a:t>the most beautiful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6733459"/>
              </p:ext>
            </p:extLst>
          </p:nvPr>
        </p:nvGraphicFramePr>
        <p:xfrm>
          <a:off x="755576" y="3284984"/>
          <a:ext cx="7128792" cy="2586990"/>
        </p:xfrm>
        <a:graphic>
          <a:graphicData uri="http://schemas.openxmlformats.org/drawingml/2006/table">
            <a:tbl>
              <a:tblPr/>
              <a:tblGrid>
                <a:gridCol w="2376264"/>
                <a:gridCol w="2376264"/>
                <a:gridCol w="2376264"/>
              </a:tblGrid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  <a:latin typeface="inherit"/>
                        </a:rPr>
                        <a:t>Положительная 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  <a:latin typeface="inherit"/>
                        </a:rPr>
                        <a:t>Сравнительная 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  <a:latin typeface="inherit"/>
                        </a:rPr>
                        <a:t>Превосходная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Good/well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Better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The best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Bad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Worse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The worst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Much/many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  <a:latin typeface="inherit"/>
                        </a:rPr>
                        <a:t>More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The most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Little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less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The least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  <a:latin typeface="inherit"/>
                        </a:rPr>
                        <a:t>Old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Older/elder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The oldest/the eldest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base"/>
                      <a:r>
                        <a:rPr lang="en-US">
                          <a:effectLst/>
                          <a:latin typeface="inherit"/>
                        </a:rPr>
                        <a:t>Far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  <a:latin typeface="inherit"/>
                        </a:rPr>
                        <a:t>Farther/further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dirty="0">
                          <a:effectLst/>
                          <a:latin typeface="inherit"/>
                        </a:rPr>
                        <a:t>The farthest/furthest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A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99771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Глагол (</a:t>
            </a:r>
            <a:r>
              <a:rPr lang="en-US" dirty="0"/>
              <a:t>verb)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/>
              <a:t> Может </a:t>
            </a:r>
            <a:r>
              <a:rPr lang="ru-RU" i="1" dirty="0" smtClean="0"/>
              <a:t>поменяться</a:t>
            </a:r>
            <a:r>
              <a:rPr lang="ru-RU" dirty="0" smtClean="0"/>
              <a:t>:</a:t>
            </a:r>
          </a:p>
          <a:p>
            <a:pPr fontAlgn="base"/>
            <a:r>
              <a:rPr lang="ru-RU" b="1" dirty="0" smtClean="0"/>
              <a:t>залог</a:t>
            </a:r>
            <a:r>
              <a:rPr lang="ru-RU" dirty="0" smtClean="0"/>
              <a:t> </a:t>
            </a:r>
            <a:r>
              <a:rPr lang="ru-RU" dirty="0"/>
              <a:t>с активного на пассивный (</a:t>
            </a:r>
            <a:r>
              <a:rPr lang="ru-RU" dirty="0" err="1"/>
              <a:t>find-is</a:t>
            </a:r>
            <a:r>
              <a:rPr lang="ru-RU" dirty="0"/>
              <a:t> </a:t>
            </a:r>
            <a:r>
              <a:rPr lang="ru-RU" dirty="0" err="1" smtClean="0"/>
              <a:t>found</a:t>
            </a:r>
            <a:r>
              <a:rPr lang="ru-RU" dirty="0" smtClean="0"/>
              <a:t>),</a:t>
            </a:r>
          </a:p>
          <a:p>
            <a:pPr fontAlgn="base"/>
            <a:r>
              <a:rPr lang="ru-RU" b="1" dirty="0" smtClean="0"/>
              <a:t>время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write</a:t>
            </a:r>
            <a:r>
              <a:rPr lang="ru-RU" dirty="0"/>
              <a:t> — </a:t>
            </a:r>
            <a:r>
              <a:rPr lang="ru-RU" dirty="0" err="1"/>
              <a:t>have</a:t>
            </a:r>
            <a:r>
              <a:rPr lang="ru-RU" dirty="0"/>
              <a:t> </a:t>
            </a:r>
            <a:r>
              <a:rPr lang="ru-RU" dirty="0" err="1"/>
              <a:t>written</a:t>
            </a:r>
            <a:r>
              <a:rPr lang="ru-RU" dirty="0" smtClean="0"/>
              <a:t>).</a:t>
            </a:r>
          </a:p>
          <a:p>
            <a:pPr fontAlgn="base"/>
            <a:r>
              <a:rPr lang="ru-RU" dirty="0" smtClean="0"/>
              <a:t> </a:t>
            </a:r>
            <a:r>
              <a:rPr lang="ru-RU" b="1" dirty="0" smtClean="0"/>
              <a:t>лицо</a:t>
            </a:r>
            <a:r>
              <a:rPr lang="ru-RU" dirty="0"/>
              <a:t>, к которому относится глагол, т.к. от этого зависит форма глаголов  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am</a:t>
            </a:r>
            <a:r>
              <a:rPr lang="ru-RU" dirty="0"/>
              <a:t>/</a:t>
            </a:r>
            <a:r>
              <a:rPr lang="ru-RU" dirty="0" err="1"/>
              <a:t>is</a:t>
            </a:r>
            <a:r>
              <a:rPr lang="ru-RU" dirty="0"/>
              <a:t>/</a:t>
            </a:r>
            <a:r>
              <a:rPr lang="ru-RU" dirty="0" err="1"/>
              <a:t>are</a:t>
            </a:r>
            <a:r>
              <a:rPr lang="ru-RU" dirty="0"/>
              <a:t>, </a:t>
            </a:r>
            <a:r>
              <a:rPr lang="ru-RU" dirty="0" err="1"/>
              <a:t>was</a:t>
            </a:r>
            <a:r>
              <a:rPr lang="ru-RU" dirty="0"/>
              <a:t>/</a:t>
            </a:r>
            <a:r>
              <a:rPr lang="ru-RU" dirty="0" err="1"/>
              <a:t>were</a:t>
            </a:r>
            <a:r>
              <a:rPr lang="ru-RU" dirty="0"/>
              <a:t>) и </a:t>
            </a:r>
            <a:r>
              <a:rPr lang="ru-RU" dirty="0" err="1"/>
              <a:t>have</a:t>
            </a:r>
            <a:r>
              <a:rPr lang="ru-RU" dirty="0"/>
              <a:t> (</a:t>
            </a:r>
            <a:r>
              <a:rPr lang="ru-RU" dirty="0" err="1"/>
              <a:t>have</a:t>
            </a:r>
            <a:r>
              <a:rPr lang="ru-RU" dirty="0"/>
              <a:t>/</a:t>
            </a:r>
            <a:r>
              <a:rPr lang="ru-RU" dirty="0" err="1"/>
              <a:t>has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2433836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Числительное (</a:t>
            </a:r>
            <a:r>
              <a:rPr lang="en-US" dirty="0"/>
              <a:t>numeral)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 Может </a:t>
            </a:r>
            <a:r>
              <a:rPr lang="ru-RU" i="1" dirty="0" smtClean="0"/>
              <a:t>поменяться</a:t>
            </a:r>
            <a:r>
              <a:rPr lang="ru-RU" dirty="0" smtClean="0"/>
              <a:t>:</a:t>
            </a:r>
          </a:p>
          <a:p>
            <a:pPr fontAlgn="base"/>
            <a:r>
              <a:rPr lang="ru-RU" i="1" dirty="0"/>
              <a:t>Р</a:t>
            </a:r>
            <a:r>
              <a:rPr lang="ru-RU" i="1" dirty="0" smtClean="0"/>
              <a:t>азряд</a:t>
            </a:r>
            <a:r>
              <a:rPr lang="ru-RU" dirty="0" smtClean="0"/>
              <a:t> </a:t>
            </a:r>
            <a:r>
              <a:rPr lang="ru-RU" dirty="0"/>
              <a:t>(количественное числительное меняется на порядковое). </a:t>
            </a:r>
            <a:endParaRPr lang="ru-RU" dirty="0" smtClean="0"/>
          </a:p>
          <a:p>
            <a:pPr fontAlgn="base"/>
            <a:r>
              <a:rPr lang="ru-RU" dirty="0" smtClean="0"/>
              <a:t>Всего </a:t>
            </a:r>
            <a:r>
              <a:rPr lang="ru-RU" dirty="0"/>
              <a:t>три распространенных варианта: </a:t>
            </a:r>
            <a:r>
              <a:rPr lang="ru-RU" i="1" dirty="0" err="1"/>
              <a:t>one</a:t>
            </a:r>
            <a:r>
              <a:rPr lang="ru-RU" i="1" dirty="0"/>
              <a:t> – </a:t>
            </a:r>
            <a:r>
              <a:rPr lang="ru-RU" i="1" dirty="0" err="1"/>
              <a:t>first</a:t>
            </a:r>
            <a:r>
              <a:rPr lang="ru-RU" i="1" dirty="0"/>
              <a:t>, </a:t>
            </a:r>
            <a:r>
              <a:rPr lang="ru-RU" i="1" dirty="0" err="1"/>
              <a:t>two</a:t>
            </a:r>
            <a:r>
              <a:rPr lang="ru-RU" i="1" dirty="0"/>
              <a:t> – </a:t>
            </a:r>
            <a:r>
              <a:rPr lang="ru-RU" i="1" dirty="0" err="1"/>
              <a:t>second</a:t>
            </a:r>
            <a:r>
              <a:rPr lang="ru-RU" i="1" dirty="0"/>
              <a:t>, </a:t>
            </a:r>
            <a:r>
              <a:rPr lang="ru-RU" i="1" dirty="0" err="1"/>
              <a:t>three</a:t>
            </a:r>
            <a:r>
              <a:rPr lang="ru-RU" i="1" dirty="0"/>
              <a:t>– </a:t>
            </a:r>
            <a:r>
              <a:rPr lang="ru-RU" i="1" dirty="0" err="1"/>
              <a:t>third</a:t>
            </a:r>
            <a:r>
              <a:rPr lang="ru-RU" i="1" dirty="0"/>
              <a:t>. </a:t>
            </a:r>
            <a:endParaRPr lang="ru-RU" i="1" dirty="0" smtClean="0"/>
          </a:p>
          <a:p>
            <a:pPr fontAlgn="base"/>
            <a:r>
              <a:rPr lang="ru-RU" dirty="0"/>
              <a:t>П</a:t>
            </a:r>
            <a:r>
              <a:rPr lang="ru-RU" dirty="0" smtClean="0"/>
              <a:t>ри </a:t>
            </a:r>
            <a:r>
              <a:rPr lang="ru-RU" i="1" dirty="0"/>
              <a:t>образовании порядковых числительных</a:t>
            </a:r>
            <a:r>
              <a:rPr lang="ru-RU" dirty="0"/>
              <a:t>, на конце которых стоит </a:t>
            </a:r>
            <a:r>
              <a:rPr lang="ru-RU" dirty="0" smtClean="0"/>
              <a:t>– </a:t>
            </a:r>
            <a:r>
              <a:rPr lang="ru-RU" i="1" dirty="0" smtClean="0"/>
              <a:t>у</a:t>
            </a:r>
            <a:r>
              <a:rPr lang="ru-RU" i="1" dirty="0"/>
              <a:t> (</a:t>
            </a:r>
            <a:r>
              <a:rPr lang="ru-RU" i="1" dirty="0" err="1"/>
              <a:t>twenty</a:t>
            </a:r>
            <a:r>
              <a:rPr lang="ru-RU" i="1" dirty="0"/>
              <a:t>, </a:t>
            </a:r>
            <a:r>
              <a:rPr lang="ru-RU" i="1" dirty="0" err="1"/>
              <a:t>thirty</a:t>
            </a:r>
            <a:r>
              <a:rPr lang="ru-RU" i="1" dirty="0"/>
              <a:t>), это –у заменяется на </a:t>
            </a:r>
            <a:r>
              <a:rPr lang="ru-RU" i="1" dirty="0" smtClean="0"/>
              <a:t>– i</a:t>
            </a:r>
            <a:r>
              <a:rPr lang="ru-RU" i="1" dirty="0"/>
              <a:t> и добавляется –</a:t>
            </a:r>
            <a:r>
              <a:rPr lang="ru-RU" i="1" dirty="0" err="1"/>
              <a:t>eth</a:t>
            </a:r>
            <a:r>
              <a:rPr lang="ru-RU" i="1" dirty="0"/>
              <a:t> (</a:t>
            </a:r>
            <a:r>
              <a:rPr lang="ru-RU" i="1" dirty="0" err="1"/>
              <a:t>twentieth</a:t>
            </a:r>
            <a:r>
              <a:rPr lang="ru-RU" i="1" dirty="0"/>
              <a:t>, </a:t>
            </a:r>
            <a:r>
              <a:rPr lang="ru-RU" i="1" dirty="0" err="1"/>
              <a:t>thirtieth</a:t>
            </a:r>
            <a:r>
              <a:rPr lang="ru-RU" i="1" dirty="0"/>
              <a:t>).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4128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Местоимение (</a:t>
            </a:r>
            <a:r>
              <a:rPr lang="en-US" dirty="0"/>
              <a:t>pronoun)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Может </a:t>
            </a:r>
            <a:r>
              <a:rPr lang="ru-RU" i="1" dirty="0" smtClean="0"/>
              <a:t>поменяться:</a:t>
            </a:r>
          </a:p>
          <a:p>
            <a:r>
              <a:rPr lang="ru-RU" b="1" dirty="0"/>
              <a:t>Р</a:t>
            </a:r>
            <a:r>
              <a:rPr lang="ru-RU" b="1" dirty="0" smtClean="0"/>
              <a:t>азряд</a:t>
            </a:r>
            <a:r>
              <a:rPr lang="ru-RU" dirty="0" smtClean="0"/>
              <a:t> </a:t>
            </a:r>
            <a:r>
              <a:rPr lang="ru-RU" dirty="0"/>
              <a:t>из личного </a:t>
            </a:r>
            <a:r>
              <a:rPr lang="ru-RU" i="1" dirty="0"/>
              <a:t>(I)</a:t>
            </a:r>
            <a:r>
              <a:rPr lang="ru-RU" dirty="0"/>
              <a:t> можно образовать притяжательное </a:t>
            </a:r>
            <a:r>
              <a:rPr lang="ru-RU" i="1" dirty="0"/>
              <a:t>(</a:t>
            </a:r>
            <a:r>
              <a:rPr lang="ru-RU" i="1" dirty="0" err="1"/>
              <a:t>my</a:t>
            </a:r>
            <a:r>
              <a:rPr lang="ru-RU" i="1" dirty="0" smtClean="0"/>
              <a:t>);</a:t>
            </a:r>
          </a:p>
          <a:p>
            <a:r>
              <a:rPr lang="ru-RU" b="1" dirty="0"/>
              <a:t>В</a:t>
            </a:r>
            <a:r>
              <a:rPr lang="ru-RU" b="1" dirty="0" smtClean="0"/>
              <a:t>озвратное</a:t>
            </a:r>
            <a:r>
              <a:rPr lang="ru-RU" dirty="0" smtClean="0"/>
              <a:t> </a:t>
            </a:r>
            <a:r>
              <a:rPr lang="ru-RU" i="1" dirty="0"/>
              <a:t>(</a:t>
            </a:r>
            <a:r>
              <a:rPr lang="ru-RU" i="1" dirty="0" err="1"/>
              <a:t>myself</a:t>
            </a:r>
            <a:r>
              <a:rPr lang="ru-RU" i="1" dirty="0"/>
              <a:t>) </a:t>
            </a:r>
            <a:r>
              <a:rPr lang="ru-RU" dirty="0"/>
              <a:t>и </a:t>
            </a:r>
            <a:r>
              <a:rPr lang="ru-RU" dirty="0" smtClean="0"/>
              <a:t>абсолютная форма </a:t>
            </a:r>
            <a:r>
              <a:rPr lang="ru-RU" i="1" dirty="0"/>
              <a:t>(</a:t>
            </a:r>
            <a:r>
              <a:rPr lang="ru-RU" i="1" dirty="0" err="1"/>
              <a:t>mine</a:t>
            </a:r>
            <a:r>
              <a:rPr lang="ru-RU" i="1" dirty="0"/>
              <a:t>). </a:t>
            </a:r>
            <a:endParaRPr lang="ru-RU" i="1" dirty="0" smtClean="0"/>
          </a:p>
          <a:p>
            <a:r>
              <a:rPr lang="ru-RU" b="1" dirty="0"/>
              <a:t>П</a:t>
            </a:r>
            <a:r>
              <a:rPr lang="ru-RU" b="1" dirty="0" smtClean="0"/>
              <a:t>адеж</a:t>
            </a:r>
            <a:r>
              <a:rPr lang="ru-RU" dirty="0" smtClean="0"/>
              <a:t> </a:t>
            </a:r>
            <a:r>
              <a:rPr lang="ru-RU" i="1" dirty="0"/>
              <a:t>(I – </a:t>
            </a:r>
            <a:r>
              <a:rPr lang="ru-RU" i="1" dirty="0" err="1"/>
              <a:t>me</a:t>
            </a:r>
            <a:r>
              <a:rPr lang="ru-RU" i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3414099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cap="all" dirty="0"/>
              <a:t>ЗАДАНИЯ ПО СЛОВООБРАЗОВАНИЮ В ЕГЭ</a:t>
            </a:r>
            <a:br>
              <a:rPr lang="ru-RU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/>
              <a:t>2 тип — задания </a:t>
            </a:r>
            <a:r>
              <a:rPr lang="ru-RU" b="1" dirty="0" smtClean="0"/>
              <a:t>по словообразованию  </a:t>
            </a:r>
            <a:r>
              <a:rPr lang="ru-RU" dirty="0"/>
              <a:t> </a:t>
            </a:r>
            <a:endParaRPr lang="ru-RU" dirty="0" smtClean="0"/>
          </a:p>
          <a:p>
            <a:pPr algn="just"/>
            <a:r>
              <a:rPr lang="ru-RU" sz="2800" dirty="0" smtClean="0">
                <a:latin typeface="+mj-lt"/>
              </a:rPr>
              <a:t>Формулировка </a:t>
            </a:r>
            <a:r>
              <a:rPr lang="ru-RU" sz="2800" dirty="0">
                <a:latin typeface="+mj-lt"/>
              </a:rPr>
              <a:t>следующая: </a:t>
            </a:r>
            <a:r>
              <a:rPr lang="ru-RU" sz="2800" dirty="0" smtClean="0">
                <a:latin typeface="+mj-lt"/>
              </a:rPr>
              <a:t>«</a:t>
            </a:r>
            <a:r>
              <a:rPr lang="ru-RU" sz="2800" dirty="0">
                <a:latin typeface="+mj-lt"/>
              </a:rPr>
              <a:t>Образуйте от слов, напечатанных заглавными буквами в конце строк</a:t>
            </a:r>
            <a:r>
              <a:rPr lang="ru-RU" sz="2800" dirty="0" smtClean="0">
                <a:latin typeface="+mj-lt"/>
              </a:rPr>
              <a:t>,</a:t>
            </a:r>
            <a:r>
              <a:rPr lang="en-US" sz="2800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однокоренные </a:t>
            </a:r>
            <a:r>
              <a:rPr lang="ru-RU" sz="2800" dirty="0">
                <a:latin typeface="+mj-lt"/>
              </a:rPr>
              <a:t>слова, так, чтобы они грамматически и лексически соответствовали содержанию текста. Заполните пропуски полученными словами».</a:t>
            </a:r>
          </a:p>
        </p:txBody>
      </p:sp>
    </p:spTree>
    <p:extLst>
      <p:ext uri="{BB962C8B-B14F-4D97-AF65-F5344CB8AC3E}">
        <p14:creationId xmlns:p14="http://schemas.microsoft.com/office/powerpoint/2010/main" xmlns="" val="2438904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Аналогично предыдущему заданию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Г</a:t>
            </a:r>
            <a:r>
              <a:rPr lang="ru-RU" b="1" dirty="0" smtClean="0"/>
              <a:t>лавное </a:t>
            </a:r>
            <a:r>
              <a:rPr lang="ru-RU" b="1" dirty="0"/>
              <a:t>и </a:t>
            </a:r>
            <a:r>
              <a:rPr lang="ru-RU" b="1" dirty="0" smtClean="0"/>
              <a:t>принципиальное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sz="2800" dirty="0" smtClean="0"/>
              <a:t>Нужно образовать </a:t>
            </a:r>
            <a:r>
              <a:rPr lang="ru-RU" sz="2800" b="1" u="sng" dirty="0"/>
              <a:t>НОВОЕ</a:t>
            </a:r>
            <a:r>
              <a:rPr lang="ru-RU" sz="2800" dirty="0"/>
              <a:t> слово, </a:t>
            </a:r>
            <a:r>
              <a:rPr lang="ru-RU" sz="2800" i="1" dirty="0"/>
              <a:t>новую часть речи: </a:t>
            </a:r>
            <a:endParaRPr lang="ru-RU" sz="2800" i="1" dirty="0" smtClean="0"/>
          </a:p>
          <a:p>
            <a:r>
              <a:rPr lang="ru-RU" sz="2800" dirty="0" smtClean="0"/>
              <a:t>например</a:t>
            </a:r>
            <a:r>
              <a:rPr lang="ru-RU" sz="2800" dirty="0"/>
              <a:t>, был глагол, стало прилагательное (</a:t>
            </a:r>
            <a:r>
              <a:rPr lang="ru-RU" sz="2800" i="1" dirty="0" err="1"/>
              <a:t>differ-different</a:t>
            </a:r>
            <a:r>
              <a:rPr lang="ru-RU" sz="2800" dirty="0" smtClean="0"/>
              <a:t>); </a:t>
            </a:r>
          </a:p>
          <a:p>
            <a:r>
              <a:rPr lang="ru-RU" sz="2800" dirty="0" smtClean="0"/>
              <a:t>Исключение </a:t>
            </a:r>
            <a:r>
              <a:rPr lang="ru-RU" sz="2800" dirty="0"/>
              <a:t>составляют отрицательные префиксы, и</a:t>
            </a:r>
            <a:r>
              <a:rPr lang="ru-RU" sz="2800" dirty="0" smtClean="0"/>
              <a:t>ногда </a:t>
            </a:r>
            <a:r>
              <a:rPr lang="ru-RU" sz="2800" dirty="0"/>
              <a:t>не меняющие часть речи: (</a:t>
            </a:r>
            <a:r>
              <a:rPr lang="ru-RU" sz="2800" i="1" dirty="0" err="1"/>
              <a:t>possible</a:t>
            </a:r>
            <a:r>
              <a:rPr lang="ru-RU" sz="2800" i="1" dirty="0"/>
              <a:t> – </a:t>
            </a:r>
            <a:r>
              <a:rPr lang="ru-RU" sz="2800" i="1" dirty="0" err="1"/>
              <a:t>impossible</a:t>
            </a:r>
            <a:r>
              <a:rPr lang="ru-RU" sz="2800" i="1" dirty="0"/>
              <a:t>, </a:t>
            </a:r>
            <a:r>
              <a:rPr lang="ru-RU" sz="2800" i="1" dirty="0" err="1"/>
              <a:t>approval</a:t>
            </a:r>
            <a:r>
              <a:rPr lang="ru-RU" sz="2800" i="1" dirty="0"/>
              <a:t> – </a:t>
            </a:r>
            <a:r>
              <a:rPr lang="ru-RU" sz="2800" i="1" dirty="0" err="1"/>
              <a:t>disapproval</a:t>
            </a:r>
            <a:r>
              <a:rPr lang="ru-RU" sz="2800" i="1" dirty="0" smtClean="0"/>
              <a:t>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55479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</a:t>
            </a:r>
            <a:r>
              <a:rPr lang="ru-RU" sz="3600" dirty="0" smtClean="0"/>
              <a:t>сновные </a:t>
            </a:r>
            <a:r>
              <a:rPr lang="ru-RU" sz="3600" dirty="0"/>
              <a:t>элементы словообразования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i="1" dirty="0"/>
              <a:t>Аффиксы глаголов: </a:t>
            </a:r>
            <a:r>
              <a:rPr lang="en-US" b="1" dirty="0"/>
              <a:t>re-, dis-, </a:t>
            </a:r>
            <a:r>
              <a:rPr lang="en-US" b="1" dirty="0" err="1"/>
              <a:t>mis</a:t>
            </a:r>
            <a:r>
              <a:rPr lang="en-US" b="1" dirty="0"/>
              <a:t>-; -</a:t>
            </a:r>
            <a:r>
              <a:rPr lang="en-US" b="1" dirty="0" err="1"/>
              <a:t>ize</a:t>
            </a:r>
            <a:r>
              <a:rPr lang="en-US" b="1" dirty="0"/>
              <a:t>/</a:t>
            </a:r>
            <a:r>
              <a:rPr lang="en-US" b="1" dirty="0" err="1"/>
              <a:t>ise</a:t>
            </a:r>
            <a:r>
              <a:rPr lang="en-US" b="1" dirty="0"/>
              <a:t>. </a:t>
            </a:r>
            <a:r>
              <a:rPr lang="en-US" dirty="0"/>
              <a:t>(rewrite, miscalculate, realize, advise);</a:t>
            </a:r>
          </a:p>
          <a:p>
            <a:pPr fontAlgn="base"/>
            <a:r>
              <a:rPr lang="en-US" i="1" dirty="0"/>
              <a:t>C</a:t>
            </a:r>
            <a:r>
              <a:rPr lang="ru-RU" i="1" dirty="0" err="1"/>
              <a:t>уффиксы</a:t>
            </a:r>
            <a:r>
              <a:rPr lang="ru-RU" i="1" dirty="0"/>
              <a:t> существительных</a:t>
            </a:r>
            <a:r>
              <a:rPr lang="ru-RU" dirty="0"/>
              <a:t>: -</a:t>
            </a:r>
            <a:r>
              <a:rPr lang="en-US" b="1" dirty="0" err="1"/>
              <a:t>er</a:t>
            </a:r>
            <a:r>
              <a:rPr lang="en-US" b="1" dirty="0"/>
              <a:t>/or, -ness, -</a:t>
            </a:r>
            <a:r>
              <a:rPr lang="en-US" b="1" dirty="0" err="1"/>
              <a:t>ist</a:t>
            </a:r>
            <a:r>
              <a:rPr lang="en-US" b="1" dirty="0"/>
              <a:t>, -ship, -</a:t>
            </a:r>
            <a:r>
              <a:rPr lang="en-US" b="1" dirty="0" err="1"/>
              <a:t>ing</a:t>
            </a:r>
            <a:r>
              <a:rPr lang="en-US" b="1" dirty="0"/>
              <a:t>, -</a:t>
            </a:r>
            <a:r>
              <a:rPr lang="en-US" b="1" dirty="0" err="1"/>
              <a:t>sion</a:t>
            </a:r>
            <a:r>
              <a:rPr lang="en-US" b="1" dirty="0"/>
              <a:t>/</a:t>
            </a:r>
            <a:r>
              <a:rPr lang="en-US" b="1" dirty="0" err="1"/>
              <a:t>tion</a:t>
            </a:r>
            <a:r>
              <a:rPr lang="en-US" b="1" dirty="0"/>
              <a:t>, -</a:t>
            </a:r>
            <a:r>
              <a:rPr lang="en-US" b="1" dirty="0" err="1"/>
              <a:t>ance</a:t>
            </a:r>
            <a:r>
              <a:rPr lang="en-US" b="1" dirty="0"/>
              <a:t>/</a:t>
            </a:r>
            <a:r>
              <a:rPr lang="en-US" b="1" dirty="0" err="1"/>
              <a:t>ence</a:t>
            </a:r>
            <a:r>
              <a:rPr lang="en-US" b="1" dirty="0"/>
              <a:t>, -</a:t>
            </a:r>
            <a:r>
              <a:rPr lang="en-US" b="1" dirty="0" err="1"/>
              <a:t>ment</a:t>
            </a:r>
            <a:r>
              <a:rPr lang="en-US" b="1" dirty="0"/>
              <a:t>, -</a:t>
            </a:r>
            <a:r>
              <a:rPr lang="en-US" b="1" dirty="0" err="1"/>
              <a:t>ity</a:t>
            </a:r>
            <a:r>
              <a:rPr lang="en-US" b="1" dirty="0"/>
              <a:t>. </a:t>
            </a:r>
            <a:r>
              <a:rPr lang="en-US" dirty="0"/>
              <a:t>(dancer, actor, kindness, socialist, building, invasion, translation, assistance, difference, agreement, majority);</a:t>
            </a:r>
          </a:p>
          <a:p>
            <a:pPr fontAlgn="base"/>
            <a:r>
              <a:rPr lang="ru-RU" i="1" dirty="0"/>
              <a:t>Аффиксы прилагательных</a:t>
            </a:r>
            <a:r>
              <a:rPr lang="ru-RU" dirty="0"/>
              <a:t>: -</a:t>
            </a:r>
            <a:r>
              <a:rPr lang="en-US" b="1" dirty="0"/>
              <a:t>y, -</a:t>
            </a:r>
            <a:r>
              <a:rPr lang="en-US" b="1" dirty="0" err="1"/>
              <a:t>ic</a:t>
            </a:r>
            <a:r>
              <a:rPr lang="en-US" b="1" dirty="0"/>
              <a:t>, -</a:t>
            </a:r>
            <a:r>
              <a:rPr lang="en-US" b="1" dirty="0" err="1"/>
              <a:t>ful</a:t>
            </a:r>
            <a:r>
              <a:rPr lang="en-US" b="1" dirty="0"/>
              <a:t>, -al, -</a:t>
            </a:r>
            <a:r>
              <a:rPr lang="en-US" b="1" dirty="0" err="1"/>
              <a:t>ly</a:t>
            </a:r>
            <a:r>
              <a:rPr lang="en-US" b="1" dirty="0"/>
              <a:t>, -</a:t>
            </a:r>
            <a:r>
              <a:rPr lang="en-US" b="1" dirty="0" err="1"/>
              <a:t>ian</a:t>
            </a:r>
            <a:r>
              <a:rPr lang="en-US" b="1" dirty="0"/>
              <a:t>/an, -</a:t>
            </a:r>
            <a:r>
              <a:rPr lang="en-US" b="1" dirty="0" err="1"/>
              <a:t>ing</a:t>
            </a:r>
            <a:r>
              <a:rPr lang="en-US" b="1" dirty="0"/>
              <a:t>, -</a:t>
            </a:r>
            <a:r>
              <a:rPr lang="en-US" b="1" dirty="0" err="1"/>
              <a:t>ous</a:t>
            </a:r>
            <a:r>
              <a:rPr lang="en-US" b="1" dirty="0"/>
              <a:t>, -</a:t>
            </a:r>
            <a:r>
              <a:rPr lang="en-US" b="1" dirty="0" err="1"/>
              <a:t>ible</a:t>
            </a:r>
            <a:r>
              <a:rPr lang="en-US" b="1" dirty="0"/>
              <a:t>/able, -less, -</a:t>
            </a:r>
            <a:r>
              <a:rPr lang="en-US" b="1" dirty="0" err="1"/>
              <a:t>ive</a:t>
            </a:r>
            <a:r>
              <a:rPr lang="en-US" b="1" dirty="0"/>
              <a:t>, inter-</a:t>
            </a:r>
            <a:r>
              <a:rPr lang="en-US" dirty="0"/>
              <a:t> (rainy, historic, national, friendly, Russian, German, interesting, visible, comfortable, homeless, impressive, international);</a:t>
            </a:r>
          </a:p>
          <a:p>
            <a:pPr fontAlgn="base"/>
            <a:r>
              <a:rPr lang="ru-RU" i="1" dirty="0"/>
              <a:t>Суффикс наречий </a:t>
            </a:r>
            <a:r>
              <a:rPr lang="ru-RU" dirty="0" smtClean="0"/>
              <a:t>– </a:t>
            </a:r>
            <a:r>
              <a:rPr lang="en-US" b="1" dirty="0" err="1" smtClean="0"/>
              <a:t>ly</a:t>
            </a:r>
            <a:r>
              <a:rPr lang="en-US" dirty="0" smtClean="0"/>
              <a:t> </a:t>
            </a:r>
            <a:r>
              <a:rPr lang="en-US" dirty="0"/>
              <a:t>(hopefully, happily);</a:t>
            </a:r>
          </a:p>
          <a:p>
            <a:pPr fontAlgn="base"/>
            <a:r>
              <a:rPr lang="ru-RU" i="1" dirty="0"/>
              <a:t>Отрицательные префиксы</a:t>
            </a:r>
            <a:r>
              <a:rPr lang="ru-RU" dirty="0"/>
              <a:t>: </a:t>
            </a:r>
            <a:r>
              <a:rPr lang="en-US" b="1" dirty="0"/>
              <a:t>un-, in-/</a:t>
            </a:r>
            <a:r>
              <a:rPr lang="en-US" b="1" dirty="0" err="1"/>
              <a:t>im</a:t>
            </a:r>
            <a:r>
              <a:rPr lang="en-US" b="1" dirty="0"/>
              <a:t>-/</a:t>
            </a:r>
            <a:r>
              <a:rPr lang="en-US" b="1" dirty="0" err="1"/>
              <a:t>il</a:t>
            </a:r>
            <a:r>
              <a:rPr lang="en-US" b="1" dirty="0"/>
              <a:t>-/</a:t>
            </a:r>
            <a:r>
              <a:rPr lang="en-US" b="1" dirty="0" err="1"/>
              <a:t>ir</a:t>
            </a:r>
            <a:r>
              <a:rPr lang="en-US" b="1" dirty="0"/>
              <a:t>-</a:t>
            </a:r>
            <a:r>
              <a:rPr lang="en-US" dirty="0"/>
              <a:t> </a:t>
            </a:r>
            <a:r>
              <a:rPr lang="en-US" i="1" dirty="0"/>
              <a:t>(</a:t>
            </a:r>
            <a:r>
              <a:rPr lang="en-US" dirty="0"/>
              <a:t>unbroken, inexperienced, immortal, illegal, irrelevant</a:t>
            </a:r>
            <a:r>
              <a:rPr lang="en-US" i="1" dirty="0"/>
              <a:t>).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8806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cap="all" dirty="0"/>
              <a:t>СТРУКТУРА ЗАДАНИЙ ПО ЛЕКСИКЕ АНГЛИЙСКОГО ЯЗЫКА В ЕГЭ</a:t>
            </a:r>
            <a:br>
              <a:rPr lang="ru-RU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3 тип — задания на лексико-грамматическую сочетаемость </a:t>
            </a:r>
          </a:p>
          <a:p>
            <a:pPr algn="just"/>
            <a:r>
              <a:rPr lang="ru-RU" sz="2800" dirty="0" smtClean="0"/>
              <a:t>Формулировка </a:t>
            </a:r>
            <a:r>
              <a:rPr lang="ru-RU" sz="2800" dirty="0"/>
              <a:t>следующая: «Прочитайте текст с пропусками, обозначенными номерами 32–38. Эти номера соответствуют заданиям 32–38, в которых представлены возможные варианты ответов. Запишите в поле ответа цифру 1, 2, 3 или 4, соответствующую выбранному Вами варианту ответа».</a:t>
            </a:r>
          </a:p>
        </p:txBody>
      </p:sp>
    </p:spTree>
    <p:extLst>
      <p:ext uri="{BB962C8B-B14F-4D97-AF65-F5344CB8AC3E}">
        <p14:creationId xmlns:p14="http://schemas.microsoft.com/office/powerpoint/2010/main" xmlns="" val="135844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проверяется в этом </a:t>
            </a:r>
            <a:r>
              <a:rPr lang="ru-RU" dirty="0" smtClean="0"/>
              <a:t>задании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</a:t>
            </a:r>
            <a:r>
              <a:rPr lang="ru-RU" dirty="0"/>
              <a:t>фразовых глаголов (</a:t>
            </a:r>
            <a:r>
              <a:rPr lang="en-US" i="1" dirty="0"/>
              <a:t>put up, come across</a:t>
            </a:r>
            <a:r>
              <a:rPr lang="en-US" i="1" dirty="0" smtClean="0"/>
              <a:t>,</a:t>
            </a:r>
            <a:r>
              <a:rPr lang="en-US" i="1" dirty="0"/>
              <a:t> </a:t>
            </a:r>
            <a:r>
              <a:rPr lang="ru-RU" dirty="0"/>
              <a:t>и т.д.);</a:t>
            </a:r>
          </a:p>
          <a:p>
            <a:pPr fontAlgn="base"/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</a:t>
            </a:r>
            <a:r>
              <a:rPr lang="ru-RU" dirty="0"/>
              <a:t>разницы в употреблении </a:t>
            </a:r>
            <a:r>
              <a:rPr lang="ru-RU" dirty="0" smtClean="0"/>
              <a:t>синонимов </a:t>
            </a:r>
            <a:r>
              <a:rPr lang="ru-RU" dirty="0"/>
              <a:t>(</a:t>
            </a:r>
            <a:r>
              <a:rPr lang="en-US" i="1" dirty="0"/>
              <a:t>look, watch, glance, see; trip, travel, voyage, journey </a:t>
            </a:r>
            <a:r>
              <a:rPr lang="ru-RU" dirty="0"/>
              <a:t>и т.д.</a:t>
            </a:r>
            <a:r>
              <a:rPr lang="ru-RU" i="1" dirty="0"/>
              <a:t>)</a:t>
            </a:r>
            <a:r>
              <a:rPr lang="ru-RU" dirty="0"/>
              <a:t>;</a:t>
            </a:r>
          </a:p>
          <a:p>
            <a:pPr fontAlgn="base"/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</a:t>
            </a:r>
            <a:r>
              <a:rPr lang="ru-RU" dirty="0"/>
              <a:t>разницы в употреблении слов, схожих по звучанию и/или написанию (</a:t>
            </a:r>
            <a:r>
              <a:rPr lang="en-US" i="1" dirty="0"/>
              <a:t>again/against, effect/affect, beside/besides </a:t>
            </a:r>
            <a:r>
              <a:rPr lang="ru-RU" dirty="0"/>
              <a:t>и т.д.);</a:t>
            </a:r>
          </a:p>
          <a:p>
            <a:pPr fontAlgn="base"/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</a:t>
            </a:r>
            <a:r>
              <a:rPr lang="ru-RU" dirty="0"/>
              <a:t>управления глаголов по формуле «глагол + предлог»: </a:t>
            </a:r>
            <a:r>
              <a:rPr lang="en-US" i="1" dirty="0"/>
              <a:t>rely on </a:t>
            </a:r>
            <a:r>
              <a:rPr lang="en-US" i="1" dirty="0" err="1"/>
              <a:t>smb</a:t>
            </a:r>
            <a:r>
              <a:rPr lang="en-US" i="1" dirty="0"/>
              <a:t>, fall in love with </a:t>
            </a:r>
            <a:r>
              <a:rPr lang="en-US" i="1" dirty="0" err="1"/>
              <a:t>smb</a:t>
            </a:r>
            <a:r>
              <a:rPr lang="en-US" i="1" dirty="0"/>
              <a:t>, throw in/at, take care of </a:t>
            </a:r>
            <a:r>
              <a:rPr lang="ru-RU" dirty="0"/>
              <a:t>и т.д.)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4812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выполнять задания 32 – 38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Знакомимся с </a:t>
            </a:r>
            <a:r>
              <a:rPr lang="ru-RU" dirty="0" smtClean="0"/>
              <a:t>текстом;</a:t>
            </a:r>
          </a:p>
          <a:p>
            <a:r>
              <a:rPr lang="ru-RU" dirty="0" smtClean="0"/>
              <a:t>Внимательно </a:t>
            </a:r>
            <a:r>
              <a:rPr lang="ru-RU" dirty="0"/>
              <a:t>читаем текст, отмечая подходящие </a:t>
            </a:r>
            <a:r>
              <a:rPr lang="ru-RU" dirty="0" smtClean="0"/>
              <a:t>ответы;</a:t>
            </a:r>
            <a:endParaRPr lang="ru-RU" dirty="0"/>
          </a:p>
          <a:p>
            <a:r>
              <a:rPr lang="ru-RU" dirty="0"/>
              <a:t>Проверяем </a:t>
            </a:r>
            <a:r>
              <a:rPr lang="ru-RU" dirty="0" smtClean="0"/>
              <a:t>себя;</a:t>
            </a:r>
          </a:p>
          <a:p>
            <a:r>
              <a:rPr lang="ru-RU" dirty="0" smtClean="0"/>
              <a:t>Переносим </a:t>
            </a:r>
            <a:r>
              <a:rPr lang="ru-RU" dirty="0"/>
              <a:t>в бланк ответов и проверяем правильность перенесенного.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156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Грамматика и лексика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Содержит 15 заданий: 9 заданий – проверка грамматических навыков употребления формы слова;</a:t>
            </a:r>
          </a:p>
          <a:p>
            <a:r>
              <a:rPr lang="ru-RU" dirty="0" smtClean="0"/>
              <a:t>6 заданий – направлены на проверку лексико – грамматических навыков образования;</a:t>
            </a:r>
          </a:p>
          <a:p>
            <a:r>
              <a:rPr lang="ru-RU" dirty="0" smtClean="0"/>
              <a:t>Можно получить – 15 баллов.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5675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Детальнее о пункте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Анализировать варианты ответов;</a:t>
            </a:r>
          </a:p>
          <a:p>
            <a:r>
              <a:rPr lang="ru-RU" sz="2800" dirty="0" smtClean="0"/>
              <a:t>Понять суть предложения;</a:t>
            </a:r>
          </a:p>
          <a:p>
            <a:r>
              <a:rPr lang="ru-RU" sz="2800" dirty="0" smtClean="0"/>
              <a:t>Исключить неподходящие варианты ответа;</a:t>
            </a:r>
          </a:p>
          <a:p>
            <a:r>
              <a:rPr lang="ru-RU" sz="2800" dirty="0" smtClean="0"/>
              <a:t>Проверка знаний между синонимами:</a:t>
            </a:r>
          </a:p>
          <a:p>
            <a:pPr marL="0" indent="0">
              <a:buNone/>
            </a:pPr>
            <a:r>
              <a:rPr lang="en-US" sz="2400" i="1" dirty="0"/>
              <a:t>Powerful new telescopes are _______ to infrared radiation.</a:t>
            </a:r>
          </a:p>
          <a:p>
            <a:pPr marL="457200" indent="-457200">
              <a:buAutoNum type="arabicParenR"/>
            </a:pPr>
            <a:r>
              <a:rPr lang="en-US" sz="2400" i="1" dirty="0" smtClean="0"/>
              <a:t>sensible </a:t>
            </a:r>
            <a:r>
              <a:rPr lang="en-US" sz="2400" i="1" dirty="0"/>
              <a:t> 2) sensitive  3) appropriate  4) </a:t>
            </a:r>
            <a:r>
              <a:rPr lang="en-US" sz="2400" i="1" dirty="0" smtClean="0"/>
              <a:t>suitable</a:t>
            </a:r>
            <a:endParaRPr lang="ru-RU" sz="2400" i="1" dirty="0" smtClean="0"/>
          </a:p>
          <a:p>
            <a:r>
              <a:rPr lang="ru-RU" sz="2800" b="1" dirty="0"/>
              <a:t>Н</a:t>
            </a:r>
            <a:r>
              <a:rPr lang="ru-RU" sz="2800" b="1" dirty="0" smtClean="0"/>
              <a:t>е </a:t>
            </a:r>
            <a:r>
              <a:rPr lang="ru-RU" sz="2800" b="1" dirty="0"/>
              <a:t>стоит забывать о </a:t>
            </a:r>
            <a:r>
              <a:rPr lang="ru-RU" sz="2800" b="1" dirty="0" smtClean="0"/>
              <a:t>грамматике:</a:t>
            </a:r>
          </a:p>
          <a:p>
            <a:pPr marL="0" indent="0">
              <a:buNone/>
            </a:pPr>
            <a:r>
              <a:rPr lang="en-US" sz="2400" i="1" dirty="0"/>
              <a:t>Sarah refused to give up …</a:t>
            </a:r>
          </a:p>
          <a:p>
            <a:pPr marL="0" indent="0">
              <a:buNone/>
            </a:pPr>
            <a:r>
              <a:rPr lang="en-US" sz="2400" i="1" dirty="0"/>
              <a:t>1) smoke 2) to smoke 3) smoking 4) to </a:t>
            </a:r>
            <a:r>
              <a:rPr lang="en-US" sz="2400" i="1" dirty="0" smtClean="0"/>
              <a:t>smoking</a:t>
            </a:r>
            <a:endParaRPr lang="en-US" sz="2400" i="1" dirty="0"/>
          </a:p>
          <a:p>
            <a:pPr marL="0" indent="0">
              <a:buNone/>
            </a:pPr>
            <a:endParaRPr lang="ru-RU" sz="2400" b="1" dirty="0" smtClean="0"/>
          </a:p>
          <a:p>
            <a:endParaRPr lang="en-US" sz="2400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980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Лайфхаки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Существительное</a:t>
            </a:r>
          </a:p>
          <a:p>
            <a:r>
              <a:rPr lang="ru-RU" dirty="0"/>
              <a:t>В самом начале предложения перед сказуемым (________ </a:t>
            </a:r>
            <a:r>
              <a:rPr lang="en-US" dirty="0"/>
              <a:t>is a sign of bad character. RUDE)</a:t>
            </a:r>
          </a:p>
          <a:p>
            <a:r>
              <a:rPr lang="ru-RU" dirty="0"/>
              <a:t>После прилагательного (</a:t>
            </a:r>
            <a:r>
              <a:rPr lang="en-US" dirty="0"/>
              <a:t>She has a very pleasant ________. PERSONAL)</a:t>
            </a:r>
          </a:p>
          <a:p>
            <a:r>
              <a:rPr lang="ru-RU" dirty="0"/>
              <a:t>После существительного в притяжательном падеже (</a:t>
            </a:r>
            <a:r>
              <a:rPr lang="en-US" dirty="0"/>
              <a:t>This is everyone’s _____________. RESPONSIBLE)</a:t>
            </a:r>
          </a:p>
          <a:p>
            <a:r>
              <a:rPr lang="ru-RU" dirty="0"/>
              <a:t>После артикля (</a:t>
            </a:r>
            <a:r>
              <a:rPr lang="en-US" dirty="0"/>
              <a:t>I love autumn because of the _________ of its </a:t>
            </a:r>
            <a:r>
              <a:rPr lang="en-US" dirty="0" err="1"/>
              <a:t>coour</a:t>
            </a:r>
            <a:r>
              <a:rPr lang="en-US" dirty="0"/>
              <a:t>. RICH).</a:t>
            </a:r>
          </a:p>
          <a:p>
            <a:r>
              <a:rPr lang="ru-RU" dirty="0"/>
              <a:t>После предлога (</a:t>
            </a:r>
            <a:r>
              <a:rPr lang="en-US" dirty="0"/>
              <a:t>People complain about the lack of ____________. CREATIVE)</a:t>
            </a:r>
          </a:p>
          <a:p>
            <a:r>
              <a:rPr lang="ru-RU" dirty="0"/>
              <a:t>После местоимения (</a:t>
            </a:r>
            <a:r>
              <a:rPr lang="en-US" dirty="0"/>
              <a:t>I love her _________. BEAUTIFUL)</a:t>
            </a:r>
          </a:p>
          <a:p>
            <a:r>
              <a:rPr lang="ru-RU" dirty="0"/>
              <a:t>После числительного (</a:t>
            </a:r>
            <a:r>
              <a:rPr lang="en-US" dirty="0"/>
              <a:t>There were more than 1000 _________. COMPETE)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4500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Глагол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/>
              <a:t>После существительного в роли подлежащего (</a:t>
            </a:r>
            <a:r>
              <a:rPr lang="ru-RU" dirty="0" err="1"/>
              <a:t>Travel</a:t>
            </a:r>
            <a:r>
              <a:rPr lang="ru-RU" dirty="0"/>
              <a:t> _______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mind</a:t>
            </a:r>
            <a:r>
              <a:rPr lang="ru-RU" dirty="0"/>
              <a:t>. BROAD)</a:t>
            </a:r>
          </a:p>
          <a:p>
            <a:pPr lvl="0"/>
            <a:r>
              <a:rPr lang="ru-RU" dirty="0"/>
              <a:t>В начале повелительного предложения (</a:t>
            </a:r>
            <a:r>
              <a:rPr lang="ru-RU" dirty="0" err="1"/>
              <a:t>Let’s</a:t>
            </a:r>
            <a:r>
              <a:rPr lang="ru-RU" dirty="0"/>
              <a:t> _________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make</a:t>
            </a:r>
            <a:r>
              <a:rPr lang="ru-RU" dirty="0"/>
              <a:t> a </a:t>
            </a:r>
            <a:r>
              <a:rPr lang="ru-RU" dirty="0" err="1"/>
              <a:t>conclusion</a:t>
            </a:r>
            <a:r>
              <a:rPr lang="ru-RU" dirty="0"/>
              <a:t>. SUMMARY)</a:t>
            </a:r>
          </a:p>
          <a:p>
            <a:pPr lvl="0"/>
            <a:r>
              <a:rPr lang="ru-RU" dirty="0"/>
              <a:t>После вспомогательного глагола (</a:t>
            </a:r>
            <a:r>
              <a:rPr lang="ru-RU" dirty="0" err="1"/>
              <a:t>We</a:t>
            </a:r>
            <a:r>
              <a:rPr lang="ru-RU" dirty="0"/>
              <a:t> </a:t>
            </a:r>
            <a:r>
              <a:rPr lang="ru-RU" dirty="0" err="1"/>
              <a:t>will</a:t>
            </a:r>
            <a:r>
              <a:rPr lang="ru-RU" dirty="0"/>
              <a:t> _______ </a:t>
            </a:r>
            <a:r>
              <a:rPr lang="ru-RU" dirty="0" err="1"/>
              <a:t>all</a:t>
            </a:r>
            <a:r>
              <a:rPr lang="ru-RU" dirty="0"/>
              <a:t> </a:t>
            </a:r>
            <a:r>
              <a:rPr lang="ru-RU" dirty="0" err="1"/>
              <a:t>your</a:t>
            </a:r>
            <a:r>
              <a:rPr lang="ru-RU" dirty="0"/>
              <a:t> </a:t>
            </a:r>
            <a:r>
              <a:rPr lang="ru-RU" dirty="0" err="1"/>
              <a:t>dreams</a:t>
            </a:r>
            <a:r>
              <a:rPr lang="ru-RU" dirty="0"/>
              <a:t>. REAL)</a:t>
            </a:r>
          </a:p>
          <a:p>
            <a:pPr lvl="0"/>
            <a:r>
              <a:rPr lang="ru-RU" dirty="0"/>
              <a:t>После частицы</a:t>
            </a:r>
            <a:r>
              <a:rPr lang="en-US" dirty="0"/>
              <a:t> to (We are going to _________ it.  </a:t>
            </a:r>
            <a:r>
              <a:rPr lang="ru-RU" dirty="0"/>
              <a:t>FULFILLMENT)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2810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Прилагательное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Перед существительным и обычно после артикля (</a:t>
            </a:r>
            <a:r>
              <a:rPr lang="ru-RU" dirty="0" err="1"/>
              <a:t>It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a _______ </a:t>
            </a:r>
            <a:r>
              <a:rPr lang="ru-RU" dirty="0" err="1"/>
              <a:t>road</a:t>
            </a:r>
            <a:r>
              <a:rPr lang="ru-RU" dirty="0"/>
              <a:t>. </a:t>
            </a:r>
            <a:r>
              <a:rPr lang="en-US" dirty="0"/>
              <a:t>DIFFICULTY), </a:t>
            </a:r>
            <a:r>
              <a:rPr lang="ru-RU" dirty="0"/>
              <a:t>после другого прилагательного</a:t>
            </a:r>
            <a:r>
              <a:rPr lang="en-US" dirty="0"/>
              <a:t> (My brother likes wearing big ______ trousers. BAG) </a:t>
            </a:r>
            <a:r>
              <a:rPr lang="ru-RU" dirty="0"/>
              <a:t>или после предлога</a:t>
            </a:r>
            <a:r>
              <a:rPr lang="en-US" dirty="0"/>
              <a:t> (Everything is ready for __________ elections. PRESIDENT)</a:t>
            </a:r>
            <a:endParaRPr lang="ru-RU" dirty="0"/>
          </a:p>
          <a:p>
            <a:pPr lvl="0"/>
            <a:r>
              <a:rPr lang="ru-RU" dirty="0"/>
              <a:t>Как составное именное сказуемое после глагола-связки быть (</a:t>
            </a:r>
            <a:r>
              <a:rPr lang="ru-RU" dirty="0" err="1"/>
              <a:t>It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absoutely</a:t>
            </a:r>
            <a:r>
              <a:rPr lang="ru-RU" dirty="0"/>
              <a:t> _______. TASTE) или после другого глагола (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food</a:t>
            </a:r>
            <a:r>
              <a:rPr lang="ru-RU" dirty="0"/>
              <a:t> </a:t>
            </a:r>
            <a:r>
              <a:rPr lang="ru-RU" dirty="0" err="1"/>
              <a:t>looks</a:t>
            </a:r>
            <a:r>
              <a:rPr lang="ru-RU" dirty="0"/>
              <a:t> __________. TASTE)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9723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Наречие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После глагола</a:t>
            </a:r>
            <a:r>
              <a:rPr lang="en-US" dirty="0"/>
              <a:t> (We arrived ________ on the shore. </a:t>
            </a:r>
            <a:r>
              <a:rPr lang="ru-RU" dirty="0"/>
              <a:t>SAFE)</a:t>
            </a:r>
          </a:p>
          <a:p>
            <a:pPr lvl="0"/>
            <a:r>
              <a:rPr lang="ru-RU" dirty="0"/>
              <a:t>В начале предложения как вводное слово (____________, </a:t>
            </a:r>
            <a:r>
              <a:rPr lang="ru-RU" dirty="0" err="1"/>
              <a:t>we</a:t>
            </a:r>
            <a:r>
              <a:rPr lang="ru-RU" dirty="0"/>
              <a:t> </a:t>
            </a:r>
            <a:r>
              <a:rPr lang="ru-RU" dirty="0" err="1"/>
              <a:t>were</a:t>
            </a:r>
            <a:r>
              <a:rPr lang="ru-RU" dirty="0"/>
              <a:t> </a:t>
            </a:r>
            <a:r>
              <a:rPr lang="ru-RU" dirty="0" err="1"/>
              <a:t>lost</a:t>
            </a:r>
            <a:r>
              <a:rPr lang="ru-RU" dirty="0"/>
              <a:t>. OBVIOUS)</a:t>
            </a:r>
          </a:p>
          <a:p>
            <a:pPr lvl="0"/>
            <a:r>
              <a:rPr lang="ru-RU" dirty="0"/>
              <a:t>Перед прилагательным (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___________ </a:t>
            </a:r>
            <a:r>
              <a:rPr lang="ru-RU" dirty="0" err="1"/>
              <a:t>right</a:t>
            </a:r>
            <a:r>
              <a:rPr lang="ru-RU" dirty="0"/>
              <a:t>. ABSOLUTE)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3810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Типичный вопрос ученика:</a:t>
            </a:r>
            <a:br>
              <a:rPr lang="ru-RU" dirty="0" smtClean="0"/>
            </a:br>
            <a:r>
              <a:rPr lang="ru-RU" dirty="0"/>
              <a:t>“</a:t>
            </a:r>
            <a:r>
              <a:rPr lang="ru-RU" b="1" dirty="0"/>
              <a:t>Что делать, если я не знаю слова, </a:t>
            </a:r>
            <a:r>
              <a:rPr lang="ru-RU" b="1" dirty="0" smtClean="0"/>
              <a:t>которые написаны </a:t>
            </a:r>
            <a:r>
              <a:rPr lang="ru-RU" b="1" dirty="0"/>
              <a:t>справа?!”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Подумать, какая часть речи должна быть в </a:t>
            </a:r>
            <a:r>
              <a:rPr lang="ru-RU" dirty="0" smtClean="0"/>
              <a:t>пропуске;</a:t>
            </a:r>
            <a:endParaRPr lang="ru-RU" dirty="0"/>
          </a:p>
          <a:p>
            <a:r>
              <a:rPr lang="ru-RU" dirty="0"/>
              <a:t>Подумать, не имеет ли это слово противоположного </a:t>
            </a:r>
            <a:r>
              <a:rPr lang="ru-RU" dirty="0" smtClean="0"/>
              <a:t>значения;</a:t>
            </a:r>
            <a:endParaRPr lang="ru-RU" dirty="0"/>
          </a:p>
          <a:p>
            <a:r>
              <a:rPr lang="ru-RU" dirty="0"/>
              <a:t>Если существительное, задуматься о </a:t>
            </a:r>
            <a:r>
              <a:rPr lang="ru-RU" dirty="0" smtClean="0"/>
              <a:t>числе;</a:t>
            </a:r>
            <a:endParaRPr lang="ru-RU" dirty="0"/>
          </a:p>
          <a:p>
            <a:r>
              <a:rPr lang="ru-RU" dirty="0"/>
              <a:t>Подбирать из известных суффиксов тот, который “звучит” </a:t>
            </a:r>
            <a:r>
              <a:rPr lang="ru-RU" dirty="0" smtClean="0"/>
              <a:t>лучше;</a:t>
            </a:r>
            <a:endParaRPr lang="ru-RU" dirty="0"/>
          </a:p>
          <a:p>
            <a:r>
              <a:rPr lang="ru-RU" dirty="0"/>
              <a:t>Проверить написание.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6379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анализа</a:t>
            </a:r>
            <a:r>
              <a:rPr lang="en-US" dirty="0" smtClean="0"/>
              <a:t>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Renaissance</a:t>
            </a:r>
            <a:endParaRPr lang="ru-RU" b="1" dirty="0" smtClean="0"/>
          </a:p>
          <a:p>
            <a:r>
              <a:rPr lang="ru-RU" dirty="0" smtClean="0"/>
              <a:t>19. </a:t>
            </a:r>
            <a:r>
              <a:rPr lang="en-US" dirty="0" smtClean="0"/>
              <a:t>Around </a:t>
            </a:r>
            <a:r>
              <a:rPr lang="en-US" dirty="0"/>
              <a:t>1350, art, learning, and science started to flourish in some parts of Europe. To many people, this was the beginning of a new golden age. This </a:t>
            </a:r>
            <a:r>
              <a:rPr lang="en-US" dirty="0">
                <a:solidFill>
                  <a:srgbClr val="00B0F0"/>
                </a:solidFill>
              </a:rPr>
              <a:t>period</a:t>
            </a:r>
            <a:r>
              <a:rPr lang="en-US" dirty="0"/>
              <a:t> </a:t>
            </a:r>
            <a:r>
              <a:rPr lang="en-US" i="1" dirty="0">
                <a:solidFill>
                  <a:srgbClr val="00B050"/>
                </a:solidFill>
              </a:rPr>
              <a:t>was not </a:t>
            </a:r>
            <a:r>
              <a:rPr lang="en-US" dirty="0"/>
              <a:t>the  _________ golden age in Europe. </a:t>
            </a:r>
            <a:r>
              <a:rPr lang="en-US" b="1" dirty="0"/>
              <a:t>ONE</a:t>
            </a:r>
            <a:r>
              <a:rPr lang="en-US" dirty="0"/>
              <a:t> </a:t>
            </a:r>
            <a:r>
              <a:rPr lang="ru-RU" dirty="0" smtClean="0"/>
              <a:t>= </a:t>
            </a:r>
            <a:r>
              <a:rPr lang="ru-RU" sz="2500" dirty="0" smtClean="0">
                <a:solidFill>
                  <a:srgbClr val="FF0000"/>
                </a:solidFill>
              </a:rPr>
              <a:t>количественное числительное                    порядковое </a:t>
            </a:r>
            <a:r>
              <a:rPr lang="en-US" sz="2500" i="1" dirty="0" smtClean="0">
                <a:solidFill>
                  <a:srgbClr val="FF0000"/>
                </a:solidFill>
              </a:rPr>
              <a:t>FIRST</a:t>
            </a:r>
            <a:endParaRPr lang="ru-RU" sz="2500" i="1" dirty="0">
              <a:solidFill>
                <a:srgbClr val="FF0000"/>
              </a:solidFill>
            </a:endParaRPr>
          </a:p>
          <a:p>
            <a:r>
              <a:rPr lang="en-US" dirty="0"/>
              <a:t>20. Greece ________ </a:t>
            </a:r>
            <a:r>
              <a:rPr lang="en-US" dirty="0">
                <a:solidFill>
                  <a:srgbClr val="00B0F0"/>
                </a:solidFill>
              </a:rPr>
              <a:t>one</a:t>
            </a:r>
            <a:r>
              <a:rPr lang="en-US" dirty="0"/>
              <a:t> 1,900 years before. About 500 years later, Roman civilization had been at its height</a:t>
            </a:r>
            <a:r>
              <a:rPr lang="en-US" dirty="0">
                <a:solidFill>
                  <a:srgbClr val="00B050"/>
                </a:solidFill>
              </a:rPr>
              <a:t>. </a:t>
            </a:r>
            <a:r>
              <a:rPr lang="en-US" b="1" dirty="0">
                <a:solidFill>
                  <a:srgbClr val="00B050"/>
                </a:solidFill>
              </a:rPr>
              <a:t>HAVE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FF0000"/>
                </a:solidFill>
              </a:rPr>
              <a:t>HAD HAD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/>
              <a:t>21. Because this new golden age was something like _________ </a:t>
            </a:r>
            <a:r>
              <a:rPr lang="en-US" dirty="0">
                <a:solidFill>
                  <a:schemeClr val="accent4"/>
                </a:solidFill>
              </a:rPr>
              <a:t>Greek and Roman periods</a:t>
            </a:r>
            <a:r>
              <a:rPr lang="en-US" dirty="0"/>
              <a:t>, it is called the Renaissance. The word 'renaissance' means 'rebirth.' Many Greek and Roman values were reborn in the Renaissance. </a:t>
            </a:r>
            <a:r>
              <a:rPr lang="en-US" b="1" dirty="0"/>
              <a:t>EARLY </a:t>
            </a:r>
            <a:r>
              <a:rPr lang="en-US" b="1" dirty="0" smtClean="0"/>
              <a:t> = </a:t>
            </a:r>
            <a:r>
              <a:rPr lang="ru-RU" b="1" dirty="0" smtClean="0">
                <a:solidFill>
                  <a:schemeClr val="accent4"/>
                </a:solidFill>
              </a:rPr>
              <a:t>сравнение </a:t>
            </a:r>
            <a:endParaRPr lang="ru-RU" b="1" dirty="0">
              <a:solidFill>
                <a:schemeClr val="accent4"/>
              </a:solidFill>
            </a:endParaRPr>
          </a:p>
          <a:p>
            <a:endParaRPr lang="ru-RU" dirty="0" smtClean="0"/>
          </a:p>
          <a:p>
            <a:pPr marL="0" indent="0" algn="ctr">
              <a:buNone/>
            </a:pPr>
            <a:r>
              <a:rPr lang="en-US" b="1" dirty="0" smtClean="0"/>
              <a:t>Windsor </a:t>
            </a:r>
            <a:r>
              <a:rPr lang="en-US" b="1" dirty="0"/>
              <a:t>Castle </a:t>
            </a:r>
            <a:endParaRPr lang="ru-RU" b="1" dirty="0" smtClean="0"/>
          </a:p>
          <a:p>
            <a:r>
              <a:rPr lang="en-US" dirty="0" smtClean="0"/>
              <a:t>22</a:t>
            </a:r>
            <a:r>
              <a:rPr lang="en-US" dirty="0"/>
              <a:t>. Windsor is a small town not far from London which is about a thousand years old. It became the setting for The Merry ___________ of </a:t>
            </a:r>
            <a:r>
              <a:rPr lang="en-US" dirty="0" smtClean="0"/>
              <a:t>Windsor, </a:t>
            </a:r>
            <a:r>
              <a:rPr lang="en-US" b="1" dirty="0" smtClean="0"/>
              <a:t>WIFE</a:t>
            </a:r>
            <a:r>
              <a:rPr lang="ru-RU" b="1" dirty="0" smtClean="0"/>
              <a:t> = </a:t>
            </a:r>
            <a:r>
              <a:rPr lang="ru-RU" sz="2500" b="1" dirty="0" smtClean="0">
                <a:solidFill>
                  <a:srgbClr val="FF0000"/>
                </a:solidFill>
              </a:rPr>
              <a:t>единственный возможный вариант </a:t>
            </a:r>
            <a:r>
              <a:rPr lang="en-US" sz="2500" b="1" dirty="0" smtClean="0">
                <a:solidFill>
                  <a:srgbClr val="FF0000"/>
                </a:solidFill>
              </a:rPr>
              <a:t>WIVES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en-US" dirty="0" smtClean="0"/>
              <a:t>23</a:t>
            </a:r>
            <a:r>
              <a:rPr lang="en-US" dirty="0"/>
              <a:t>. Shakespeare’s only comedy that takes place in England, when Queen Elizabeth I commanded ______ to write a play for her court. </a:t>
            </a:r>
            <a:r>
              <a:rPr lang="en-US" b="1" dirty="0"/>
              <a:t>HE </a:t>
            </a:r>
            <a:r>
              <a:rPr lang="en-US" b="1" dirty="0" smtClean="0"/>
              <a:t>= </a:t>
            </a:r>
            <a:r>
              <a:rPr lang="ru-RU" dirty="0">
                <a:solidFill>
                  <a:srgbClr val="002060"/>
                </a:solidFill>
              </a:rPr>
              <a:t>не является </a:t>
            </a:r>
            <a:r>
              <a:rPr lang="ru-RU" dirty="0" smtClean="0">
                <a:solidFill>
                  <a:srgbClr val="002060"/>
                </a:solidFill>
              </a:rPr>
              <a:t>подлежащим           </a:t>
            </a:r>
            <a:r>
              <a:rPr lang="en-US" dirty="0" smtClean="0">
                <a:solidFill>
                  <a:srgbClr val="002060"/>
                </a:solidFill>
              </a:rPr>
              <a:t>HIM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en-US" dirty="0"/>
              <a:t>24. What the town is famous for today is Windsor Castle, the Royal residence. From a plane Windsor Castle with its big round tower looks like a child's dream of a sand castle. Sadly, </a:t>
            </a:r>
            <a:r>
              <a:rPr lang="en-US" dirty="0">
                <a:solidFill>
                  <a:srgbClr val="FF0000"/>
                </a:solidFill>
              </a:rPr>
              <a:t>in 1992 </a:t>
            </a:r>
            <a:r>
              <a:rPr lang="en-US" dirty="0"/>
              <a:t>fire ___________ a large part of the castle buildings. </a:t>
            </a:r>
            <a:r>
              <a:rPr lang="en-US" b="1" dirty="0"/>
              <a:t>DESTROY </a:t>
            </a:r>
            <a:r>
              <a:rPr lang="en-US" sz="2500" b="1" dirty="0" smtClean="0"/>
              <a:t>= </a:t>
            </a:r>
            <a:r>
              <a:rPr lang="ru-RU" sz="2500" b="1" dirty="0" smtClean="0">
                <a:solidFill>
                  <a:srgbClr val="FF0000"/>
                </a:solidFill>
              </a:rPr>
              <a:t>есть указатель времени в прошлом </a:t>
            </a:r>
            <a:endParaRPr lang="ru-RU" sz="2500" b="1" dirty="0">
              <a:solidFill>
                <a:srgbClr val="FF0000"/>
              </a:solidFill>
            </a:endParaRPr>
          </a:p>
          <a:p>
            <a:r>
              <a:rPr lang="en-US" dirty="0"/>
              <a:t>25. </a:t>
            </a:r>
            <a:r>
              <a:rPr lang="en-US" dirty="0">
                <a:solidFill>
                  <a:srgbClr val="FF0000"/>
                </a:solidFill>
              </a:rPr>
              <a:t>Since then </a:t>
            </a:r>
            <a:r>
              <a:rPr lang="en-US" dirty="0">
                <a:solidFill>
                  <a:srgbClr val="00B050"/>
                </a:solidFill>
              </a:rPr>
              <a:t>the Castle </a:t>
            </a:r>
            <a:r>
              <a:rPr lang="en-US" dirty="0"/>
              <a:t>________________. It required a lot of money. To pay for it, it was decided to open Buckingham Palace to the public at selected times of the year and to charge visitors a fee. </a:t>
            </a:r>
            <a:r>
              <a:rPr lang="ru-RU" b="1" dirty="0"/>
              <a:t>REPAIR </a:t>
            </a:r>
            <a:r>
              <a:rPr lang="ru-RU" b="1" dirty="0" smtClean="0"/>
              <a:t>= </a:t>
            </a:r>
            <a:r>
              <a:rPr lang="ru-RU" b="1" dirty="0" smtClean="0">
                <a:solidFill>
                  <a:srgbClr val="00B050"/>
                </a:solidFill>
              </a:rPr>
              <a:t>страдательный залог </a:t>
            </a:r>
            <a:endParaRPr lang="ru-RU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83968" y="2348880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851920" y="2636912"/>
            <a:ext cx="504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228184" y="4581128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547664" y="5517232"/>
            <a:ext cx="0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4182" y="6309320"/>
            <a:ext cx="1786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Указатель «</a:t>
            </a:r>
            <a:r>
              <a:rPr lang="en-US" sz="1400" dirty="0" smtClean="0">
                <a:solidFill>
                  <a:srgbClr val="FF0000"/>
                </a:solidFill>
              </a:rPr>
              <a:t>PERFECT</a:t>
            </a:r>
            <a:r>
              <a:rPr lang="ru-RU" sz="1400" dirty="0" smtClean="0">
                <a:solidFill>
                  <a:srgbClr val="FF0000"/>
                </a:solidFill>
              </a:rPr>
              <a:t>»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1687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 Анализа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b="1" dirty="0"/>
              <a:t>Australia </a:t>
            </a:r>
            <a:endParaRPr lang="ru-RU" b="1" dirty="0"/>
          </a:p>
          <a:p>
            <a:r>
              <a:rPr lang="en-US" sz="3400" dirty="0"/>
              <a:t>26. In 1770, James Cook landed on the east coast of Australia and claimed the land for Great Britain. For many years after that, </a:t>
            </a:r>
            <a:r>
              <a:rPr lang="en-US" sz="3400" dirty="0">
                <a:solidFill>
                  <a:srgbClr val="FF0000"/>
                </a:solidFill>
              </a:rPr>
              <a:t>only a few people came to</a:t>
            </a:r>
            <a:r>
              <a:rPr lang="en-US" sz="3400" dirty="0"/>
              <a:t> Australia ___________. It was too far from Europe to attract many outsiders. </a:t>
            </a:r>
            <a:r>
              <a:rPr lang="en-US" sz="3400" b="1" dirty="0" smtClean="0"/>
              <a:t>WILLING = </a:t>
            </a:r>
            <a:r>
              <a:rPr lang="en-US" sz="3400" b="1" dirty="0" smtClean="0">
                <a:solidFill>
                  <a:srgbClr val="FF0000"/>
                </a:solidFill>
              </a:rPr>
              <a:t>willingly (</a:t>
            </a:r>
            <a:r>
              <a:rPr lang="ru-RU" sz="3400" b="1" dirty="0" smtClean="0">
                <a:solidFill>
                  <a:srgbClr val="FF0000"/>
                </a:solidFill>
              </a:rPr>
              <a:t>приехали КАК?)</a:t>
            </a:r>
            <a:r>
              <a:rPr lang="en-US" sz="3400" b="1" dirty="0" smtClean="0"/>
              <a:t> </a:t>
            </a:r>
            <a:endParaRPr lang="ru-RU" sz="3400" b="1" dirty="0"/>
          </a:p>
          <a:p>
            <a:r>
              <a:rPr lang="en-US" sz="3400" dirty="0"/>
              <a:t>27. The first </a:t>
            </a:r>
            <a:r>
              <a:rPr lang="en-US" sz="3400" dirty="0">
                <a:solidFill>
                  <a:srgbClr val="0000FF"/>
                </a:solidFill>
              </a:rPr>
              <a:t>settlers were </a:t>
            </a:r>
            <a:r>
              <a:rPr lang="en-US" sz="3400" dirty="0"/>
              <a:t>______________. They were not asked if they wanted to come. </a:t>
            </a:r>
            <a:r>
              <a:rPr lang="en-US" sz="3400" b="1" dirty="0"/>
              <a:t>PRISON </a:t>
            </a:r>
            <a:r>
              <a:rPr lang="ru-RU" sz="3400" b="1" dirty="0" smtClean="0"/>
              <a:t>=</a:t>
            </a:r>
            <a:r>
              <a:rPr lang="en-US" sz="3400" b="1" dirty="0" smtClean="0"/>
              <a:t> were             </a:t>
            </a:r>
            <a:r>
              <a:rPr lang="ru-RU" sz="3400" b="1" dirty="0" err="1" smtClean="0">
                <a:solidFill>
                  <a:srgbClr val="0000FF"/>
                </a:solidFill>
              </a:rPr>
              <a:t>мн.ч</a:t>
            </a:r>
            <a:r>
              <a:rPr lang="ru-RU" sz="3400" b="1" dirty="0" smtClean="0">
                <a:solidFill>
                  <a:srgbClr val="0000FF"/>
                </a:solidFill>
              </a:rPr>
              <a:t>. </a:t>
            </a:r>
            <a:r>
              <a:rPr lang="en-US" sz="3400" b="1" dirty="0" err="1" smtClean="0">
                <a:solidFill>
                  <a:srgbClr val="0000FF"/>
                </a:solidFill>
              </a:rPr>
              <a:t>prisoneres</a:t>
            </a:r>
            <a:endParaRPr lang="en-US" sz="3400" b="1" dirty="0" smtClean="0">
              <a:solidFill>
                <a:srgbClr val="0000FF"/>
              </a:solidFill>
            </a:endParaRPr>
          </a:p>
          <a:p>
            <a:r>
              <a:rPr lang="en-US" sz="3400" dirty="0" smtClean="0"/>
              <a:t>28</a:t>
            </a:r>
            <a:r>
              <a:rPr lang="en-US" sz="3400" dirty="0"/>
              <a:t>. Moving to Australia was part </a:t>
            </a:r>
            <a:r>
              <a:rPr lang="en-US" sz="3400" dirty="0">
                <a:solidFill>
                  <a:srgbClr val="008000"/>
                </a:solidFill>
              </a:rPr>
              <a:t>of their </a:t>
            </a:r>
            <a:r>
              <a:rPr lang="en-US" sz="3400" dirty="0"/>
              <a:t>___________________. In time they were joined by more willing settlers who wanted to find adventure and a better life. </a:t>
            </a:r>
            <a:r>
              <a:rPr lang="en-US" sz="3400" b="1" dirty="0"/>
              <a:t>PUNISH </a:t>
            </a:r>
            <a:r>
              <a:rPr lang="en-US" sz="3400" b="1" dirty="0" smtClean="0"/>
              <a:t>= </a:t>
            </a:r>
            <a:r>
              <a:rPr lang="en-US" sz="3400" b="1" dirty="0" smtClean="0">
                <a:solidFill>
                  <a:srgbClr val="008000"/>
                </a:solidFill>
              </a:rPr>
              <a:t>their </a:t>
            </a:r>
            <a:r>
              <a:rPr lang="ru-RU" sz="3400" b="1" dirty="0" smtClean="0">
                <a:solidFill>
                  <a:srgbClr val="008000"/>
                </a:solidFill>
              </a:rPr>
              <a:t>определяет существительное           </a:t>
            </a:r>
            <a:r>
              <a:rPr lang="en-US" sz="3400" b="1" dirty="0" smtClean="0">
                <a:solidFill>
                  <a:srgbClr val="008000"/>
                </a:solidFill>
              </a:rPr>
              <a:t>punishment</a:t>
            </a:r>
            <a:endParaRPr lang="ru-RU" sz="3400" b="1" dirty="0">
              <a:solidFill>
                <a:srgbClr val="008000"/>
              </a:solidFill>
            </a:endParaRPr>
          </a:p>
          <a:p>
            <a:r>
              <a:rPr lang="en-US" sz="3400" dirty="0"/>
              <a:t>29. Like the settlement of the United States, much of Australia’s history deals with the push west. </a:t>
            </a:r>
            <a:r>
              <a:rPr lang="en-US" sz="3400" dirty="0">
                <a:solidFill>
                  <a:srgbClr val="000090"/>
                </a:solidFill>
              </a:rPr>
              <a:t>There was</a:t>
            </a:r>
            <a:r>
              <a:rPr lang="en-US" sz="3400" dirty="0"/>
              <a:t>, however, </a:t>
            </a:r>
            <a:r>
              <a:rPr lang="en-US" sz="3400" dirty="0">
                <a:solidFill>
                  <a:srgbClr val="000090"/>
                </a:solidFill>
              </a:rPr>
              <a:t>one big </a:t>
            </a:r>
            <a:r>
              <a:rPr lang="en-US" sz="3400" dirty="0"/>
              <a:t>______________. In their drive westward, the Australians found no rich river valleys or fertile plains. Instead, they found only dry empty land they called the outback. </a:t>
            </a:r>
            <a:r>
              <a:rPr lang="en-US" sz="3400" b="1" dirty="0" smtClean="0"/>
              <a:t>DIFFER = </a:t>
            </a:r>
            <a:r>
              <a:rPr lang="ru-RU" sz="3400" b="1" dirty="0" smtClean="0">
                <a:solidFill>
                  <a:srgbClr val="000090"/>
                </a:solidFill>
              </a:rPr>
              <a:t>определяют одну часть речи сущ. </a:t>
            </a:r>
            <a:r>
              <a:rPr lang="en-US" sz="3400" b="1" dirty="0">
                <a:solidFill>
                  <a:srgbClr val="000090"/>
                </a:solidFill>
              </a:rPr>
              <a:t>d</a:t>
            </a:r>
            <a:r>
              <a:rPr lang="en-US" sz="3400" b="1" dirty="0" smtClean="0">
                <a:solidFill>
                  <a:srgbClr val="000090"/>
                </a:solidFill>
              </a:rPr>
              <a:t>ifference</a:t>
            </a:r>
            <a:endParaRPr lang="ru-RU" sz="3400" b="1" dirty="0">
              <a:solidFill>
                <a:srgbClr val="000090"/>
              </a:solidFill>
            </a:endParaRPr>
          </a:p>
          <a:p>
            <a:r>
              <a:rPr lang="en-US" sz="3400" dirty="0"/>
              <a:t> 30. The outback </a:t>
            </a:r>
            <a:r>
              <a:rPr lang="en-US" sz="3400" dirty="0">
                <a:solidFill>
                  <a:srgbClr val="FF0000"/>
                </a:solidFill>
              </a:rPr>
              <a:t>was</a:t>
            </a:r>
            <a:r>
              <a:rPr lang="en-US" sz="3400" dirty="0"/>
              <a:t> _________________ any </a:t>
            </a:r>
            <a:r>
              <a:rPr lang="en-US" sz="3400" dirty="0">
                <a:solidFill>
                  <a:srgbClr val="008000"/>
                </a:solidFill>
              </a:rPr>
              <a:t>place</a:t>
            </a:r>
            <a:r>
              <a:rPr lang="en-US" sz="3400" dirty="0"/>
              <a:t> the early settlers </a:t>
            </a:r>
            <a:r>
              <a:rPr lang="en-US" sz="3400" dirty="0">
                <a:solidFill>
                  <a:srgbClr val="0000FF"/>
                </a:solidFill>
              </a:rPr>
              <a:t>had ever seen</a:t>
            </a:r>
            <a:r>
              <a:rPr lang="en-US" sz="3400" dirty="0"/>
              <a:t>. For months there would be no rain at all. Then suddenly the skies would open up. Within hours, rivers overflowed their banks. Yet only a few days later the land would be as dry as ever. </a:t>
            </a:r>
            <a:r>
              <a:rPr lang="en-US" sz="3400" b="1" dirty="0" smtClean="0"/>
              <a:t>LIKE = </a:t>
            </a:r>
            <a:r>
              <a:rPr lang="ru-RU" sz="3400" b="1" dirty="0">
                <a:solidFill>
                  <a:srgbClr val="008000"/>
                </a:solidFill>
              </a:rPr>
              <a:t>существительное           </a:t>
            </a:r>
            <a:r>
              <a:rPr lang="en-US" sz="3400" b="1" dirty="0">
                <a:solidFill>
                  <a:srgbClr val="008000"/>
                </a:solidFill>
              </a:rPr>
              <a:t> </a:t>
            </a:r>
            <a:r>
              <a:rPr lang="en-US" sz="3400" b="1" dirty="0" smtClean="0">
                <a:solidFill>
                  <a:srgbClr val="0000FF"/>
                </a:solidFill>
              </a:rPr>
              <a:t>unlike</a:t>
            </a:r>
            <a:r>
              <a:rPr lang="en-US" sz="3400" dirty="0" smtClean="0"/>
              <a:t> </a:t>
            </a:r>
            <a:endParaRPr lang="ru-RU" sz="3400" dirty="0"/>
          </a:p>
          <a:p>
            <a:r>
              <a:rPr lang="en-US" sz="3400" dirty="0"/>
              <a:t>31. Few settlers were willing to risk their life in such a harsh land. Then gold was ___________ there in 1852. Thousands flocked to the outback of Australia to make their fortunes. </a:t>
            </a:r>
            <a:r>
              <a:rPr lang="ru-RU" sz="3400" b="1" dirty="0"/>
              <a:t>COVERED </a:t>
            </a:r>
            <a:r>
              <a:rPr lang="en-US" sz="3400" b="1" dirty="0" smtClean="0"/>
              <a:t>= </a:t>
            </a:r>
            <a:r>
              <a:rPr lang="ru-RU" sz="3400" b="1" dirty="0" smtClean="0">
                <a:solidFill>
                  <a:srgbClr val="FF6600"/>
                </a:solidFill>
              </a:rPr>
              <a:t>что с ним сделали               </a:t>
            </a:r>
            <a:r>
              <a:rPr lang="en-US" sz="3400" b="1" dirty="0" err="1" smtClean="0">
                <a:solidFill>
                  <a:srgbClr val="FF6600"/>
                </a:solidFill>
              </a:rPr>
              <a:t>dicovered</a:t>
            </a:r>
            <a:endParaRPr lang="ru-RU" sz="3400" b="1" dirty="0"/>
          </a:p>
          <a:p>
            <a:endParaRPr lang="ru-RU" sz="3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267744" y="2852936"/>
            <a:ext cx="43204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563888" y="3429000"/>
            <a:ext cx="43204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627784" y="5085184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355976" y="5733256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21169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главные пути решения преодоления трудностей существуют?</a:t>
            </a:r>
          </a:p>
          <a:p>
            <a:r>
              <a:rPr lang="ru-RU" dirty="0" smtClean="0"/>
              <a:t>Можно ли научить учеников подобному анализу? Почему?</a:t>
            </a:r>
          </a:p>
          <a:p>
            <a:r>
              <a:rPr lang="ru-RU" dirty="0" smtClean="0"/>
              <a:t>Можно ли достичь успеха в разделе «Лексика и грамматика» путем выполнения подобных упражнений?</a:t>
            </a:r>
          </a:p>
        </p:txBody>
      </p:sp>
    </p:spTree>
    <p:extLst>
      <p:ext uri="{BB962C8B-B14F-4D97-AF65-F5344CB8AC3E}">
        <p14:creationId xmlns:p14="http://schemas.microsoft.com/office/powerpoint/2010/main" xmlns="" val="2285232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3781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Грамматика и лексика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Содержит 20 </a:t>
            </a:r>
            <a:r>
              <a:rPr lang="ru-RU" dirty="0"/>
              <a:t>заданий: 13 – с кратким ответом и 7 заданий - на выбор правильного варианта ответа. </a:t>
            </a:r>
            <a:endParaRPr lang="ru-RU" dirty="0" smtClean="0"/>
          </a:p>
          <a:p>
            <a:r>
              <a:rPr lang="ru-RU" dirty="0" smtClean="0"/>
              <a:t>Задания </a:t>
            </a:r>
            <a:r>
              <a:rPr lang="ru-RU" dirty="0"/>
              <a:t>базового уровня сложности (грамматика 19-25) – 7 </a:t>
            </a:r>
            <a:r>
              <a:rPr lang="ru-RU" dirty="0" smtClean="0"/>
              <a:t>вопросов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Задания базового уровня сложности (словообразование 26-31) – 6 </a:t>
            </a:r>
            <a:r>
              <a:rPr lang="ru-RU" dirty="0" smtClean="0"/>
              <a:t>вопросов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Задания повышенного уровня сложности (лексические навыки 32-38) – 7 </a:t>
            </a:r>
            <a:r>
              <a:rPr lang="ru-RU" dirty="0" smtClean="0"/>
              <a:t>вопросов;</a:t>
            </a:r>
          </a:p>
          <a:p>
            <a:r>
              <a:rPr lang="ru-RU" dirty="0" smtClean="0"/>
              <a:t>Время – 40 минут;</a:t>
            </a:r>
          </a:p>
          <a:p>
            <a:r>
              <a:rPr lang="ru-RU" dirty="0" smtClean="0"/>
              <a:t>Максимальный балл за данный раздел – 20.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479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Объекты контроля </a:t>
            </a:r>
            <a:r>
              <a:rPr lang="ru-RU" dirty="0" smtClean="0"/>
              <a:t>ОГЭ и ЕГЭ:</a:t>
            </a:r>
            <a:br>
              <a:rPr lang="ru-RU" dirty="0" smtClean="0"/>
            </a:br>
            <a:r>
              <a:rPr lang="ru-RU" dirty="0" smtClean="0"/>
              <a:t>Раздел «Грамматика и лексика»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языковых единиц и навыки их употребления в коммуникативно-значимом контексте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i="1" dirty="0"/>
              <a:t>Р</a:t>
            </a:r>
            <a:r>
              <a:rPr lang="ru-RU" i="1" dirty="0" smtClean="0"/>
              <a:t>аспознавание и употребление </a:t>
            </a:r>
            <a:r>
              <a:rPr lang="ru-RU" dirty="0" smtClean="0"/>
              <a:t>в речи основных морфологических форм и грамматических структур английского языка;</a:t>
            </a:r>
          </a:p>
          <a:p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основных способов словообразования и навыки их применения;</a:t>
            </a:r>
          </a:p>
          <a:p>
            <a:r>
              <a:rPr lang="ru-RU" i="1" dirty="0"/>
              <a:t>У</a:t>
            </a:r>
            <a:r>
              <a:rPr lang="ru-RU" i="1" dirty="0" smtClean="0"/>
              <a:t>потребление</a:t>
            </a:r>
            <a:r>
              <a:rPr lang="ru-RU" dirty="0" smtClean="0"/>
              <a:t> в речи изученных лексических единиц (с особым вниманием к лексической сочетаемости, синонимии, антонимии);</a:t>
            </a:r>
          </a:p>
          <a:p>
            <a:r>
              <a:rPr lang="ru-RU" i="1" dirty="0"/>
              <a:t>З</a:t>
            </a:r>
            <a:r>
              <a:rPr lang="ru-RU" i="1" dirty="0" smtClean="0"/>
              <a:t>нание</a:t>
            </a:r>
            <a:r>
              <a:rPr lang="ru-RU" dirty="0" smtClean="0"/>
              <a:t> правил орфографии и навыки их применения.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020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проблемы в употреблении видовременных форм глагола касаются: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Незнания форм основных неправильных глаголов;</a:t>
            </a:r>
          </a:p>
          <a:p>
            <a:r>
              <a:rPr lang="ru-RU" dirty="0" smtClean="0"/>
              <a:t>Неправильное использования времени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Perfect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Ошибочное употребления форм страдательного залога, а также незнания образования основных форм страдательного залога;</a:t>
            </a:r>
          </a:p>
          <a:p>
            <a:r>
              <a:rPr lang="ru-RU" dirty="0"/>
              <a:t>Н</a:t>
            </a:r>
            <a:r>
              <a:rPr lang="ru-RU" dirty="0" smtClean="0"/>
              <a:t>еправильного употребления формы вспомогательного глагола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1512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проблемы в употреблении словообразования касаются: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i="1" dirty="0"/>
              <a:t>У</a:t>
            </a:r>
            <a:r>
              <a:rPr lang="ru-RU" i="1" dirty="0" smtClean="0"/>
              <a:t>потребления</a:t>
            </a:r>
            <a:r>
              <a:rPr lang="ru-RU" dirty="0" smtClean="0"/>
              <a:t> </a:t>
            </a:r>
            <a:r>
              <a:rPr lang="ru-RU" dirty="0"/>
              <a:t>суффиксов -</a:t>
            </a:r>
            <a:r>
              <a:rPr lang="ru-RU" i="1" dirty="0" err="1"/>
              <a:t>er</a:t>
            </a:r>
            <a:r>
              <a:rPr lang="ru-RU" i="1" dirty="0"/>
              <a:t>, -</a:t>
            </a:r>
            <a:r>
              <a:rPr lang="ru-RU" i="1" dirty="0" err="1"/>
              <a:t>ly</a:t>
            </a:r>
            <a:r>
              <a:rPr lang="ru-RU" i="1" dirty="0"/>
              <a:t>, -</a:t>
            </a:r>
            <a:r>
              <a:rPr lang="ru-RU" i="1" dirty="0" err="1"/>
              <a:t>ness</a:t>
            </a:r>
            <a:r>
              <a:rPr lang="ru-RU" i="1" dirty="0"/>
              <a:t>, -</a:t>
            </a:r>
            <a:r>
              <a:rPr lang="ru-RU" i="1" dirty="0" err="1"/>
              <a:t>ency</a:t>
            </a:r>
            <a:r>
              <a:rPr lang="ru-RU" i="1" dirty="0"/>
              <a:t>, -</a:t>
            </a:r>
            <a:r>
              <a:rPr lang="ru-RU" i="1" dirty="0" err="1"/>
              <a:t>ion</a:t>
            </a:r>
            <a:r>
              <a:rPr lang="ru-RU" i="1" dirty="0"/>
              <a:t>, -</a:t>
            </a:r>
            <a:r>
              <a:rPr lang="ru-RU" i="1" dirty="0" err="1"/>
              <a:t>ation</a:t>
            </a:r>
            <a:r>
              <a:rPr lang="ru-RU" i="1" dirty="0"/>
              <a:t>, -</a:t>
            </a:r>
            <a:r>
              <a:rPr lang="ru-RU" i="1" dirty="0" err="1"/>
              <a:t>able</a:t>
            </a:r>
            <a:r>
              <a:rPr lang="ru-RU" i="1" dirty="0"/>
              <a:t>, -</a:t>
            </a:r>
            <a:r>
              <a:rPr lang="ru-RU" i="1" dirty="0" err="1"/>
              <a:t>ive</a:t>
            </a:r>
            <a:r>
              <a:rPr lang="ru-RU" dirty="0"/>
              <a:t>, а также префиксов </a:t>
            </a:r>
            <a:r>
              <a:rPr lang="ru-RU" i="1" dirty="0" err="1"/>
              <a:t>dis</a:t>
            </a:r>
            <a:r>
              <a:rPr lang="ru-RU" i="1" dirty="0"/>
              <a:t>- и </a:t>
            </a:r>
            <a:r>
              <a:rPr lang="ru-RU" i="1" dirty="0" err="1"/>
              <a:t>in</a:t>
            </a:r>
            <a:r>
              <a:rPr lang="ru-RU" i="1" dirty="0"/>
              <a:t>-;</a:t>
            </a:r>
          </a:p>
          <a:p>
            <a:pPr lvl="0"/>
            <a:r>
              <a:rPr lang="ru-RU" dirty="0" smtClean="0"/>
              <a:t>Образование </a:t>
            </a:r>
            <a:r>
              <a:rPr lang="ru-RU" dirty="0"/>
              <a:t>от опорных слов однокоренных слов не той части речи, которая требуется по контексту (вместо </a:t>
            </a:r>
            <a:r>
              <a:rPr lang="ru-RU" i="1" dirty="0" err="1"/>
              <a:t>protection</a:t>
            </a:r>
            <a:r>
              <a:rPr lang="ru-RU" i="1" dirty="0"/>
              <a:t> – </a:t>
            </a:r>
            <a:r>
              <a:rPr lang="ru-RU" i="1" dirty="0" err="1"/>
              <a:t>protective</a:t>
            </a:r>
            <a:r>
              <a:rPr lang="ru-RU" i="1" dirty="0"/>
              <a:t>, </a:t>
            </a:r>
            <a:r>
              <a:rPr lang="ru-RU" i="1" dirty="0" err="1" smtClean="0"/>
              <a:t>protec</a:t>
            </a:r>
            <a:r>
              <a:rPr lang="en-US" i="1" dirty="0" smtClean="0"/>
              <a:t>t</a:t>
            </a:r>
            <a:r>
              <a:rPr lang="ru-RU" i="1" dirty="0" err="1" smtClean="0"/>
              <a:t>ed</a:t>
            </a:r>
            <a:r>
              <a:rPr lang="ru-RU" i="1" dirty="0" smtClean="0"/>
              <a:t> </a:t>
            </a:r>
            <a:r>
              <a:rPr lang="ru-RU" i="1" dirty="0"/>
              <a:t>или </a:t>
            </a:r>
            <a:r>
              <a:rPr lang="ru-RU" i="1" dirty="0" err="1"/>
              <a:t>protectly</a:t>
            </a:r>
            <a:r>
              <a:rPr lang="ru-RU" i="1" dirty="0"/>
              <a:t>);</a:t>
            </a:r>
          </a:p>
          <a:p>
            <a:pPr lvl="0"/>
            <a:r>
              <a:rPr lang="ru-RU" i="1" dirty="0" smtClean="0"/>
              <a:t>Заполнение</a:t>
            </a:r>
            <a:r>
              <a:rPr lang="ru-RU" dirty="0" smtClean="0"/>
              <a:t> </a:t>
            </a:r>
            <a:r>
              <a:rPr lang="ru-RU" dirty="0"/>
              <a:t>пропуска опорным словом </a:t>
            </a:r>
            <a:r>
              <a:rPr lang="ru-RU" dirty="0" smtClean="0"/>
              <a:t>без его изменения;</a:t>
            </a:r>
            <a:endParaRPr lang="ru-RU" dirty="0"/>
          </a:p>
          <a:p>
            <a:pPr lvl="0"/>
            <a:r>
              <a:rPr lang="ru-RU" i="1" dirty="0" smtClean="0"/>
              <a:t>Употребление</a:t>
            </a:r>
            <a:r>
              <a:rPr lang="ru-RU" dirty="0" smtClean="0"/>
              <a:t> </a:t>
            </a:r>
            <a:r>
              <a:rPr lang="ru-RU" dirty="0"/>
              <a:t>несуществующих слов (</a:t>
            </a:r>
            <a:r>
              <a:rPr lang="ru-RU" i="1" dirty="0" err="1"/>
              <a:t>difficultness</a:t>
            </a:r>
            <a:r>
              <a:rPr lang="ru-RU" i="1" dirty="0"/>
              <a:t> вместо </a:t>
            </a:r>
            <a:r>
              <a:rPr lang="ru-RU" i="1" dirty="0" err="1"/>
              <a:t>difficulty</a:t>
            </a:r>
            <a:r>
              <a:rPr lang="ru-RU" i="1" dirty="0"/>
              <a:t>, </a:t>
            </a:r>
            <a:r>
              <a:rPr lang="ru-RU" i="1" dirty="0" err="1"/>
              <a:t>scientifics</a:t>
            </a:r>
            <a:r>
              <a:rPr lang="ru-RU" i="1" dirty="0"/>
              <a:t> вместо </a:t>
            </a:r>
            <a:r>
              <a:rPr lang="ru-RU" i="1" dirty="0" err="1"/>
              <a:t>scientists</a:t>
            </a:r>
            <a:r>
              <a:rPr lang="ru-RU" i="1" dirty="0"/>
              <a:t>);</a:t>
            </a:r>
          </a:p>
          <a:p>
            <a:pPr lvl="0"/>
            <a:r>
              <a:rPr lang="ru-RU" i="1" dirty="0"/>
              <a:t>И</a:t>
            </a:r>
            <a:r>
              <a:rPr lang="ru-RU" i="1" dirty="0" smtClean="0"/>
              <a:t>спользование</a:t>
            </a:r>
            <a:r>
              <a:rPr lang="ru-RU" dirty="0" smtClean="0"/>
              <a:t> </a:t>
            </a:r>
            <a:r>
              <a:rPr lang="ru-RU" dirty="0"/>
              <a:t>не того отрицательного префикса, который употребляется с указанным корнем (</a:t>
            </a:r>
            <a:r>
              <a:rPr lang="ru-RU" dirty="0" err="1"/>
              <a:t>unhonest</a:t>
            </a:r>
            <a:r>
              <a:rPr lang="ru-RU" dirty="0"/>
              <a:t>, </a:t>
            </a:r>
            <a:r>
              <a:rPr lang="ru-RU" dirty="0" err="1"/>
              <a:t>inhonest</a:t>
            </a:r>
            <a:r>
              <a:rPr lang="ru-RU" dirty="0"/>
              <a:t>);</a:t>
            </a:r>
          </a:p>
          <a:p>
            <a:pPr lvl="0"/>
            <a:r>
              <a:rPr lang="ru-RU" i="1" dirty="0" smtClean="0"/>
              <a:t>Неправильное</a:t>
            </a:r>
            <a:r>
              <a:rPr lang="ru-RU" dirty="0" smtClean="0"/>
              <a:t> </a:t>
            </a:r>
            <a:r>
              <a:rPr lang="ru-RU" dirty="0"/>
              <a:t>написание слов (</a:t>
            </a:r>
            <a:r>
              <a:rPr lang="ru-RU" i="1" dirty="0" err="1"/>
              <a:t>valueable</a:t>
            </a:r>
            <a:r>
              <a:rPr lang="ru-RU" i="1" dirty="0"/>
              <a:t>, </a:t>
            </a:r>
            <a:r>
              <a:rPr lang="ru-RU" i="1" dirty="0" err="1"/>
              <a:t>importent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8044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cap="all" dirty="0"/>
              <a:t>СТРУКТУРА ЗАДАНИЙ ПО ГРАММАТИКЕ АНГЛИЙСКОГО ЯЗЫКА В </a:t>
            </a:r>
            <a:r>
              <a:rPr lang="ru-RU" cap="all" dirty="0" smtClean="0"/>
              <a:t>ЕГЭ и </a:t>
            </a:r>
            <a:r>
              <a:rPr lang="ru-RU" cap="all" dirty="0" err="1" smtClean="0"/>
              <a:t>огэ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9498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1 тип — задания по </a:t>
            </a:r>
            <a:r>
              <a:rPr lang="ru-RU" b="1" dirty="0" smtClean="0"/>
              <a:t>словоизменению.</a:t>
            </a:r>
            <a:r>
              <a:rPr lang="ru-RU" dirty="0"/>
              <a:t> </a:t>
            </a:r>
            <a:endParaRPr lang="ru-RU" dirty="0" smtClean="0"/>
          </a:p>
          <a:p>
            <a:pPr algn="just"/>
            <a:r>
              <a:rPr lang="ru-RU" sz="2800" dirty="0" smtClean="0"/>
              <a:t>Формулировка </a:t>
            </a:r>
            <a:r>
              <a:rPr lang="ru-RU" sz="2800" dirty="0"/>
              <a:t>задания такова: «Преобразуйте, если необходимо, слова, напечатанные заглавными буквами в конце </a:t>
            </a:r>
            <a:r>
              <a:rPr lang="ru-RU" sz="2800" dirty="0" smtClean="0"/>
              <a:t>строк </a:t>
            </a:r>
            <a:r>
              <a:rPr lang="ru-RU" sz="2800" dirty="0"/>
              <a:t>так, чтобы они грамматически соответствовали содержанию текстов. Заполните пропуски полученными словами».</a:t>
            </a:r>
          </a:p>
        </p:txBody>
      </p:sp>
    </p:spTree>
    <p:extLst>
      <p:ext uri="{BB962C8B-B14F-4D97-AF65-F5344CB8AC3E}">
        <p14:creationId xmlns:p14="http://schemas.microsoft.com/office/powerpoint/2010/main" xmlns="" val="99286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нужно сделать?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Изменить </a:t>
            </a:r>
            <a:r>
              <a:rPr lang="ru-RU" sz="2800" b="1" dirty="0"/>
              <a:t>форму</a:t>
            </a:r>
            <a:r>
              <a:rPr lang="ru-RU" sz="2800" dirty="0"/>
              <a:t> слова и вписать его в предложение. Часть речи при этом остаётся та же. Был глагол — остался глагол, было существительное — </a:t>
            </a:r>
            <a:r>
              <a:rPr lang="ru-RU" sz="2800" dirty="0" smtClean="0"/>
              <a:t>остаётся существительное.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61312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Существительное (</a:t>
            </a:r>
            <a:r>
              <a:rPr lang="en-US" dirty="0"/>
              <a:t>noun)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Может </a:t>
            </a:r>
            <a:r>
              <a:rPr lang="ru-RU" i="1" dirty="0" smtClean="0"/>
              <a:t>поменяться:</a:t>
            </a:r>
          </a:p>
          <a:p>
            <a:r>
              <a:rPr lang="ru-RU" b="1" dirty="0" smtClean="0"/>
              <a:t> </a:t>
            </a:r>
            <a:r>
              <a:rPr lang="ru-RU" b="1" dirty="0"/>
              <a:t>п</a:t>
            </a:r>
            <a:r>
              <a:rPr lang="ru-RU" b="1" dirty="0" smtClean="0"/>
              <a:t>адеж </a:t>
            </a:r>
            <a:r>
              <a:rPr lang="ru-RU" dirty="0" smtClean="0"/>
              <a:t>на </a:t>
            </a:r>
            <a:r>
              <a:rPr lang="ru-RU" dirty="0" smtClean="0"/>
              <a:t>притяжательный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i="1" dirty="0" err="1"/>
              <a:t>world-world’s</a:t>
            </a:r>
            <a:r>
              <a:rPr lang="ru-RU" i="1" dirty="0"/>
              <a:t>, </a:t>
            </a:r>
            <a:r>
              <a:rPr lang="ru-RU" i="1" dirty="0" err="1"/>
              <a:t>friends-friends</a:t>
            </a:r>
            <a:r>
              <a:rPr lang="ru-RU" i="1" dirty="0" smtClean="0"/>
              <a:t>’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  <a:r>
              <a:rPr lang="ru-RU" b="1" dirty="0"/>
              <a:t>число</a:t>
            </a:r>
            <a:r>
              <a:rPr lang="ru-RU" dirty="0"/>
              <a:t> с единственного на </a:t>
            </a:r>
            <a:r>
              <a:rPr lang="ru-RU" dirty="0" smtClean="0"/>
              <a:t>множественное.</a:t>
            </a:r>
          </a:p>
          <a:p>
            <a:r>
              <a:rPr lang="ru-RU" dirty="0" smtClean="0"/>
              <a:t> слова</a:t>
            </a:r>
            <a:r>
              <a:rPr lang="ru-RU" dirty="0"/>
              <a:t>, имеющие </a:t>
            </a:r>
            <a:r>
              <a:rPr lang="ru-RU" b="1" dirty="0"/>
              <a:t>особенности</a:t>
            </a:r>
            <a:r>
              <a:rPr lang="ru-RU" dirty="0"/>
              <a:t> написания (</a:t>
            </a:r>
            <a:r>
              <a:rPr lang="ru-RU" i="1" dirty="0" err="1"/>
              <a:t>wife-wives</a:t>
            </a:r>
            <a:r>
              <a:rPr lang="ru-RU" i="1" dirty="0"/>
              <a:t>, </a:t>
            </a:r>
            <a:r>
              <a:rPr lang="ru-RU" i="1" dirty="0" err="1"/>
              <a:t>wolf-wolves</a:t>
            </a:r>
            <a:r>
              <a:rPr lang="ru-RU" dirty="0"/>
              <a:t> и пр</a:t>
            </a:r>
            <a:r>
              <a:rPr lang="ru-RU" dirty="0" smtClean="0"/>
              <a:t>.);</a:t>
            </a:r>
          </a:p>
          <a:p>
            <a:r>
              <a:rPr lang="ru-RU" b="1" dirty="0" smtClean="0"/>
              <a:t>Обязательно повторяем </a:t>
            </a:r>
            <a:r>
              <a:rPr lang="ru-RU" dirty="0"/>
              <a:t>формы образования множественного числа </a:t>
            </a:r>
            <a:r>
              <a:rPr lang="ru-RU" dirty="0" smtClean="0"/>
              <a:t>существительных.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1457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1481</Words>
  <Application>Microsoft Macintosh PowerPoint</Application>
  <PresentationFormat>Экран (4:3)</PresentationFormat>
  <Paragraphs>180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Типичные трудности учащихся в разделе грамматика и лексика в ОГЭ и ЕГЭ и как их преодолеть</vt:lpstr>
      <vt:lpstr>Грамматика и лексика ОГЭ</vt:lpstr>
      <vt:lpstr>Грамматика и лексика ЕГЭ</vt:lpstr>
      <vt:lpstr>Объекты контроля ОГЭ и ЕГЭ: Раздел «Грамматика и лексика»</vt:lpstr>
      <vt:lpstr>Основные проблемы в употреблении видовременных форм глагола касаются:</vt:lpstr>
      <vt:lpstr>Основные проблемы в употреблении словообразования касаются:</vt:lpstr>
      <vt:lpstr>СТРУКТУРА ЗАДАНИЙ ПО ГРАММАТИКЕ АНГЛИЙСКОГО ЯЗЫКА В ЕГЭ и огэ </vt:lpstr>
      <vt:lpstr>Что нужно сделать?</vt:lpstr>
      <vt:lpstr>Существительное (noun)</vt:lpstr>
      <vt:lpstr>Прилагательное (adjective) и наречие (adverb)</vt:lpstr>
      <vt:lpstr>Глагол (verb)</vt:lpstr>
      <vt:lpstr>Числительное (numeral)</vt:lpstr>
      <vt:lpstr>Местоимение (pronoun)</vt:lpstr>
      <vt:lpstr>ЗАДАНИЯ ПО СЛОВООБРАЗОВАНИЮ В ЕГЭ </vt:lpstr>
      <vt:lpstr>Аналогично предыдущему заданию</vt:lpstr>
      <vt:lpstr>Основные элементы словообразования</vt:lpstr>
      <vt:lpstr>СТРУКТУРА ЗАДАНИЙ ПО ЛЕКСИКЕ АНГЛИЙСКОГО ЯЗЫКА В ЕГЭ </vt:lpstr>
      <vt:lpstr>Что проверяется в этом задании</vt:lpstr>
      <vt:lpstr>Как выполнять задания 32 – 38 </vt:lpstr>
      <vt:lpstr>Детальнее о пункте 2</vt:lpstr>
      <vt:lpstr>«Лайфхаки»</vt:lpstr>
      <vt:lpstr>Глагол </vt:lpstr>
      <vt:lpstr>Прилагательное </vt:lpstr>
      <vt:lpstr>Наречие </vt:lpstr>
      <vt:lpstr>Типичный вопрос ученика: “Что делать, если я не знаю слова, которые написаны справа?!”</vt:lpstr>
      <vt:lpstr>Пример анализа 1</vt:lpstr>
      <vt:lpstr>Пример Анализа 2</vt:lpstr>
      <vt:lpstr>Подводя итоги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Типичные трудности учащихся в разделе грамматика и лексика в ОГЭ и ЕГЭ и как их преодолеть</dc:title>
  <dc:creator>Евгений</dc:creator>
  <cp:lastModifiedBy>LihosherstovEY</cp:lastModifiedBy>
  <cp:revision>28</cp:revision>
  <cp:lastPrinted>2018-10-21T14:59:27Z</cp:lastPrinted>
  <dcterms:created xsi:type="dcterms:W3CDTF">2018-10-18T14:11:40Z</dcterms:created>
  <dcterms:modified xsi:type="dcterms:W3CDTF">2018-10-23T07:24:25Z</dcterms:modified>
</cp:coreProperties>
</file>