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7"/>
  </p:notesMasterIdLst>
  <p:sldIdLst>
    <p:sldId id="256" r:id="rId2"/>
    <p:sldId id="332" r:id="rId3"/>
    <p:sldId id="355" r:id="rId4"/>
    <p:sldId id="349" r:id="rId5"/>
    <p:sldId id="333" r:id="rId6"/>
    <p:sldId id="350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351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352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2" r:id="rId43"/>
    <p:sldId id="291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53" r:id="rId57"/>
    <p:sldId id="305" r:id="rId58"/>
    <p:sldId id="306" r:id="rId59"/>
    <p:sldId id="307" r:id="rId60"/>
    <p:sldId id="336" r:id="rId61"/>
    <p:sldId id="337" r:id="rId62"/>
    <p:sldId id="354" r:id="rId63"/>
    <p:sldId id="308" r:id="rId64"/>
    <p:sldId id="309" r:id="rId65"/>
    <p:sldId id="310" r:id="rId66"/>
    <p:sldId id="338" r:id="rId67"/>
    <p:sldId id="339" r:id="rId68"/>
    <p:sldId id="316" r:id="rId69"/>
    <p:sldId id="317" r:id="rId70"/>
    <p:sldId id="318" r:id="rId71"/>
    <p:sldId id="319" r:id="rId72"/>
    <p:sldId id="320" r:id="rId73"/>
    <p:sldId id="311" r:id="rId74"/>
    <p:sldId id="340" r:id="rId75"/>
    <p:sldId id="321" r:id="rId76"/>
    <p:sldId id="322" r:id="rId77"/>
    <p:sldId id="323" r:id="rId78"/>
    <p:sldId id="341" r:id="rId79"/>
    <p:sldId id="313" r:id="rId80"/>
    <p:sldId id="342" r:id="rId81"/>
    <p:sldId id="343" r:id="rId82"/>
    <p:sldId id="325" r:id="rId83"/>
    <p:sldId id="326" r:id="rId84"/>
    <p:sldId id="327" r:id="rId85"/>
    <p:sldId id="328" r:id="rId86"/>
    <p:sldId id="334" r:id="rId87"/>
    <p:sldId id="335" r:id="rId88"/>
    <p:sldId id="348" r:id="rId89"/>
    <p:sldId id="345" r:id="rId90"/>
    <p:sldId id="346" r:id="rId91"/>
    <p:sldId id="315" r:id="rId92"/>
    <p:sldId id="329" r:id="rId93"/>
    <p:sldId id="330" r:id="rId94"/>
    <p:sldId id="331" r:id="rId95"/>
    <p:sldId id="344" r:id="rId9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139" autoAdjust="0"/>
  </p:normalViewPr>
  <p:slideViewPr>
    <p:cSldViewPr>
      <p:cViewPr varScale="1">
        <p:scale>
          <a:sx n="90" d="100"/>
          <a:sy n="90" d="100"/>
        </p:scale>
        <p:origin x="-10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A9C3FD-C788-4454-9B19-44BAFF45B00F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AAD94-D100-46E9-AD96-2316FD40C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1669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E23C26BB-5D81-497C-A746-2E5BBAB9F5C0}" type="slidenum">
              <a:rPr lang="ru-RU" altLang="ru-RU"/>
              <a:pPr/>
              <a:t>80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089971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hyperlink" Target="https://play.google.com/store/apps/details?id=ru.titul.ege.solovovapro" TargetMode="Externa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hyperlink" Target="https://play.google.com/store/apps/details?id=ru.titul.ege.solovovapro" TargetMode="Externa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hyperlink" Target="https://play.google.com/store/apps/details?id=ru.titul.ege.solovovapro" TargetMode="Externa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87.jpeg"/><Relationship Id="rId4" Type="http://schemas.openxmlformats.org/officeDocument/2006/relationships/image" Target="../media/image4.jpeg"/><Relationship Id="rId9" Type="http://schemas.openxmlformats.org/officeDocument/2006/relationships/image" Target="../media/image88.jpeg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hyperlink" Target="https://play.google.com/store/apps/details?id=ru.titul.oge.solovovapro" TargetMode="Externa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92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492896"/>
            <a:ext cx="8568952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ЕГЭ по английскому языку: систематизируем </a:t>
            </a:r>
            <a:r>
              <a:rPr lang="ru-RU" b="1" dirty="0" smtClean="0"/>
              <a:t>знания</a:t>
            </a:r>
            <a:br>
              <a:rPr lang="ru-RU" b="1" dirty="0" smtClean="0"/>
            </a:br>
            <a:r>
              <a:rPr lang="ru-RU" sz="2800" dirty="0" smtClean="0"/>
              <a:t>(на примерах курсов и пособий издательства «Титул») </a:t>
            </a:r>
            <a:r>
              <a:rPr lang="ru-RU" sz="2800" b="1" dirty="0" smtClean="0"/>
              <a:t> </a:t>
            </a:r>
            <a:endParaRPr lang="ru-RU" sz="2800" dirty="0"/>
          </a:p>
        </p:txBody>
      </p:sp>
      <p:pic>
        <p:nvPicPr>
          <p:cNvPr id="4" name="Рисунок 3" descr="TIT_Logo_kvadra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32656"/>
            <a:ext cx="2122488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403648" y="5517232"/>
            <a:ext cx="6400800" cy="960512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Казеичева Алёна Евгеньевна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заместитель руководителя Центра образовательных программ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издательства «Титул», автор учебных пособий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Тренировочные упражнения. ЕГЭ.</a:t>
            </a:r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86" r="5714"/>
          <a:stretch/>
        </p:blipFill>
        <p:spPr>
          <a:xfrm>
            <a:off x="179512" y="1353424"/>
            <a:ext cx="8356114" cy="4752528"/>
          </a:xfrm>
          <a:noFill/>
        </p:spPr>
      </p:pic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363" y="1341438"/>
            <a:ext cx="1290637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4041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ЕГЭ. Стратегии выполнения заданий </a:t>
            </a:r>
            <a:r>
              <a:rPr lang="ru-RU" dirty="0" err="1" smtClean="0"/>
              <a:t>аудирования</a:t>
            </a:r>
            <a:r>
              <a:rPr lang="ru-RU" dirty="0" smtClean="0"/>
              <a:t>. Задание 1.</a:t>
            </a:r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3772" y="1733451"/>
            <a:ext cx="8064896" cy="4032448"/>
          </a:xfrm>
          <a:noFill/>
        </p:spPr>
      </p:pic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363" y="5084763"/>
            <a:ext cx="1290637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1243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Тренировочные упражнения. ЕГЭ.</a:t>
            </a:r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55576" y="1196752"/>
            <a:ext cx="6461487" cy="5661248"/>
          </a:xfrm>
          <a:noFill/>
        </p:spPr>
      </p:pic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7063" y="1844675"/>
            <a:ext cx="1926937" cy="2647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7251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ЕГЭ. Стратегии выполнения заданий </a:t>
            </a:r>
            <a:r>
              <a:rPr lang="ru-RU" dirty="0" err="1" smtClean="0"/>
              <a:t>аудирования</a:t>
            </a:r>
            <a:r>
              <a:rPr lang="ru-RU" dirty="0" smtClean="0"/>
              <a:t>. Задание 1.</a:t>
            </a:r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25867" y="2179427"/>
            <a:ext cx="8486349" cy="1872927"/>
          </a:xfrm>
          <a:noFill/>
        </p:spPr>
      </p:pic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070128"/>
            <a:ext cx="1872208" cy="2572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309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8651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ЕГЭ. Стратегии выполнения заданий </a:t>
            </a:r>
            <a:r>
              <a:rPr lang="ru-RU" dirty="0" err="1" smtClean="0"/>
              <a:t>аудирования</a:t>
            </a:r>
            <a:r>
              <a:rPr lang="ru-RU" dirty="0" smtClean="0"/>
              <a:t>. Задание 2.</a:t>
            </a:r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907704" y="1131601"/>
            <a:ext cx="4968552" cy="5690815"/>
          </a:xfrm>
          <a:noFill/>
        </p:spPr>
      </p:pic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7709" y="2205038"/>
            <a:ext cx="2096292" cy="2880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6595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06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Тренировочные упражнения. ЕГЭ. </a:t>
            </a:r>
          </a:p>
        </p:txBody>
      </p:sp>
      <p:pic>
        <p:nvPicPr>
          <p:cNvPr id="2355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55576" y="888883"/>
            <a:ext cx="6248097" cy="5969117"/>
          </a:xfrm>
          <a:noFill/>
        </p:spPr>
      </p:pic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3673" y="1484313"/>
            <a:ext cx="2140327" cy="294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9515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altLang="ru-RU" smtClean="0"/>
              <a:t>Тренировочные упражнения. ЕГЭ. </a:t>
            </a:r>
          </a:p>
        </p:txBody>
      </p:sp>
      <p:pic>
        <p:nvPicPr>
          <p:cNvPr id="2457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23528" y="980728"/>
            <a:ext cx="7625624" cy="5877272"/>
          </a:xfrm>
          <a:noFill/>
        </p:spPr>
      </p:pic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48596" y="2348880"/>
            <a:ext cx="1619672" cy="2225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784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Тренировочные упражнения. ЕГЭ. </a:t>
            </a:r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23527" y="1196752"/>
            <a:ext cx="6990155" cy="5328592"/>
          </a:xfrm>
          <a:noFill/>
        </p:spPr>
      </p:pic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4257" y="2060574"/>
            <a:ext cx="1729743" cy="237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929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ЕГЭ. Стратегии выполнения заданий </a:t>
            </a:r>
            <a:r>
              <a:rPr lang="ru-RU" dirty="0" err="1" smtClean="0"/>
              <a:t>аудирования</a:t>
            </a:r>
            <a:r>
              <a:rPr lang="ru-RU" dirty="0" smtClean="0"/>
              <a:t>. Задания 3-9.</a:t>
            </a:r>
          </a:p>
        </p:txBody>
      </p:sp>
      <p:pic>
        <p:nvPicPr>
          <p:cNvPr id="2662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07504" y="1512887"/>
            <a:ext cx="7763882" cy="4508401"/>
          </a:xfrm>
          <a:noFill/>
        </p:spPr>
      </p:pic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4403" y="1773238"/>
            <a:ext cx="1519597" cy="2087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2892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Тренировочные упражнения. ЕГЭ. </a:t>
            </a:r>
          </a:p>
        </p:txBody>
      </p:sp>
      <p:pic>
        <p:nvPicPr>
          <p:cNvPr id="27651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21" b="26650"/>
          <a:stretch/>
        </p:blipFill>
        <p:spPr>
          <a:xfrm>
            <a:off x="457200" y="927574"/>
            <a:ext cx="6556989" cy="5720206"/>
          </a:xfrm>
          <a:noFill/>
        </p:spPr>
      </p:pic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9" y="1196974"/>
            <a:ext cx="1979712" cy="271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848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Даты ЕГЭ-2018</a:t>
            </a:r>
          </a:p>
        </p:txBody>
      </p:sp>
      <p:sp>
        <p:nvSpPr>
          <p:cNvPr id="3078" name="Содержимое 6"/>
          <p:cNvSpPr>
            <a:spLocks noGrp="1"/>
          </p:cNvSpPr>
          <p:nvPr>
            <p:ph idx="1"/>
          </p:nvPr>
        </p:nvSpPr>
        <p:spPr>
          <a:xfrm>
            <a:off x="683568" y="1844824"/>
            <a:ext cx="8229600" cy="4525963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dirty="0" smtClean="0"/>
              <a:t>Основной этап</a:t>
            </a:r>
          </a:p>
          <a:p>
            <a:r>
              <a:rPr lang="ru-RU" altLang="ru-RU" dirty="0" smtClean="0"/>
              <a:t>9 июня (устно)</a:t>
            </a:r>
          </a:p>
          <a:p>
            <a:r>
              <a:rPr lang="ru-RU" altLang="ru-RU" dirty="0" smtClean="0"/>
              <a:t>13 июня (письменно)</a:t>
            </a:r>
          </a:p>
          <a:p>
            <a:r>
              <a:rPr lang="ru-RU" altLang="ru-RU" dirty="0" smtClean="0"/>
              <a:t>18 июня (письменно)</a:t>
            </a:r>
          </a:p>
          <a:p>
            <a:endParaRPr lang="ru-RU" altLang="ru-RU" dirty="0" smtClean="0"/>
          </a:p>
          <a:p>
            <a:pPr>
              <a:buFont typeface="Arial" panose="020B0604020202020204" pitchFamily="34" charset="0"/>
              <a:buNone/>
            </a:pPr>
            <a:r>
              <a:rPr lang="ru-RU" altLang="ru-RU" dirty="0" smtClean="0"/>
              <a:t>Резерв</a:t>
            </a:r>
          </a:p>
          <a:p>
            <a:r>
              <a:rPr lang="ru-RU" altLang="ru-RU" dirty="0" smtClean="0"/>
              <a:t>27 июня</a:t>
            </a:r>
          </a:p>
          <a:p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3322383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Тренировочные упражнения. ЕГЭ. </a:t>
            </a:r>
          </a:p>
        </p:txBody>
      </p:sp>
      <p:pic>
        <p:nvPicPr>
          <p:cNvPr id="286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57199" y="1196752"/>
            <a:ext cx="7032385" cy="5544616"/>
          </a:xfrm>
          <a:noFill/>
        </p:spPr>
      </p:pic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5" y="1844675"/>
            <a:ext cx="1835696" cy="2522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3458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8493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ЕГЭ. Стратегии выполнения заданий </a:t>
            </a:r>
            <a:r>
              <a:rPr lang="ru-RU" dirty="0" err="1" smtClean="0"/>
              <a:t>аудирования</a:t>
            </a:r>
            <a:r>
              <a:rPr lang="ru-RU" dirty="0" smtClean="0"/>
              <a:t>. Задания 3-9.</a:t>
            </a:r>
          </a:p>
        </p:txBody>
      </p:sp>
      <p:pic>
        <p:nvPicPr>
          <p:cNvPr id="29699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741"/>
          <a:stretch/>
        </p:blipFill>
        <p:spPr>
          <a:xfrm>
            <a:off x="465973" y="1268760"/>
            <a:ext cx="6318215" cy="5589239"/>
          </a:xfrm>
          <a:noFill/>
        </p:spPr>
      </p:pic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363" y="1484313"/>
            <a:ext cx="1290637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6905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Чтение в ЕГЭ</a:t>
            </a:r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1268760"/>
            <a:ext cx="8769431" cy="4680520"/>
          </a:xfrm>
          <a:noFill/>
        </p:spPr>
      </p:pic>
    </p:spTree>
    <p:extLst>
      <p:ext uri="{BB962C8B-B14F-4D97-AF65-F5344CB8AC3E}">
        <p14:creationId xmlns:p14="http://schemas.microsoft.com/office/powerpoint/2010/main" xmlns="" val="6592320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Типичные трудности в разделе «Чтение»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</a:t>
            </a:r>
            <a:r>
              <a:rPr lang="ru-RU" dirty="0" smtClean="0"/>
              <a:t>е </a:t>
            </a:r>
            <a:r>
              <a:rPr lang="ru-RU" dirty="0" smtClean="0"/>
              <a:t>умеют выделять ключевые слова; 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 smtClean="0"/>
              <a:t>умеют игнорировать незнакомые слова и </a:t>
            </a:r>
            <a:r>
              <a:rPr lang="ru-RU" dirty="0" smtClean="0"/>
              <a:t>информацию</a:t>
            </a:r>
            <a:r>
              <a:rPr lang="ru-RU" dirty="0" smtClean="0"/>
              <a:t>, не требующуюся для понимания основного содержания текста или запрашиваемой информации; </a:t>
            </a:r>
            <a:endParaRPr lang="ru-RU" dirty="0" smtClean="0"/>
          </a:p>
          <a:p>
            <a:r>
              <a:rPr lang="ru-RU" dirty="0" smtClean="0"/>
              <a:t>н</a:t>
            </a:r>
            <a:r>
              <a:rPr lang="ru-RU" dirty="0" smtClean="0"/>
              <a:t>е опираются </a:t>
            </a:r>
            <a:r>
              <a:rPr lang="ru-RU" dirty="0" smtClean="0"/>
              <a:t>на смысл текста, а </a:t>
            </a:r>
            <a:r>
              <a:rPr lang="ru-RU" dirty="0" smtClean="0"/>
              <a:t>опираются на </a:t>
            </a:r>
            <a:r>
              <a:rPr lang="ru-RU" dirty="0" smtClean="0"/>
              <a:t>выхваченные отдельные знакомые слова; </a:t>
            </a:r>
            <a:endParaRPr lang="ru-RU" dirty="0" smtClean="0"/>
          </a:p>
          <a:p>
            <a:r>
              <a:rPr lang="ru-RU" dirty="0" smtClean="0"/>
              <a:t>недостаточно </a:t>
            </a:r>
            <a:r>
              <a:rPr lang="ru-RU" dirty="0" smtClean="0"/>
              <a:t>развита языковая </a:t>
            </a:r>
            <a:r>
              <a:rPr lang="ru-RU" dirty="0" smtClean="0"/>
              <a:t>догадка.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146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>ЕГЭ. Тренировочные упражнения</a:t>
            </a:r>
          </a:p>
        </p:txBody>
      </p:sp>
      <p:pic>
        <p:nvPicPr>
          <p:cNvPr id="3379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263" r="10117"/>
          <a:stretch/>
        </p:blipFill>
        <p:spPr>
          <a:xfrm>
            <a:off x="107504" y="1340768"/>
            <a:ext cx="7402020" cy="5112568"/>
          </a:xfrm>
          <a:noFill/>
        </p:spPr>
      </p:pic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3245" y="4481339"/>
            <a:ext cx="1729834" cy="2376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988925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ЕГЭ. Тренировочные </a:t>
            </a:r>
            <a:br>
              <a:rPr lang="ru-RU" altLang="ru-RU" smtClean="0"/>
            </a:br>
            <a:r>
              <a:rPr lang="ru-RU" altLang="ru-RU" smtClean="0"/>
              <a:t>упражнения</a:t>
            </a:r>
          </a:p>
        </p:txBody>
      </p:sp>
      <p:pic>
        <p:nvPicPr>
          <p:cNvPr id="348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57200" y="2047876"/>
            <a:ext cx="7839075" cy="4525963"/>
          </a:xfrm>
          <a:noFill/>
        </p:spPr>
      </p:pic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363" y="0"/>
            <a:ext cx="1290637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890937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ЕГЭ. Тренировочные упражнения</a:t>
            </a:r>
          </a:p>
        </p:txBody>
      </p:sp>
      <p:pic>
        <p:nvPicPr>
          <p:cNvPr id="35843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56" b="4856"/>
          <a:stretch/>
        </p:blipFill>
        <p:spPr>
          <a:xfrm>
            <a:off x="179511" y="1124744"/>
            <a:ext cx="7514529" cy="5040560"/>
          </a:xfrm>
          <a:noFill/>
        </p:spPr>
      </p:pic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4079" y="1628774"/>
            <a:ext cx="1519921" cy="2088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903019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ЕГЭ. Стратегии выполнения заданий чтения. Задание 11.</a:t>
            </a:r>
          </a:p>
        </p:txBody>
      </p:sp>
      <p:pic>
        <p:nvPicPr>
          <p:cNvPr id="368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1484312"/>
            <a:ext cx="6186054" cy="5373687"/>
          </a:xfrm>
          <a:noFill/>
        </p:spPr>
      </p:pic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772816"/>
            <a:ext cx="2123728" cy="2917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692763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ЕГЭ. Тренировочные упражнения</a:t>
            </a:r>
          </a:p>
        </p:txBody>
      </p:sp>
      <p:pic>
        <p:nvPicPr>
          <p:cNvPr id="378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301750" y="1600200"/>
            <a:ext cx="6540500" cy="4525963"/>
          </a:xfrm>
          <a:noFill/>
        </p:spPr>
      </p:pic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363" y="1628775"/>
            <a:ext cx="1290637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06623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ЕГЭ. Тренировочные упражнения</a:t>
            </a:r>
          </a:p>
        </p:txBody>
      </p:sp>
      <p:pic>
        <p:nvPicPr>
          <p:cNvPr id="389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39750" y="1341438"/>
            <a:ext cx="5111750" cy="3536950"/>
          </a:xfrm>
          <a:noFill/>
        </p:spPr>
      </p:pic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638" y="4870450"/>
            <a:ext cx="4691062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363" y="1628775"/>
            <a:ext cx="1290637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53593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необходимо сделать сейчас?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Проанализировать выполнение учащимися заданий, с целью выявления оставшихся трудностей;</a:t>
            </a:r>
          </a:p>
          <a:p>
            <a:r>
              <a:rPr lang="ru-RU" dirty="0" smtClean="0"/>
              <a:t>Работать целенаправленно с теми заданиями/темами, которые вызывают трудности;</a:t>
            </a:r>
          </a:p>
          <a:p>
            <a:r>
              <a:rPr lang="ru-RU" dirty="0" smtClean="0"/>
              <a:t>Повторить стратегии выполнения заданий;</a:t>
            </a:r>
          </a:p>
          <a:p>
            <a:r>
              <a:rPr lang="ru-RU" dirty="0" smtClean="0"/>
              <a:t>Возможно необходимо будет повторить ряд грамматических явлений, средства логической связи.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ЕГЭ. Стратегии выполнения </a:t>
            </a:r>
            <a:br>
              <a:rPr lang="ru-RU" dirty="0" smtClean="0"/>
            </a:br>
            <a:r>
              <a:rPr lang="ru-RU" dirty="0" smtClean="0"/>
              <a:t>заданий чтения. </a:t>
            </a:r>
            <a:br>
              <a:rPr lang="ru-RU" dirty="0" smtClean="0"/>
            </a:br>
            <a:r>
              <a:rPr lang="ru-RU" dirty="0" smtClean="0"/>
              <a:t>Задания 12-18.</a:t>
            </a:r>
          </a:p>
        </p:txBody>
      </p:sp>
      <p:pic>
        <p:nvPicPr>
          <p:cNvPr id="399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71550" y="1989138"/>
            <a:ext cx="7861300" cy="3457575"/>
          </a:xfrm>
          <a:noFill/>
        </p:spPr>
      </p:pic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363" y="0"/>
            <a:ext cx="1290637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849797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ЕГЭ. Тренировочные </a:t>
            </a:r>
            <a:br>
              <a:rPr lang="ru-RU" altLang="ru-RU" smtClean="0"/>
            </a:br>
            <a:r>
              <a:rPr lang="ru-RU" altLang="ru-RU" smtClean="0"/>
              <a:t>упражнения</a:t>
            </a:r>
          </a:p>
        </p:txBody>
      </p:sp>
      <p:pic>
        <p:nvPicPr>
          <p:cNvPr id="409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206500" y="1600200"/>
            <a:ext cx="6731000" cy="4525963"/>
          </a:xfrm>
          <a:noFill/>
        </p:spPr>
      </p:pic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363" y="0"/>
            <a:ext cx="1290637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150432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ЕГЭ. Тренировочные </a:t>
            </a:r>
            <a:br>
              <a:rPr lang="ru-RU" altLang="ru-RU" smtClean="0"/>
            </a:br>
            <a:r>
              <a:rPr lang="ru-RU" altLang="ru-RU" smtClean="0"/>
              <a:t>упражнения</a:t>
            </a:r>
          </a:p>
        </p:txBody>
      </p:sp>
      <p:pic>
        <p:nvPicPr>
          <p:cNvPr id="419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485900" y="1600200"/>
            <a:ext cx="6172200" cy="4525963"/>
          </a:xfrm>
          <a:noFill/>
        </p:spPr>
      </p:pic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363" y="0"/>
            <a:ext cx="1290637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46146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ЕГЭ. Раздел Грамматика и лексика 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err="1" smtClean="0"/>
              <a:t>демо</a:t>
            </a:r>
            <a:r>
              <a:rPr lang="ru-RU" dirty="0" smtClean="0"/>
              <a:t> 2018)</a:t>
            </a:r>
            <a:endParaRPr lang="ru-RU" dirty="0"/>
          </a:p>
        </p:txBody>
      </p:sp>
      <p:pic>
        <p:nvPicPr>
          <p:cNvPr id="4710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322055" y="1422479"/>
            <a:ext cx="7386574" cy="4538311"/>
          </a:xfr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4859338" y="2924175"/>
            <a:ext cx="10810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02787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Частые ошибки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формы </a:t>
            </a:r>
            <a:r>
              <a:rPr lang="ru-RU" dirty="0" smtClean="0"/>
              <a:t>простого прошедшего времени неправильных глаголов, </a:t>
            </a:r>
            <a:endParaRPr lang="ru-RU" dirty="0" smtClean="0"/>
          </a:p>
          <a:p>
            <a:r>
              <a:rPr lang="ru-RU" dirty="0" smtClean="0"/>
              <a:t>сравнительная </a:t>
            </a:r>
            <a:r>
              <a:rPr lang="ru-RU" dirty="0" smtClean="0"/>
              <a:t>и </a:t>
            </a:r>
            <a:r>
              <a:rPr lang="ru-RU" dirty="0" smtClean="0"/>
              <a:t>превосходная </a:t>
            </a:r>
            <a:r>
              <a:rPr lang="ru-RU" dirty="0" smtClean="0"/>
              <a:t>степени прилагательных и наречий, </a:t>
            </a:r>
            <a:endParaRPr lang="ru-RU" dirty="0" smtClean="0"/>
          </a:p>
          <a:p>
            <a:r>
              <a:rPr lang="ru-RU" dirty="0" smtClean="0"/>
              <a:t>притяжательные местоимения,</a:t>
            </a:r>
          </a:p>
          <a:p>
            <a:r>
              <a:rPr lang="ru-RU" dirty="0" smtClean="0"/>
              <a:t>неумение распознать и употребить страдательный залог в нужной </a:t>
            </a:r>
            <a:r>
              <a:rPr lang="ru-RU" dirty="0" smtClean="0"/>
              <a:t>форме,</a:t>
            </a:r>
          </a:p>
          <a:p>
            <a:r>
              <a:rPr lang="ru-RU" dirty="0" smtClean="0"/>
              <a:t>фразовые глаголы,</a:t>
            </a:r>
          </a:p>
          <a:p>
            <a:r>
              <a:rPr lang="ru-RU" dirty="0" smtClean="0"/>
              <a:t>сложность в понимании частей речи,</a:t>
            </a:r>
          </a:p>
          <a:p>
            <a:r>
              <a:rPr lang="ru-RU" dirty="0" smtClean="0"/>
              <a:t>н</a:t>
            </a:r>
            <a:r>
              <a:rPr lang="ru-RU" dirty="0" smtClean="0"/>
              <a:t>е обращают внимание на контекст,</a:t>
            </a:r>
          </a:p>
          <a:p>
            <a:r>
              <a:rPr lang="ru-RU" dirty="0" smtClean="0"/>
              <a:t>д</a:t>
            </a:r>
            <a:r>
              <a:rPr lang="ru-RU" dirty="0" smtClean="0"/>
              <a:t>опускают ошибки в правописании.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813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88963" y="274638"/>
            <a:ext cx="6766074" cy="6322714"/>
          </a:xfrm>
        </p:spPr>
      </p:pic>
      <p:pic>
        <p:nvPicPr>
          <p:cNvPr id="481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592194" y="0"/>
            <a:ext cx="1551806" cy="2132856"/>
          </a:xfrm>
        </p:spPr>
      </p:pic>
    </p:spTree>
    <p:extLst>
      <p:ext uri="{BB962C8B-B14F-4D97-AF65-F5344CB8AC3E}">
        <p14:creationId xmlns:p14="http://schemas.microsoft.com/office/powerpoint/2010/main" xmlns="" val="25045163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Задания 19-25</a:t>
            </a:r>
          </a:p>
        </p:txBody>
      </p:sp>
      <p:pic>
        <p:nvPicPr>
          <p:cNvPr id="4915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740650" y="0"/>
            <a:ext cx="1403350" cy="1928813"/>
          </a:xfrm>
        </p:spPr>
      </p:pic>
      <p:pic>
        <p:nvPicPr>
          <p:cNvPr id="4915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83568" y="2204864"/>
            <a:ext cx="7930688" cy="3312368"/>
          </a:xfrm>
        </p:spPr>
      </p:pic>
    </p:spTree>
    <p:extLst>
      <p:ext uri="{BB962C8B-B14F-4D97-AF65-F5344CB8AC3E}">
        <p14:creationId xmlns:p14="http://schemas.microsoft.com/office/powerpoint/2010/main" xmlns="" val="19015579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>
          <a:xfrm>
            <a:off x="269081" y="24474"/>
            <a:ext cx="8229600" cy="66822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>Задания 19-25</a:t>
            </a:r>
          </a:p>
        </p:txBody>
      </p:sp>
      <p:pic>
        <p:nvPicPr>
          <p:cNvPr id="5018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83639" y="886618"/>
            <a:ext cx="7832503" cy="5350693"/>
          </a:xfrm>
        </p:spPr>
      </p:pic>
      <p:pic>
        <p:nvPicPr>
          <p:cNvPr id="5017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5" y="0"/>
            <a:ext cx="1475656" cy="2027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579888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ЕГЭ. Раздел Грамматика и лексика 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err="1" smtClean="0"/>
              <a:t>демо</a:t>
            </a:r>
            <a:r>
              <a:rPr lang="ru-RU" dirty="0" smtClean="0"/>
              <a:t> 2018)</a:t>
            </a:r>
            <a:endParaRPr lang="ru-RU" dirty="0"/>
          </a:p>
        </p:txBody>
      </p:sp>
      <p:pic>
        <p:nvPicPr>
          <p:cNvPr id="5120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763688" y="1497067"/>
            <a:ext cx="5994505" cy="5344070"/>
          </a:xfr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5076825" y="2205038"/>
            <a:ext cx="172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129664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222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83567" y="16149"/>
            <a:ext cx="6982021" cy="6437187"/>
          </a:xfrm>
        </p:spPr>
      </p:pic>
      <p:pic>
        <p:nvPicPr>
          <p:cNvPr id="5222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5589" y="-1"/>
            <a:ext cx="1478412" cy="2031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21341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6492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Систематизируем знания</a:t>
            </a:r>
            <a:endParaRPr lang="ru-RU" dirty="0"/>
          </a:p>
        </p:txBody>
      </p:sp>
      <p:pic>
        <p:nvPicPr>
          <p:cNvPr id="80899" name="Picture 2" descr="Y:\Delo-New\Oblozhki\Titul\Small\Gulov_EGE_Henr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79388" y="3860800"/>
            <a:ext cx="2065337" cy="2841625"/>
          </a:xfrm>
        </p:spPr>
      </p:pic>
      <p:pic>
        <p:nvPicPr>
          <p:cNvPr id="80900" name="Picture 3" descr="Y:\Delo-New\Oblozhki\Titul\Small\Gulov_EGE_Lond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860800"/>
            <a:ext cx="2055812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1" name="Picture 4" descr="Y:\Delo-New\Oblozhki\Titul\Small\Gulov_EGE_Wild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860800"/>
            <a:ext cx="208915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3" name="Picture 6" descr="Y:\Delo-New\Oblozhki\Titul\Small\Slovohotov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3343" y="797705"/>
            <a:ext cx="2038709" cy="29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4" name="Picture 7" descr="Y:\Delo-New\Oblozhki\Titul\Small\Slovohotov_Ex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810978"/>
            <a:ext cx="2066296" cy="297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Содержимое 10" descr="000010097_2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6510920" y="765175"/>
            <a:ext cx="2186993" cy="3011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498747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Задания</a:t>
            </a:r>
            <a:r>
              <a:rPr lang="en-US" altLang="ru-RU" smtClean="0"/>
              <a:t> 26-31</a:t>
            </a:r>
            <a:endParaRPr lang="ru-RU" altLang="ru-RU" smtClean="0"/>
          </a:p>
        </p:txBody>
      </p:sp>
      <p:pic>
        <p:nvPicPr>
          <p:cNvPr id="5325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1520" y="1404151"/>
            <a:ext cx="7482349" cy="4977177"/>
          </a:xfrm>
        </p:spPr>
      </p:pic>
      <p:pic>
        <p:nvPicPr>
          <p:cNvPr id="5325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337" y="0"/>
            <a:ext cx="1547664" cy="2126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213613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ЕГЭ.Раздел</a:t>
            </a:r>
            <a:r>
              <a:rPr lang="ru-RU" dirty="0" smtClean="0"/>
              <a:t> Грамматика и лексика 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err="1" smtClean="0"/>
              <a:t>демо</a:t>
            </a:r>
            <a:r>
              <a:rPr lang="ru-RU" dirty="0" smtClean="0"/>
              <a:t> 2018)</a:t>
            </a:r>
            <a:endParaRPr lang="ru-RU" dirty="0"/>
          </a:p>
        </p:txBody>
      </p:sp>
      <p:pic>
        <p:nvPicPr>
          <p:cNvPr id="542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483768" y="1268760"/>
            <a:ext cx="4474628" cy="5589240"/>
          </a:xfrm>
        </p:spPr>
      </p:pic>
    </p:spTree>
    <p:extLst>
      <p:ext uri="{BB962C8B-B14F-4D97-AF65-F5344CB8AC3E}">
        <p14:creationId xmlns:p14="http://schemas.microsoft.com/office/powerpoint/2010/main" xmlns="" val="4584614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Задания 32-38</a:t>
            </a:r>
          </a:p>
        </p:txBody>
      </p:sp>
      <p:sp>
        <p:nvSpPr>
          <p:cNvPr id="563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mtClean="0"/>
              <a:t>Проблемы школьников:</a:t>
            </a:r>
          </a:p>
          <a:p>
            <a:pPr eaLnBrk="1" hangingPunct="1"/>
            <a:r>
              <a:rPr lang="ru-RU" altLang="ru-RU" smtClean="0"/>
              <a:t>не придают значения коллокациям;</a:t>
            </a:r>
          </a:p>
          <a:p>
            <a:pPr eaLnBrk="1" hangingPunct="1"/>
            <a:r>
              <a:rPr lang="ru-RU" altLang="ru-RU" smtClean="0"/>
              <a:t>не знают разницу в значении близких слов;</a:t>
            </a:r>
          </a:p>
          <a:p>
            <a:pPr eaLnBrk="1" hangingPunct="1"/>
            <a:r>
              <a:rPr lang="ru-RU" altLang="ru-RU" smtClean="0"/>
              <a:t>не различают значения некоторых предлогов;</a:t>
            </a:r>
          </a:p>
          <a:p>
            <a:pPr eaLnBrk="1" hangingPunct="1"/>
            <a:r>
              <a:rPr lang="ru-RU" altLang="ru-RU" smtClean="0"/>
              <a:t>неверно используют средства логической связи.</a:t>
            </a:r>
          </a:p>
        </p:txBody>
      </p:sp>
    </p:spTree>
    <p:extLst>
      <p:ext uri="{BB962C8B-B14F-4D97-AF65-F5344CB8AC3E}">
        <p14:creationId xmlns:p14="http://schemas.microsoft.com/office/powerpoint/2010/main" xmlns="" val="76100632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Задания 32-38</a:t>
            </a:r>
          </a:p>
        </p:txBody>
      </p:sp>
      <p:pic>
        <p:nvPicPr>
          <p:cNvPr id="5530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46017" y="1778597"/>
            <a:ext cx="7969962" cy="3608932"/>
          </a:xfrm>
        </p:spPr>
      </p:pic>
      <p:pic>
        <p:nvPicPr>
          <p:cNvPr id="5529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9" y="-1"/>
            <a:ext cx="1619672" cy="2225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9876920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734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363" y="0"/>
            <a:ext cx="1290637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1052736"/>
            <a:ext cx="8112530" cy="5399806"/>
          </a:xfrm>
        </p:spPr>
      </p:pic>
    </p:spTree>
    <p:extLst>
      <p:ext uri="{BB962C8B-B14F-4D97-AF65-F5344CB8AC3E}">
        <p14:creationId xmlns:p14="http://schemas.microsoft.com/office/powerpoint/2010/main" xmlns="" val="13761716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Дополнительная </a:t>
            </a:r>
            <a:br>
              <a:rPr lang="ru-RU" dirty="0" smtClean="0"/>
            </a:br>
            <a:r>
              <a:rPr lang="ru-RU" dirty="0" smtClean="0"/>
              <a:t>тренировка</a:t>
            </a:r>
            <a:endParaRPr lang="ru-RU" dirty="0"/>
          </a:p>
        </p:txBody>
      </p:sp>
      <p:pic>
        <p:nvPicPr>
          <p:cNvPr id="296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052513"/>
            <a:ext cx="4868863" cy="4525962"/>
          </a:xfrm>
        </p:spPr>
      </p:pic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5437188"/>
            <a:ext cx="5435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4" descr="Y:\Delo-New\Oblozhki\Titul\Small\Slovohotov_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1268413"/>
            <a:ext cx="2592388" cy="372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75388" cy="1143000"/>
          </a:xfrm>
        </p:spPr>
        <p:txBody>
          <a:bodyPr/>
          <a:lstStyle/>
          <a:p>
            <a:r>
              <a:rPr lang="en-US" smtClean="0"/>
              <a:t>Lexical and grammar traps</a:t>
            </a:r>
            <a:endParaRPr lang="ru-RU" smtClean="0"/>
          </a:p>
        </p:txBody>
      </p:sp>
      <p:pic>
        <p:nvPicPr>
          <p:cNvPr id="307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628775"/>
            <a:ext cx="6970713" cy="4525963"/>
          </a:xfrm>
        </p:spPr>
      </p:pic>
      <p:pic>
        <p:nvPicPr>
          <p:cNvPr id="30724" name="Picture 3" descr="Y:\Delo-New\Oblozhki\Titul\Small\Slovohoto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0"/>
            <a:ext cx="18351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75388" cy="1143000"/>
          </a:xfrm>
        </p:spPr>
        <p:txBody>
          <a:bodyPr/>
          <a:lstStyle/>
          <a:p>
            <a:r>
              <a:rPr lang="en-US" smtClean="0"/>
              <a:t>Lexical and grammar traps</a:t>
            </a:r>
            <a:endParaRPr lang="ru-RU" smtClean="0"/>
          </a:p>
        </p:txBody>
      </p:sp>
      <p:pic>
        <p:nvPicPr>
          <p:cNvPr id="31747" name="Picture 3" descr="Y:\Delo-New\Oblozhki\Titul\Small\Slovohot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8351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8175" y="1268413"/>
            <a:ext cx="4745038" cy="4525962"/>
          </a:xfrm>
        </p:spPr>
      </p:pic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5942013"/>
            <a:ext cx="451802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75388" cy="1143000"/>
          </a:xfrm>
        </p:spPr>
        <p:txBody>
          <a:bodyPr/>
          <a:lstStyle/>
          <a:p>
            <a:r>
              <a:rPr lang="en-US" smtClean="0"/>
              <a:t>Lexical and grammar traps</a:t>
            </a:r>
            <a:endParaRPr lang="ru-RU" smtClean="0"/>
          </a:p>
        </p:txBody>
      </p:sp>
      <p:pic>
        <p:nvPicPr>
          <p:cNvPr id="32771" name="Picture 3" descr="Y:\Delo-New\Oblozhki\Titul\Small\Slovohot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8351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1196975"/>
            <a:ext cx="5472112" cy="2051050"/>
          </a:xfrm>
        </p:spPr>
      </p:pic>
      <p:pic>
        <p:nvPicPr>
          <p:cNvPr id="3277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27238" y="3213100"/>
            <a:ext cx="528161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76550" y="4052888"/>
            <a:ext cx="6267450" cy="280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Picture 2" descr="Y:\Delo-New\Oblozhki\Titul\Small\Gulov_EGE_Henr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236297" y="-1"/>
            <a:ext cx="1907704" cy="2627003"/>
          </a:xfrm>
        </p:spPr>
      </p:pic>
      <p:pic>
        <p:nvPicPr>
          <p:cNvPr id="1638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4498" b="8144"/>
          <a:stretch>
            <a:fillRect/>
          </a:stretch>
        </p:blipFill>
        <p:spPr>
          <a:xfrm>
            <a:off x="1403648" y="0"/>
            <a:ext cx="5763673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ЕГЭ - 2017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158" t="30861" r="19174" b="8681"/>
          <a:stretch>
            <a:fillRect/>
          </a:stretch>
        </p:blipFill>
        <p:spPr bwMode="auto">
          <a:xfrm>
            <a:off x="611560" y="1412776"/>
            <a:ext cx="7937935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5775372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1" name="Picture 2" descr="Y:\Delo-New\Oblozhki\Titul\Small\Gulov_EGE_Henr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236297" y="-1"/>
            <a:ext cx="1907704" cy="2627003"/>
          </a:xfrm>
        </p:spPr>
      </p:pic>
      <p:pic>
        <p:nvPicPr>
          <p:cNvPr id="1741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4929" b="8641"/>
          <a:stretch>
            <a:fillRect/>
          </a:stretch>
        </p:blipFill>
        <p:spPr>
          <a:xfrm>
            <a:off x="1115616" y="0"/>
            <a:ext cx="5795715" cy="6858000"/>
          </a:xfr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5686" b="7958"/>
          <a:stretch>
            <a:fillRect/>
          </a:stretch>
        </p:blipFill>
        <p:spPr>
          <a:xfrm>
            <a:off x="827584" y="0"/>
            <a:ext cx="5775158" cy="6858000"/>
          </a:xfrm>
        </p:spPr>
      </p:pic>
      <p:pic>
        <p:nvPicPr>
          <p:cNvPr id="18436" name="Picture 2" descr="Y:\Delo-New\Oblozhki\Titul\Small\Gulov_EGE_Hen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5" y="-1"/>
            <a:ext cx="1835696" cy="2527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7003" r="4604"/>
          <a:stretch>
            <a:fillRect/>
          </a:stretch>
        </p:blipFill>
        <p:spPr>
          <a:xfrm>
            <a:off x="251520" y="188640"/>
            <a:ext cx="7416824" cy="5951668"/>
          </a:xfrm>
        </p:spPr>
      </p:pic>
      <p:pic>
        <p:nvPicPr>
          <p:cNvPr id="19460" name="Picture 2" descr="Y:\Delo-New\Oblozhki\Titul\Small\Gulov_EGE_Hen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9" y="-1"/>
            <a:ext cx="1619672" cy="223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 cstate="print"/>
          <a:srcRect l="30319" t="12564" r="31898" b="18227"/>
          <a:stretch/>
        </p:blipFill>
        <p:spPr bwMode="auto">
          <a:xfrm>
            <a:off x="2627784" y="311812"/>
            <a:ext cx="5616624" cy="6429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s://www.englishteachers.ru/uploadedfiles/waresimgs/5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19081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1323067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 cstate="print"/>
          <a:srcRect l="30319" t="13360" r="31899" b="8681"/>
          <a:stretch/>
        </p:blipFill>
        <p:spPr bwMode="auto">
          <a:xfrm>
            <a:off x="2915816" y="123938"/>
            <a:ext cx="5233321" cy="6748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s://www.englishteachers.ru/uploadedfiles/waresimgs/5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19081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6698880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50106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ЕГЭ. Задания 39 и 40</a:t>
            </a:r>
          </a:p>
        </p:txBody>
      </p:sp>
      <p:pic>
        <p:nvPicPr>
          <p:cNvPr id="5837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993"/>
          <a:stretch>
            <a:fillRect/>
          </a:stretch>
        </p:blipFill>
        <p:spPr>
          <a:xfrm>
            <a:off x="1787683" y="764704"/>
            <a:ext cx="5994226" cy="6093296"/>
          </a:xfrm>
          <a:noFill/>
        </p:spPr>
      </p:pic>
    </p:spTree>
    <p:extLst>
      <p:ext uri="{BB962C8B-B14F-4D97-AF65-F5344CB8AC3E}">
        <p14:creationId xmlns:p14="http://schemas.microsoft.com/office/powerpoint/2010/main" xmlns="" val="242286312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Типичные сложности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Оформление письма,</a:t>
            </a:r>
          </a:p>
          <a:p>
            <a:r>
              <a:rPr lang="ru-RU" dirty="0" smtClean="0"/>
              <a:t>с</a:t>
            </a:r>
            <a:r>
              <a:rPr lang="ru-RU" dirty="0" smtClean="0"/>
              <a:t>редства логической связи, которые можно употребить в личном письме,</a:t>
            </a:r>
          </a:p>
          <a:p>
            <a:r>
              <a:rPr lang="ru-RU" dirty="0" smtClean="0"/>
              <a:t>о</a:t>
            </a:r>
            <a:r>
              <a:rPr lang="ru-RU" dirty="0" smtClean="0"/>
              <a:t>рганизация текста,</a:t>
            </a:r>
          </a:p>
          <a:p>
            <a:r>
              <a:rPr lang="ru-RU" dirty="0" smtClean="0"/>
              <a:t>о</a:t>
            </a:r>
            <a:r>
              <a:rPr lang="ru-RU" dirty="0" smtClean="0"/>
              <a:t>тсутствие четкого указания на предыдущие контакты,</a:t>
            </a:r>
          </a:p>
          <a:p>
            <a:r>
              <a:rPr lang="ru-RU" dirty="0" smtClean="0"/>
              <a:t>п</a:t>
            </a:r>
            <a:r>
              <a:rPr lang="ru-RU" dirty="0" smtClean="0"/>
              <a:t>унктуация.</a:t>
            </a:r>
            <a:endParaRPr lang="ru-RU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ЕГЭ. Задание 39. Стратегии выполнения</a:t>
            </a:r>
          </a:p>
        </p:txBody>
      </p:sp>
      <p:pic>
        <p:nvPicPr>
          <p:cNvPr id="593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16172" y="1773238"/>
            <a:ext cx="8447495" cy="4608090"/>
          </a:xfrm>
          <a:noFill/>
        </p:spPr>
      </p:pic>
      <p:pic>
        <p:nvPicPr>
          <p:cNvPr id="5939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363" y="0"/>
            <a:ext cx="1290637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399289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>ЕГЭ. Задание 39. Стратегии выполнения</a:t>
            </a:r>
          </a:p>
        </p:txBody>
      </p:sp>
      <p:pic>
        <p:nvPicPr>
          <p:cNvPr id="604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87624" y="1417638"/>
            <a:ext cx="6421487" cy="5404595"/>
          </a:xfrm>
          <a:noFill/>
        </p:spPr>
      </p:pic>
      <p:pic>
        <p:nvPicPr>
          <p:cNvPr id="6042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363" y="0"/>
            <a:ext cx="1290637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2730766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ЕГЭ. Задание 39. Стратегии выполнения</a:t>
            </a:r>
          </a:p>
        </p:txBody>
      </p:sp>
      <p:pic>
        <p:nvPicPr>
          <p:cNvPr id="614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07504" y="1916832"/>
            <a:ext cx="8827155" cy="4177183"/>
          </a:xfrm>
          <a:noFill/>
        </p:spPr>
      </p:pic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363" y="0"/>
            <a:ext cx="1290637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14924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сложности в разделе «</a:t>
            </a:r>
            <a:r>
              <a:rPr lang="ru-RU" dirty="0" err="1" smtClean="0"/>
              <a:t>Аудирование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соотносят тексты и утверждения только потому, что эти же слова есть в тексте и утверждении, забывая о том, что верный ответ, как правило, перефразирован, т.е. опираются в выборе ответа на услышанные слова, а не на понятый смысл </a:t>
            </a:r>
            <a:r>
              <a:rPr lang="ru-RU" dirty="0" smtClean="0"/>
              <a:t>высказываний;</a:t>
            </a:r>
          </a:p>
          <a:p>
            <a:r>
              <a:rPr lang="ru-RU" dirty="0" smtClean="0"/>
              <a:t>т</a:t>
            </a:r>
            <a:r>
              <a:rPr lang="ru-RU" dirty="0" smtClean="0"/>
              <a:t>оропятся и заносят ответы в бланк уже во время первого прослушивания.</a:t>
            </a:r>
            <a:endParaRPr lang="ru-RU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/>
              <a:t>Задание 40.</a:t>
            </a:r>
            <a:br>
              <a:rPr lang="ru-RU" altLang="ru-RU" dirty="0" smtClean="0"/>
            </a:br>
            <a:r>
              <a:rPr lang="ru-RU" altLang="ru-RU" dirty="0" smtClean="0"/>
              <a:t>Развернутое </a:t>
            </a:r>
            <a:r>
              <a:rPr lang="ru-RU" altLang="ru-RU" dirty="0" smtClean="0"/>
              <a:t>высказывание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435280" cy="499715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300" dirty="0" smtClean="0"/>
              <a:t>В высказывании «Ваше мнение» важно: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 smtClean="0"/>
              <a:t>В вступлении сформулировать проблему, а не просто повторить ее из задания;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 smtClean="0"/>
              <a:t>В следующем абзаце сформулировать свое мнение и привести 2-3 аргумента в его защиту. Аргументы должны соответствовать заявленному мнению;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 smtClean="0"/>
              <a:t>Сформулировать противоположную точку зрения и привести возможные 1-2 аргумента в ее поддержку.  Не повторять аргументацию при высказывании своего и чужого мнений!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 smtClean="0"/>
              <a:t>Объяснить почему эти аргументы вас не убеждают;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 smtClean="0"/>
              <a:t>Сформулировать еще раз свое мнение </a:t>
            </a:r>
            <a:r>
              <a:rPr lang="ru-RU" sz="2300" i="1" dirty="0" smtClean="0"/>
              <a:t>другими словами. </a:t>
            </a:r>
            <a:r>
              <a:rPr lang="ru-RU" sz="2300" dirty="0" smtClean="0"/>
              <a:t>При этом позиция автора должна  совпадать во 2 абзаце и в выводе.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300" dirty="0" smtClean="0"/>
              <a:t>При написании работы важно следовать плану!</a:t>
            </a:r>
          </a:p>
        </p:txBody>
      </p:sp>
    </p:spTree>
    <p:extLst>
      <p:ext uri="{BB962C8B-B14F-4D97-AF65-F5344CB8AC3E}">
        <p14:creationId xmlns:p14="http://schemas.microsoft.com/office/powerpoint/2010/main" xmlns="" val="425791338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Важно!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Не использовать риторические вопросы;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Не использовать стяженных форм (</a:t>
            </a:r>
            <a:r>
              <a:rPr lang="en-US" dirty="0" smtClean="0"/>
              <a:t>let’s </a:t>
            </a:r>
            <a:r>
              <a:rPr lang="en-US" i="1" dirty="0" smtClean="0"/>
              <a:t>vs</a:t>
            </a:r>
            <a:r>
              <a:rPr lang="ru-RU" i="1" dirty="0" smtClean="0"/>
              <a:t>.</a:t>
            </a:r>
            <a:r>
              <a:rPr lang="en-US" dirty="0" smtClean="0"/>
              <a:t> let us)</a:t>
            </a: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 заключении чужое мнение повторять не обязательно. Если есть повтор, то оно не должно превалировать над собственным мнением, </a:t>
            </a:r>
            <a:r>
              <a:rPr lang="ru-RU" u="sng" dirty="0" smtClean="0"/>
              <a:t>цель высказывания </a:t>
            </a:r>
            <a:r>
              <a:rPr lang="ru-RU" dirty="0" smtClean="0"/>
              <a:t>– </a:t>
            </a:r>
            <a:r>
              <a:rPr lang="ru-RU" u="sng" dirty="0" smtClean="0"/>
              <a:t>обосновать собственную правоту</a:t>
            </a:r>
            <a:r>
              <a:rPr lang="ru-RU" dirty="0" smtClean="0"/>
              <a:t>, а не показать, что все мнения одинаково важны.</a:t>
            </a: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Использовать для ответа только первую сторону бланка.</a:t>
            </a:r>
          </a:p>
        </p:txBody>
      </p:sp>
    </p:spTree>
    <p:extLst>
      <p:ext uri="{BB962C8B-B14F-4D97-AF65-F5344CB8AC3E}">
        <p14:creationId xmlns:p14="http://schemas.microsoft.com/office/powerpoint/2010/main" xmlns="" val="336738723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Проблема неверного употребления слов-связок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ru-RU" dirty="0" smtClean="0"/>
              <a:t>Можно потренировать через </a:t>
            </a:r>
            <a:r>
              <a:rPr lang="en-US" dirty="0" err="1" smtClean="0"/>
              <a:t>Quizlet</a:t>
            </a:r>
            <a:r>
              <a:rPr lang="ru-RU" dirty="0" smtClean="0"/>
              <a:t> </a:t>
            </a:r>
            <a:r>
              <a:rPr lang="ru-RU" dirty="0" smtClean="0"/>
              <a:t>средства логической связи (</a:t>
            </a:r>
            <a:r>
              <a:rPr lang="ru-RU" dirty="0" smtClean="0"/>
              <a:t>создать в нем карточки со сложными словами</a:t>
            </a:r>
            <a:r>
              <a:rPr lang="ru-RU" dirty="0" smtClean="0"/>
              <a:t>), если учащиеся путают значение слов. Это поможет им четко запомнить перевод слов и правильно употребить их в развернутом письменном высказывании.</a:t>
            </a:r>
            <a:endParaRPr lang="ru-RU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ЕГЭ. Задание 40. Стратегии выполнения</a:t>
            </a:r>
          </a:p>
        </p:txBody>
      </p:sp>
      <p:pic>
        <p:nvPicPr>
          <p:cNvPr id="624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82600" y="1628775"/>
            <a:ext cx="7185025" cy="3925888"/>
          </a:xfrm>
          <a:noFill/>
        </p:spPr>
      </p:pic>
      <p:pic>
        <p:nvPicPr>
          <p:cNvPr id="6246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5589588"/>
            <a:ext cx="6726238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363" y="0"/>
            <a:ext cx="1290637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8224438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ЕГЭ. Задание 40. Стратегии выполнения</a:t>
            </a:r>
          </a:p>
        </p:txBody>
      </p:sp>
      <p:pic>
        <p:nvPicPr>
          <p:cNvPr id="634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11560" y="1556792"/>
            <a:ext cx="7585315" cy="5112593"/>
          </a:xfrm>
          <a:noFill/>
        </p:spPr>
      </p:pic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363" y="0"/>
            <a:ext cx="1290637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3435953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>ЕГЭ. Задание 40. Стратегии выполнения</a:t>
            </a:r>
          </a:p>
        </p:txBody>
      </p:sp>
      <p:pic>
        <p:nvPicPr>
          <p:cNvPr id="645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55576" y="1461461"/>
            <a:ext cx="6840760" cy="5396539"/>
          </a:xfrm>
          <a:noFill/>
        </p:spPr>
      </p:pic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363" y="0"/>
            <a:ext cx="1290637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1435120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Стратегии задания 40</a:t>
            </a:r>
          </a:p>
        </p:txBody>
      </p:sp>
      <p:pic>
        <p:nvPicPr>
          <p:cNvPr id="409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49238" y="1125538"/>
            <a:ext cx="8412162" cy="5327650"/>
          </a:xfrm>
          <a:noFill/>
        </p:spPr>
      </p:pic>
    </p:spTree>
    <p:extLst>
      <p:ext uri="{BB962C8B-B14F-4D97-AF65-F5344CB8AC3E}">
        <p14:creationId xmlns:p14="http://schemas.microsoft.com/office/powerpoint/2010/main" xmlns="" val="133289029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Стратегии задания 40</a:t>
            </a:r>
          </a:p>
        </p:txBody>
      </p:sp>
      <p:pic>
        <p:nvPicPr>
          <p:cNvPr id="430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71550" y="1295400"/>
            <a:ext cx="7231063" cy="5157788"/>
          </a:xfrm>
          <a:noFill/>
        </p:spPr>
      </p:pic>
    </p:spTree>
    <p:extLst>
      <p:ext uri="{BB962C8B-B14F-4D97-AF65-F5344CB8AC3E}">
        <p14:creationId xmlns:p14="http://schemas.microsoft.com/office/powerpoint/2010/main" xmlns="" val="18900364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Устная часть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altLang="ru-RU" b="1" smtClean="0"/>
              <a:t>Общее время - 15 минут</a:t>
            </a:r>
            <a:r>
              <a:rPr lang="ru-RU" altLang="ru-RU" smtClean="0"/>
              <a:t>:</a:t>
            </a:r>
          </a:p>
          <a:p>
            <a:pPr eaLnBrk="1" hangingPunct="1"/>
            <a:r>
              <a:rPr lang="ru-RU" altLang="ru-RU" smtClean="0"/>
              <a:t>задание 1 (чтение вслух – 1,5 минуты);</a:t>
            </a:r>
          </a:p>
          <a:p>
            <a:pPr eaLnBrk="1" hangingPunct="1"/>
            <a:r>
              <a:rPr lang="ru-RU" altLang="ru-RU" smtClean="0"/>
              <a:t>задание 2 (задать вопросы – 1,7 минут, по 20 секунд на каждый вопрос);</a:t>
            </a:r>
          </a:p>
          <a:p>
            <a:pPr eaLnBrk="1" hangingPunct="1"/>
            <a:r>
              <a:rPr lang="ru-RU" altLang="ru-RU" smtClean="0"/>
              <a:t>задание 3 (описание картинки – 2 минуты);</a:t>
            </a:r>
          </a:p>
          <a:p>
            <a:pPr eaLnBrk="1" hangingPunct="1"/>
            <a:r>
              <a:rPr lang="ru-RU" altLang="ru-RU" smtClean="0"/>
              <a:t>задание 4 (сравнение 2 картинок – 2 минуты).</a:t>
            </a:r>
          </a:p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172999399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На что обратить внимание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Задание 1 (чтение вслух): важна правильная интонация. В случае исправления ошибки засчитывается финальный вариант. Если экзаменуемый не уложился в отведенное время, за выполнение задания ставится 0 баллов.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Можно успеть повторить: чтение дат и цифр, деление на синтагмы.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Максимум 1 балл.</a:t>
            </a:r>
          </a:p>
        </p:txBody>
      </p:sp>
    </p:spTree>
    <p:extLst>
      <p:ext uri="{BB962C8B-B14F-4D97-AF65-F5344CB8AC3E}">
        <p14:creationId xmlns:p14="http://schemas.microsoft.com/office/powerpoint/2010/main" xmlns="" val="1463114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ЕГЭ. Стратегии выполнения </a:t>
            </a:r>
            <a:br>
              <a:rPr lang="ru-RU" dirty="0" smtClean="0"/>
            </a:br>
            <a:r>
              <a:rPr lang="ru-RU" dirty="0" smtClean="0"/>
              <a:t>заданий </a:t>
            </a:r>
            <a:r>
              <a:rPr lang="ru-RU" dirty="0" err="1" smtClean="0"/>
              <a:t>аудирования</a:t>
            </a:r>
            <a:r>
              <a:rPr lang="ru-RU" dirty="0" smtClean="0"/>
              <a:t>. Задание 1.</a:t>
            </a:r>
          </a:p>
        </p:txBody>
      </p:sp>
      <p:pic>
        <p:nvPicPr>
          <p:cNvPr id="153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55576" y="1556792"/>
            <a:ext cx="6696744" cy="5190979"/>
          </a:xfrm>
          <a:noFill/>
        </p:spPr>
      </p:pic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9255" y="2492374"/>
            <a:ext cx="1834745" cy="252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356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ЕГЭ. Говорение</a:t>
            </a:r>
          </a:p>
        </p:txBody>
      </p:sp>
      <p:pic>
        <p:nvPicPr>
          <p:cNvPr id="51204" name="Picture 2" descr="https://www.englishteachers.ru/uploadedfiles/waresimgs/5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9475" y="1916832"/>
            <a:ext cx="7212873" cy="46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0158" t="984" r="29722" b="13751"/>
          <a:stretch>
            <a:fillRect/>
          </a:stretch>
        </p:blipFill>
        <p:spPr bwMode="auto">
          <a:xfrm>
            <a:off x="3347864" y="0"/>
            <a:ext cx="4692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851" y="300251"/>
            <a:ext cx="2024844" cy="284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2215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0158" t="984" r="29722" b="45640"/>
          <a:stretch>
            <a:fillRect/>
          </a:stretch>
        </p:blipFill>
        <p:spPr bwMode="auto">
          <a:xfrm>
            <a:off x="2204113" y="18406"/>
            <a:ext cx="6858000" cy="683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851" y="300251"/>
            <a:ext cx="2024844" cy="284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8727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Заголовок 1"/>
          <p:cNvSpPr>
            <a:spLocks noGrp="1"/>
          </p:cNvSpPr>
          <p:nvPr>
            <p:ph type="title"/>
          </p:nvPr>
        </p:nvSpPr>
        <p:spPr>
          <a:xfrm>
            <a:off x="395536" y="51937"/>
            <a:ext cx="8229600" cy="73151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>ЕГЭ. Устная часть. Задание 2.</a:t>
            </a:r>
          </a:p>
        </p:txBody>
      </p:sp>
      <p:pic>
        <p:nvPicPr>
          <p:cNvPr id="686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835696" y="783455"/>
            <a:ext cx="7025667" cy="6070025"/>
          </a:xfrm>
          <a:noFill/>
        </p:spPr>
      </p:pic>
    </p:spTree>
    <p:extLst>
      <p:ext uri="{BB962C8B-B14F-4D97-AF65-F5344CB8AC3E}">
        <p14:creationId xmlns:p14="http://schemas.microsoft.com/office/powerpoint/2010/main" xmlns="" val="193746783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Устная часть, задание 2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Задание 2 – условный диалог-расспрос.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Надо задать 5 </a:t>
            </a:r>
            <a:r>
              <a:rPr lang="ru-RU" b="1" dirty="0"/>
              <a:t>прямых</a:t>
            </a:r>
            <a:r>
              <a:rPr lang="ru-RU" dirty="0"/>
              <a:t> вопросов. По 1 баллу за каждый правильно заданный вопрос.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Если вопрос начинается с </a:t>
            </a:r>
            <a:r>
              <a:rPr lang="en-US" dirty="0"/>
              <a:t>Could you tell me… </a:t>
            </a:r>
            <a:r>
              <a:rPr lang="ru-RU" dirty="0"/>
              <a:t>то это должен быть полный вопрос, например </a:t>
            </a:r>
            <a:r>
              <a:rPr lang="en-US" dirty="0"/>
              <a:t>Could you tell me what the price of this gadget is?</a:t>
            </a:r>
            <a:endParaRPr lang="ru-RU" dirty="0"/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Ошибки в артиклях и предлогах не учитываются если они не меняют смысл высказывания.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Вести полный телефонный диалог </a:t>
            </a:r>
            <a:r>
              <a:rPr lang="ru-RU" b="1" dirty="0" smtClean="0"/>
              <a:t>не нужно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66701551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>
          <a:xfrm>
            <a:off x="611560" y="26988"/>
            <a:ext cx="8229600" cy="881732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ЕГЭ. Говорение</a:t>
            </a:r>
          </a:p>
        </p:txBody>
      </p:sp>
      <p:pic>
        <p:nvPicPr>
          <p:cNvPr id="52228" name="Picture 2" descr="https://www.englishteachers.ru/uploadedfiles/waresimgs/5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0444" y="1080858"/>
            <a:ext cx="6971862" cy="556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0954" t="2579" r="29722" b="2923"/>
          <a:stretch>
            <a:fillRect/>
          </a:stretch>
        </p:blipFill>
        <p:spPr bwMode="auto">
          <a:xfrm>
            <a:off x="3590045" y="0"/>
            <a:ext cx="38070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30954" t="2579" r="29722" b="42234"/>
          <a:stretch>
            <a:fillRect/>
          </a:stretch>
        </p:blipFill>
        <p:spPr bwMode="auto">
          <a:xfrm>
            <a:off x="2636658" y="12181"/>
            <a:ext cx="6507342" cy="6845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851" y="300251"/>
            <a:ext cx="2024844" cy="284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6746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>
          <a:xfrm>
            <a:off x="636588" y="69851"/>
            <a:ext cx="8229600" cy="766861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ЕГЭ. Говорение</a:t>
            </a:r>
          </a:p>
        </p:txBody>
      </p:sp>
      <p:sp>
        <p:nvSpPr>
          <p:cNvPr id="5325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3252" name="Picture 2" descr="https://www.englishteachers.ru/uploadedfiles/waresimgs/5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Рисунок 2"/>
          <p:cNvPicPr>
            <a:picLocks noChangeAspect="1"/>
          </p:cNvPicPr>
          <p:nvPr/>
        </p:nvPicPr>
        <p:blipFill rotWithShape="1">
          <a:blip r:embed="rId3" cstate="print"/>
          <a:srcRect l="5930" t="2483" r="3254"/>
          <a:stretch/>
        </p:blipFill>
        <p:spPr bwMode="auto">
          <a:xfrm>
            <a:off x="1921823" y="1052736"/>
            <a:ext cx="712253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Устная часть, задание 3.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Описание </a:t>
            </a:r>
            <a:r>
              <a:rPr lang="ru-RU" dirty="0"/>
              <a:t>картинки.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Задана коммуникативная ситуация: </a:t>
            </a:r>
            <a:r>
              <a:rPr lang="en-US" dirty="0"/>
              <a:t>Imagine that these are photos from your photo album. Choose one</a:t>
            </a:r>
            <a:r>
              <a:rPr lang="ru-RU" dirty="0"/>
              <a:t> </a:t>
            </a:r>
            <a:r>
              <a:rPr lang="en-US" dirty="0"/>
              <a:t>photo </a:t>
            </a:r>
            <a:r>
              <a:rPr lang="en-US" b="1" dirty="0"/>
              <a:t>to present to your friend</a:t>
            </a:r>
            <a:r>
              <a:rPr lang="en-US" dirty="0"/>
              <a:t>.</a:t>
            </a:r>
            <a:r>
              <a:rPr lang="ru-RU" dirty="0"/>
              <a:t> …</a:t>
            </a:r>
            <a:r>
              <a:rPr lang="en-US" dirty="0"/>
              <a:t>why you decided to show the picture to your friend</a:t>
            </a:r>
            <a:r>
              <a:rPr lang="ru-RU" dirty="0"/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Важно: наличие вступления (например: </a:t>
            </a:r>
            <a:r>
              <a:rPr lang="en-US" dirty="0"/>
              <a:t>Look, I </a:t>
            </a:r>
            <a:r>
              <a:rPr lang="en-US" dirty="0" smtClean="0"/>
              <a:t>know that you like old buildings, so I want </a:t>
            </a:r>
            <a:r>
              <a:rPr lang="en-US" dirty="0"/>
              <a:t>to show you this photo) </a:t>
            </a:r>
            <a:r>
              <a:rPr lang="ru-RU" dirty="0"/>
              <a:t>и заключения (например </a:t>
            </a:r>
            <a:r>
              <a:rPr lang="en-US" dirty="0"/>
              <a:t>I hope you like this photo!)</a:t>
            </a:r>
            <a:endParaRPr lang="ru-RU" dirty="0"/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72219788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ЕГЭ. Устная часть. Задание 4.</a:t>
            </a:r>
          </a:p>
        </p:txBody>
      </p:sp>
      <p:pic>
        <p:nvPicPr>
          <p:cNvPr id="7475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55576" y="1268760"/>
            <a:ext cx="7570120" cy="5589240"/>
          </a:xfrm>
          <a:noFill/>
        </p:spPr>
      </p:pic>
    </p:spTree>
    <p:extLst>
      <p:ext uri="{BB962C8B-B14F-4D97-AF65-F5344CB8AC3E}">
        <p14:creationId xmlns:p14="http://schemas.microsoft.com/office/powerpoint/2010/main" xmlns="" val="2817649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84102" y="116632"/>
            <a:ext cx="8229600" cy="778098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Тренировочные упражнения. ЕГЭ.</a:t>
            </a:r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71" r="5303" b="4927"/>
          <a:stretch/>
        </p:blipFill>
        <p:spPr>
          <a:xfrm>
            <a:off x="-1" y="764704"/>
            <a:ext cx="7384759" cy="5976664"/>
          </a:xfrm>
          <a:noFill/>
        </p:spPr>
      </p:pic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04815" y="1556792"/>
            <a:ext cx="1939186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4674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Устная часть, задание 4</a:t>
            </a:r>
          </a:p>
        </p:txBody>
      </p:sp>
      <p:sp>
        <p:nvSpPr>
          <p:cNvPr id="481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mtClean="0"/>
              <a:t>Сравнение двух картинок.</a:t>
            </a:r>
          </a:p>
          <a:p>
            <a:r>
              <a:rPr lang="ru-RU" altLang="ru-RU" smtClean="0"/>
              <a:t>В вступлении: сказать о чем пойдет речь, назвать тему, например: </a:t>
            </a:r>
            <a:r>
              <a:rPr lang="en-US" altLang="ru-RU" smtClean="0"/>
              <a:t>I am going to compare two photos, they both  animals in them. </a:t>
            </a:r>
          </a:p>
          <a:p>
            <a:r>
              <a:rPr lang="ru-RU" altLang="ru-RU" smtClean="0"/>
              <a:t>В заключении – подвести итог: </a:t>
            </a:r>
            <a:r>
              <a:rPr lang="en-US" altLang="ru-RU" smtClean="0"/>
              <a:t>To sum up… To conclude…</a:t>
            </a:r>
          </a:p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183751618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Устная часть, задание 4</a:t>
            </a:r>
          </a:p>
        </p:txBody>
      </p:sp>
      <p:sp>
        <p:nvSpPr>
          <p:cNvPr id="491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mtClean="0"/>
              <a:t>С 2018 – вариативность в задании:</a:t>
            </a:r>
          </a:p>
          <a:p>
            <a:r>
              <a:rPr lang="en-US" altLang="ru-RU" smtClean="0"/>
              <a:t>say which of the activities presented in the pictures you</a:t>
            </a:r>
            <a:r>
              <a:rPr lang="en-US" altLang="ru-RU" b="1" smtClean="0"/>
              <a:t>’d</a:t>
            </a:r>
            <a:r>
              <a:rPr lang="en-US" altLang="ru-RU" smtClean="0"/>
              <a:t> prefer</a:t>
            </a:r>
          </a:p>
          <a:p>
            <a:r>
              <a:rPr lang="en-US" altLang="ru-RU" smtClean="0"/>
              <a:t>say which of the activities presented in the pictures </a:t>
            </a:r>
            <a:r>
              <a:rPr lang="en-US" altLang="ru-RU" b="1" smtClean="0"/>
              <a:t>you prefer</a:t>
            </a:r>
          </a:p>
          <a:p>
            <a:r>
              <a:rPr lang="en-US" altLang="ru-RU" smtClean="0"/>
              <a:t>say which of the activities presented in the pictures </a:t>
            </a:r>
            <a:r>
              <a:rPr lang="en-US" altLang="ru-RU" b="1" smtClean="0"/>
              <a:t>you preferred as a child</a:t>
            </a:r>
            <a:r>
              <a:rPr lang="en-US" altLang="ru-RU" smtClean="0"/>
              <a:t>.</a:t>
            </a:r>
          </a:p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251205287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0193" y="1988840"/>
            <a:ext cx="807829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Заголовок 1"/>
          <p:cNvSpPr>
            <a:spLocks noGrp="1"/>
          </p:cNvSpPr>
          <p:nvPr>
            <p:ph type="title"/>
          </p:nvPr>
        </p:nvSpPr>
        <p:spPr>
          <a:xfrm>
            <a:off x="1908174" y="20704"/>
            <a:ext cx="7038449" cy="888016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ЕГЭ. Говорение</a:t>
            </a:r>
          </a:p>
        </p:txBody>
      </p:sp>
      <p:pic>
        <p:nvPicPr>
          <p:cNvPr id="54276" name="Picture 2" descr="https://www.englishteachers.ru/uploadedfiles/waresimgs/5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081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 cstate="print"/>
          <a:srcRect l="30823" t="7955" r="31394" b="4541"/>
          <a:stretch/>
        </p:blipFill>
        <p:spPr bwMode="auto">
          <a:xfrm>
            <a:off x="3203848" y="188640"/>
            <a:ext cx="4464497" cy="646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s://www.englishteachers.ru/uploadedfiles/waresimgs/5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19081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30712" t="984" r="30275" b="1564"/>
          <a:stretch>
            <a:fillRect/>
          </a:stretch>
        </p:blipFill>
        <p:spPr bwMode="auto">
          <a:xfrm>
            <a:off x="3347865" y="0"/>
            <a:ext cx="455077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851" y="300251"/>
            <a:ext cx="2024844" cy="284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3908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30712" t="984" r="30275" b="1564"/>
          <a:stretch>
            <a:fillRect/>
          </a:stretch>
        </p:blipFill>
        <p:spPr bwMode="auto">
          <a:xfrm>
            <a:off x="4236213" y="0"/>
            <a:ext cx="366242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30712" t="984" r="30275" b="41081"/>
          <a:stretch>
            <a:fillRect/>
          </a:stretch>
        </p:blipFill>
        <p:spPr bwMode="auto">
          <a:xfrm>
            <a:off x="2483768" y="-25352"/>
            <a:ext cx="6660232" cy="6883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2024844" cy="284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5589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>
                <a:solidFill>
                  <a:srgbClr val="FF0000"/>
                </a:solidFill>
              </a:rPr>
              <a:t>Что можно успеть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Дать ученикам возможность тренировки с помощью мобильного тренажера;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Бесплатное приложение содержит 1 полный тест;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Ученик видит какие их его ответов правильные, а какие нет;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Результаты не сохраняются, то есть тест можно выполнить снова;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Текст личного письма можно отправить через </a:t>
            </a:r>
            <a:r>
              <a:rPr lang="ru-RU" dirty="0" err="1" smtClean="0"/>
              <a:t>мессенджер</a:t>
            </a:r>
            <a:r>
              <a:rPr lang="ru-RU" dirty="0" smtClean="0"/>
              <a:t> или по электронной почте;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Ответы на задания устной части можно записать и отправить так же, как текст личного письма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play.google.com/store/apps/details?id=ru.titul.ege.solovovapro</a:t>
            </a: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55519412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/>
              <a:t>Мобильный тренажер</a:t>
            </a:r>
          </a:p>
        </p:txBody>
      </p:sp>
      <p:sp>
        <p:nvSpPr>
          <p:cNvPr id="23556" name="Прямоугольник 5"/>
          <p:cNvSpPr>
            <a:spLocks noChangeArrowheads="1"/>
          </p:cNvSpPr>
          <p:nvPr/>
        </p:nvSpPr>
        <p:spPr bwMode="auto">
          <a:xfrm>
            <a:off x="323528" y="6021288"/>
            <a:ext cx="873986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ru-RU" sz="2400" dirty="0" smtClean="0">
                <a:hlinkClick r:id="rId2"/>
              </a:rPr>
              <a:t>https://play.google.com/store/apps/details?id=ru.titul.ege.solovovapro</a:t>
            </a:r>
            <a:r>
              <a:rPr lang="ru-RU" altLang="ru-RU" sz="2400" dirty="0" smtClean="0"/>
              <a:t> </a:t>
            </a:r>
            <a:endParaRPr lang="ru-RU" altLang="ru-RU" sz="24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3" cstate="print"/>
          <a:srcRect t="632" b="5498"/>
          <a:stretch/>
        </p:blipFill>
        <p:spPr>
          <a:xfrm>
            <a:off x="323528" y="1196752"/>
            <a:ext cx="8595851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323021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>
                <a:solidFill>
                  <a:srgbClr val="FF0000"/>
                </a:solidFill>
              </a:rPr>
              <a:t>Что можно успеть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Дать ученикам возможность тренировки с помощью мобильного тренажера;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Бесплатное приложение содержит 1 полный тест;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Ученик видит какие их его ответов правильные, а какие нет;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Результаты не сохраняются, то есть тест можно выполнить снова;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Текст личного письма можно отправить через </a:t>
            </a:r>
            <a:r>
              <a:rPr lang="ru-RU" dirty="0" err="1" smtClean="0"/>
              <a:t>мессенджер</a:t>
            </a:r>
            <a:r>
              <a:rPr lang="ru-RU" dirty="0" smtClean="0"/>
              <a:t> или по электронной почте;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Ответы на задания устной части можно записать и отправить так же, как текст личного письма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play.google.com/store/apps/details?id=ru.titul.ege.solovovapro</a:t>
            </a: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420001166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/>
          <a:srcRect l="39763" t="16384" r="40550" b="20288"/>
          <a:stretch/>
        </p:blipFill>
        <p:spPr>
          <a:xfrm>
            <a:off x="323528" y="188640"/>
            <a:ext cx="3563778" cy="64451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58226"/>
            <a:ext cx="4248472" cy="679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3851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ЕГЭ. Стратегии выполнения заданий </a:t>
            </a:r>
            <a:r>
              <a:rPr lang="ru-RU" dirty="0" err="1" smtClean="0"/>
              <a:t>аудирования</a:t>
            </a:r>
            <a:r>
              <a:rPr lang="ru-RU" dirty="0" smtClean="0"/>
              <a:t>. Задание 1.</a:t>
            </a:r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34192" y="1417638"/>
            <a:ext cx="7132961" cy="5440362"/>
          </a:xfrm>
          <a:noFill/>
        </p:spPr>
      </p:pic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5" y="2133600"/>
            <a:ext cx="1835696" cy="2522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7565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39763" t="16383" r="40550" b="20730"/>
          <a:stretch/>
        </p:blipFill>
        <p:spPr>
          <a:xfrm>
            <a:off x="611560" y="140557"/>
            <a:ext cx="3528392" cy="63367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/>
          <a:srcRect l="39763" t="16383" r="40550" b="20586"/>
          <a:stretch/>
        </p:blipFill>
        <p:spPr>
          <a:xfrm>
            <a:off x="4644008" y="152222"/>
            <a:ext cx="3580626" cy="644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811174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6492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Дополнительная тренировка</a:t>
            </a:r>
            <a:endParaRPr lang="ru-RU" dirty="0"/>
          </a:p>
        </p:txBody>
      </p:sp>
      <p:pic>
        <p:nvPicPr>
          <p:cNvPr id="80899" name="Picture 2" descr="Y:\Delo-New\Oblozhki\Titul\Small\Gulov_EGE_Henr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79388" y="3860800"/>
            <a:ext cx="2065337" cy="2841625"/>
          </a:xfrm>
        </p:spPr>
      </p:pic>
      <p:pic>
        <p:nvPicPr>
          <p:cNvPr id="80900" name="Picture 3" descr="Y:\Delo-New\Oblozhki\Titul\Small\Gulov_EGE_Lond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860800"/>
            <a:ext cx="2055812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1" name="Picture 4" descr="Y:\Delo-New\Oblozhki\Titul\Small\Gulov_EGE_Wild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860800"/>
            <a:ext cx="208915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2" name="Picture 5" descr="Y:\Delo-New\Oblozhki\Titul\Small\EGE_Solovov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588" y="738188"/>
            <a:ext cx="2087562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3" name="Picture 6" descr="Y:\Delo-New\Oblozhki\Titul\Small\Slovohotov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135" y="1196902"/>
            <a:ext cx="1718890" cy="2524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4" name="Picture 7" descr="Y:\Delo-New\Oblozhki\Titul\Small\Slovohotov_Ex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7049" y="1196902"/>
            <a:ext cx="1742149" cy="2504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Содержимое 10" descr="000010097_2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4259505" y="738188"/>
            <a:ext cx="2082237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F:\Pages\ОГЭ и ЕГЭ\000010024_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5937" y="3860800"/>
            <a:ext cx="2083425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1656680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Борьба со стрессом</a:t>
            </a: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>
          <a:xfrm>
            <a:off x="395288" y="1341438"/>
            <a:ext cx="8362950" cy="489585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Напомните ребенку, что </a:t>
            </a:r>
            <a:r>
              <a:rPr lang="ru-RU" altLang="ru-RU" dirty="0"/>
              <a:t>Е</a:t>
            </a:r>
            <a:r>
              <a:rPr lang="ru-RU" altLang="ru-RU" dirty="0" smtClean="0"/>
              <a:t>ГЭ – это важный, но всего лишь один шаг на жизненном пути;</a:t>
            </a:r>
          </a:p>
          <a:p>
            <a:pPr eaLnBrk="1" hangingPunct="1"/>
            <a:r>
              <a:rPr lang="ru-RU" altLang="ru-RU" dirty="0" smtClean="0"/>
              <a:t>Не пытайтесь интенсивно повторять материал за день-два до ЕГЭ;</a:t>
            </a:r>
          </a:p>
          <a:p>
            <a:pPr eaLnBrk="1" hangingPunct="1"/>
            <a:r>
              <a:rPr lang="ru-RU" altLang="ru-RU" dirty="0" smtClean="0"/>
              <a:t>На случай приступа паники предложите ребенку подышать медленно и размеренно;</a:t>
            </a:r>
          </a:p>
          <a:p>
            <a:pPr eaLnBrk="1" hangingPunct="1"/>
            <a:r>
              <a:rPr lang="ru-RU" altLang="ru-RU" dirty="0" smtClean="0"/>
              <a:t>Перед экзаменом надо выспаться!</a:t>
            </a:r>
          </a:p>
          <a:p>
            <a:pPr eaLnBrk="1" hangingPunct="1"/>
            <a:r>
              <a:rPr lang="ru-RU" altLang="ru-RU" dirty="0" smtClean="0"/>
              <a:t>При необходимости дети имеют право брать на ППЭ еду. Полезно взять шоколадку.</a:t>
            </a:r>
          </a:p>
          <a:p>
            <a:pPr eaLnBrk="1" hangingPunct="1"/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12054246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6093296"/>
            <a:ext cx="8856984" cy="608931"/>
          </a:xfrm>
        </p:spPr>
        <p:txBody>
          <a:bodyPr>
            <a:noAutofit/>
          </a:bodyPr>
          <a:lstStyle/>
          <a:p>
            <a:r>
              <a:rPr lang="en-US" sz="2200" dirty="0" smtClean="0">
                <a:hlinkClick r:id="rId2"/>
              </a:rPr>
              <a:t>https://play.google.com/store/apps/details?id=ru.titul.oge.solovovapro</a:t>
            </a:r>
            <a:r>
              <a:rPr lang="en-US" sz="2200" dirty="0" smtClean="0"/>
              <a:t> </a:t>
            </a:r>
            <a:endParaRPr lang="ru-RU" sz="2200" dirty="0"/>
          </a:p>
        </p:txBody>
      </p:sp>
      <p:pic>
        <p:nvPicPr>
          <p:cNvPr id="1026" name="Picture 2" descr="https://pp.userapi.com/c845216/v845216439/54255/LiUFII-3uc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8779928" cy="56452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 cstate="print"/>
          <a:srcRect l="26862" t="14036" r="28251" b="3401"/>
          <a:stretch>
            <a:fillRect/>
          </a:stretch>
        </p:blipFill>
        <p:spPr bwMode="auto">
          <a:xfrm>
            <a:off x="1403647" y="0"/>
            <a:ext cx="5965583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88913"/>
            <a:ext cx="8713788" cy="6264275"/>
          </a:xfrm>
        </p:spPr>
        <p:txBody>
          <a:bodyPr rtlCol="0">
            <a:normAutofit fontScale="85000" lnSpcReduction="20000"/>
          </a:bodyPr>
          <a:lstStyle/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 smtClean="0"/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</a:t>
            </a:r>
            <a:endParaRPr lang="ru-RU" sz="2800" dirty="0" smtClean="0"/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Интернет-магазин «Титул»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u="sng" dirty="0" smtClean="0"/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53251" name="Группа 8"/>
          <p:cNvGrpSpPr>
            <a:grpSpLocks/>
          </p:cNvGrpSpPr>
          <p:nvPr/>
        </p:nvGrpSpPr>
        <p:grpSpPr bwMode="auto">
          <a:xfrm>
            <a:off x="468313" y="3429000"/>
            <a:ext cx="2160587" cy="1152525"/>
            <a:chOff x="467544" y="3429000"/>
            <a:chExt cx="2161848" cy="1152128"/>
          </a:xfrm>
        </p:grpSpPr>
        <p:pic>
          <p:nvPicPr>
            <p:cNvPr id="53252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253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254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2575673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1410</Words>
  <Application>Microsoft Office PowerPoint</Application>
  <PresentationFormat>Экран (4:3)</PresentationFormat>
  <Paragraphs>184</Paragraphs>
  <Slides>95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95</vt:i4>
      </vt:variant>
    </vt:vector>
  </HeadingPairs>
  <TitlesOfParts>
    <vt:vector size="96" baseType="lpstr">
      <vt:lpstr>Тема Office</vt:lpstr>
      <vt:lpstr>ЕГЭ по английскому языку: систематизируем знания (на примерах курсов и пособий издательства «Титул»)  </vt:lpstr>
      <vt:lpstr>Даты ЕГЭ-2018</vt:lpstr>
      <vt:lpstr>Что необходимо сделать сейчас?</vt:lpstr>
      <vt:lpstr>Систематизируем знания</vt:lpstr>
      <vt:lpstr>Итоги ЕГЭ - 2017</vt:lpstr>
      <vt:lpstr>Основные сложности в разделе «Аудирование»</vt:lpstr>
      <vt:lpstr>ЕГЭ. Стратегии выполнения  заданий аудирования. Задание 1.</vt:lpstr>
      <vt:lpstr>Тренировочные упражнения. ЕГЭ.</vt:lpstr>
      <vt:lpstr>ЕГЭ. Стратегии выполнения заданий аудирования. Задание 1.</vt:lpstr>
      <vt:lpstr>Тренировочные упражнения. ЕГЭ.</vt:lpstr>
      <vt:lpstr>ЕГЭ. Стратегии выполнения заданий аудирования. Задание 1.</vt:lpstr>
      <vt:lpstr>Тренировочные упражнения. ЕГЭ.</vt:lpstr>
      <vt:lpstr>ЕГЭ. Стратегии выполнения заданий аудирования. Задание 1.</vt:lpstr>
      <vt:lpstr>ЕГЭ. Стратегии выполнения заданий аудирования. Задание 2.</vt:lpstr>
      <vt:lpstr>Тренировочные упражнения. ЕГЭ. </vt:lpstr>
      <vt:lpstr>Тренировочные упражнения. ЕГЭ. </vt:lpstr>
      <vt:lpstr>Тренировочные упражнения. ЕГЭ. </vt:lpstr>
      <vt:lpstr>ЕГЭ. Стратегии выполнения заданий аудирования. Задания 3-9.</vt:lpstr>
      <vt:lpstr>Тренировочные упражнения. ЕГЭ. </vt:lpstr>
      <vt:lpstr>Тренировочные упражнения. ЕГЭ. </vt:lpstr>
      <vt:lpstr>ЕГЭ. Стратегии выполнения заданий аудирования. Задания 3-9.</vt:lpstr>
      <vt:lpstr>Чтение в ЕГЭ</vt:lpstr>
      <vt:lpstr>Типичные трудности в разделе «Чтение»</vt:lpstr>
      <vt:lpstr>ЕГЭ. Тренировочные упражнения</vt:lpstr>
      <vt:lpstr>ЕГЭ. Тренировочные  упражнения</vt:lpstr>
      <vt:lpstr>ЕГЭ. Тренировочные упражнения</vt:lpstr>
      <vt:lpstr>ЕГЭ. Стратегии выполнения заданий чтения. Задание 11.</vt:lpstr>
      <vt:lpstr>ЕГЭ. Тренировочные упражнения</vt:lpstr>
      <vt:lpstr>ЕГЭ. Тренировочные упражнения</vt:lpstr>
      <vt:lpstr>ЕГЭ. Стратегии выполнения  заданий чтения.  Задания 12-18.</vt:lpstr>
      <vt:lpstr>ЕГЭ. Тренировочные  упражнения</vt:lpstr>
      <vt:lpstr>ЕГЭ. Тренировочные  упражнения</vt:lpstr>
      <vt:lpstr>ЕГЭ. Раздел Грамматика и лексика  (демо 2018)</vt:lpstr>
      <vt:lpstr>Частые ошибки</vt:lpstr>
      <vt:lpstr>Слайд 35</vt:lpstr>
      <vt:lpstr>Задания 19-25</vt:lpstr>
      <vt:lpstr>Задания 19-25</vt:lpstr>
      <vt:lpstr>ЕГЭ. Раздел Грамматика и лексика  (демо 2018)</vt:lpstr>
      <vt:lpstr>Слайд 39</vt:lpstr>
      <vt:lpstr>Задания 26-31</vt:lpstr>
      <vt:lpstr>ЕГЭ.Раздел Грамматика и лексика  (демо 2018)</vt:lpstr>
      <vt:lpstr>Задания 32-38</vt:lpstr>
      <vt:lpstr>Задания 32-38</vt:lpstr>
      <vt:lpstr>Слайд 44</vt:lpstr>
      <vt:lpstr>Дополнительная  тренировка</vt:lpstr>
      <vt:lpstr>Lexical and grammar traps</vt:lpstr>
      <vt:lpstr>Lexical and grammar traps</vt:lpstr>
      <vt:lpstr>Lexical and grammar traps</vt:lpstr>
      <vt:lpstr>Слайд 49</vt:lpstr>
      <vt:lpstr>Слайд 50</vt:lpstr>
      <vt:lpstr>Слайд 51</vt:lpstr>
      <vt:lpstr>Слайд 52</vt:lpstr>
      <vt:lpstr>Слайд 53</vt:lpstr>
      <vt:lpstr>Слайд 54</vt:lpstr>
      <vt:lpstr>ЕГЭ. Задания 39 и 40</vt:lpstr>
      <vt:lpstr>Типичные сложности</vt:lpstr>
      <vt:lpstr>ЕГЭ. Задание 39. Стратегии выполнения</vt:lpstr>
      <vt:lpstr>ЕГЭ. Задание 39. Стратегии выполнения</vt:lpstr>
      <vt:lpstr>ЕГЭ. Задание 39. Стратегии выполнения</vt:lpstr>
      <vt:lpstr>Задание 40. Развернутое высказывание</vt:lpstr>
      <vt:lpstr>Важно!</vt:lpstr>
      <vt:lpstr>Проблема неверного употребления слов-связок</vt:lpstr>
      <vt:lpstr>ЕГЭ. Задание 40. Стратегии выполнения</vt:lpstr>
      <vt:lpstr>ЕГЭ. Задание 40. Стратегии выполнения</vt:lpstr>
      <vt:lpstr>ЕГЭ. Задание 40. Стратегии выполнения</vt:lpstr>
      <vt:lpstr>Стратегии задания 40</vt:lpstr>
      <vt:lpstr>Стратегии задания 40</vt:lpstr>
      <vt:lpstr>Устная часть</vt:lpstr>
      <vt:lpstr>На что обратить внимание</vt:lpstr>
      <vt:lpstr>ЕГЭ. Говорение</vt:lpstr>
      <vt:lpstr>Слайд 71</vt:lpstr>
      <vt:lpstr>Слайд 72</vt:lpstr>
      <vt:lpstr>ЕГЭ. Устная часть. Задание 2.</vt:lpstr>
      <vt:lpstr>Устная часть, задание 2</vt:lpstr>
      <vt:lpstr>ЕГЭ. Говорение</vt:lpstr>
      <vt:lpstr>Слайд 76</vt:lpstr>
      <vt:lpstr>ЕГЭ. Говорение</vt:lpstr>
      <vt:lpstr>Устная часть, задание 3.</vt:lpstr>
      <vt:lpstr>ЕГЭ. Устная часть. Задание 4.</vt:lpstr>
      <vt:lpstr>Устная часть, задание 4</vt:lpstr>
      <vt:lpstr>Устная часть, задание 4</vt:lpstr>
      <vt:lpstr>ЕГЭ. Говорение</vt:lpstr>
      <vt:lpstr>Слайд 83</vt:lpstr>
      <vt:lpstr>Слайд 84</vt:lpstr>
      <vt:lpstr>Слайд 85</vt:lpstr>
      <vt:lpstr>Что можно успеть</vt:lpstr>
      <vt:lpstr>Мобильный тренажер</vt:lpstr>
      <vt:lpstr>Что можно успеть</vt:lpstr>
      <vt:lpstr>Слайд 89</vt:lpstr>
      <vt:lpstr>Слайд 90</vt:lpstr>
      <vt:lpstr>Дополнительная тренировка</vt:lpstr>
      <vt:lpstr>Борьба со стрессом</vt:lpstr>
      <vt:lpstr>Слайд 93</vt:lpstr>
      <vt:lpstr>Слайд 94</vt:lpstr>
      <vt:lpstr>Слайд 95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ЕГЭ по английскому языку: систематизируем знания</dc:title>
  <dc:creator>Алена Казеичева</dc:creator>
  <cp:lastModifiedBy>bae</cp:lastModifiedBy>
  <cp:revision>40</cp:revision>
  <dcterms:modified xsi:type="dcterms:W3CDTF">2018-05-18T06:31:44Z</dcterms:modified>
</cp:coreProperties>
</file>