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2"/>
  </p:notesMasterIdLst>
  <p:sldIdLst>
    <p:sldId id="257" r:id="rId2"/>
    <p:sldId id="258" r:id="rId3"/>
    <p:sldId id="299" r:id="rId4"/>
    <p:sldId id="337" r:id="rId5"/>
    <p:sldId id="339" r:id="rId6"/>
    <p:sldId id="338" r:id="rId7"/>
    <p:sldId id="326" r:id="rId8"/>
    <p:sldId id="327" r:id="rId9"/>
    <p:sldId id="329" r:id="rId10"/>
    <p:sldId id="330" r:id="rId11"/>
    <p:sldId id="331" r:id="rId12"/>
    <p:sldId id="333" r:id="rId13"/>
    <p:sldId id="356" r:id="rId14"/>
    <p:sldId id="334" r:id="rId15"/>
    <p:sldId id="357" r:id="rId16"/>
    <p:sldId id="358" r:id="rId17"/>
    <p:sldId id="335" r:id="rId18"/>
    <p:sldId id="336" r:id="rId19"/>
    <p:sldId id="259" r:id="rId20"/>
    <p:sldId id="363" r:id="rId21"/>
    <p:sldId id="364" r:id="rId22"/>
    <p:sldId id="352" r:id="rId23"/>
    <p:sldId id="353" r:id="rId24"/>
    <p:sldId id="354" r:id="rId25"/>
    <p:sldId id="355" r:id="rId26"/>
    <p:sldId id="362" r:id="rId27"/>
    <p:sldId id="366" r:id="rId28"/>
    <p:sldId id="300" r:id="rId29"/>
    <p:sldId id="307" r:id="rId30"/>
    <p:sldId id="301" r:id="rId31"/>
    <p:sldId id="302" r:id="rId32"/>
    <p:sldId id="303" r:id="rId33"/>
    <p:sldId id="304" r:id="rId34"/>
    <p:sldId id="312" r:id="rId35"/>
    <p:sldId id="313" r:id="rId36"/>
    <p:sldId id="308" r:id="rId37"/>
    <p:sldId id="311" r:id="rId38"/>
    <p:sldId id="314" r:id="rId39"/>
    <p:sldId id="315" r:id="rId40"/>
    <p:sldId id="316" r:id="rId41"/>
    <p:sldId id="317" r:id="rId42"/>
    <p:sldId id="318" r:id="rId43"/>
    <p:sldId id="319" r:id="rId44"/>
    <p:sldId id="320" r:id="rId45"/>
    <p:sldId id="321" r:id="rId46"/>
    <p:sldId id="322" r:id="rId47"/>
    <p:sldId id="323" r:id="rId48"/>
    <p:sldId id="324" r:id="rId49"/>
    <p:sldId id="276" r:id="rId50"/>
    <p:sldId id="277" r:id="rId51"/>
    <p:sldId id="278" r:id="rId52"/>
    <p:sldId id="284" r:id="rId53"/>
    <p:sldId id="283" r:id="rId54"/>
    <p:sldId id="285" r:id="rId55"/>
    <p:sldId id="286" r:id="rId56"/>
    <p:sldId id="287" r:id="rId57"/>
    <p:sldId id="290" r:id="rId58"/>
    <p:sldId id="294" r:id="rId59"/>
    <p:sldId id="295" r:id="rId60"/>
    <p:sldId id="260" r:id="rId61"/>
    <p:sldId id="288" r:id="rId62"/>
    <p:sldId id="291" r:id="rId63"/>
    <p:sldId id="297" r:id="rId64"/>
    <p:sldId id="296" r:id="rId65"/>
    <p:sldId id="263" r:id="rId66"/>
    <p:sldId id="264" r:id="rId67"/>
    <p:sldId id="265" r:id="rId68"/>
    <p:sldId id="266" r:id="rId69"/>
    <p:sldId id="274" r:id="rId70"/>
    <p:sldId id="349" r:id="rId71"/>
    <p:sldId id="361" r:id="rId72"/>
    <p:sldId id="293" r:id="rId73"/>
    <p:sldId id="365" r:id="rId74"/>
    <p:sldId id="367" r:id="rId75"/>
    <p:sldId id="340" r:id="rId76"/>
    <p:sldId id="341" r:id="rId77"/>
    <p:sldId id="342" r:id="rId78"/>
    <p:sldId id="343" r:id="rId79"/>
    <p:sldId id="344" r:id="rId80"/>
    <p:sldId id="345" r:id="rId81"/>
    <p:sldId id="346" r:id="rId82"/>
    <p:sldId id="369" r:id="rId83"/>
    <p:sldId id="347" r:id="rId84"/>
    <p:sldId id="348" r:id="rId85"/>
    <p:sldId id="268" r:id="rId86"/>
    <p:sldId id="269" r:id="rId87"/>
    <p:sldId id="359" r:id="rId88"/>
    <p:sldId id="360" r:id="rId89"/>
    <p:sldId id="270" r:id="rId90"/>
    <p:sldId id="271" r:id="rId91"/>
    <p:sldId id="272" r:id="rId92"/>
    <p:sldId id="368" r:id="rId93"/>
    <p:sldId id="273" r:id="rId94"/>
    <p:sldId id="275" r:id="rId95"/>
    <p:sldId id="350" r:id="rId96"/>
    <p:sldId id="351" r:id="rId97"/>
    <p:sldId id="292" r:id="rId98"/>
    <p:sldId id="267" r:id="rId99"/>
    <p:sldId id="370" r:id="rId100"/>
    <p:sldId id="298" r:id="rId10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997" autoAdjust="0"/>
  </p:normalViewPr>
  <p:slideViewPr>
    <p:cSldViewPr>
      <p:cViewPr varScale="1">
        <p:scale>
          <a:sx n="91" d="100"/>
          <a:sy n="91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65F57-6854-4618-ACCD-779B52DCE0C5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BB255-6E38-4C98-8D5D-D1EBCE5A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4E6BE-527C-4CF4-A1AC-7AD0F1CBC83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1879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5547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5CF4AE-7951-4093-8812-FCEE521D70C3}" type="slidenum">
              <a:rPr lang="ru-RU" smtClean="0"/>
              <a:pPr/>
              <a:t>57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00839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125.pn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://audio.neteducom.com/books/14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5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5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8.jpeg"/><Relationship Id="rId7" Type="http://schemas.openxmlformats.org/officeDocument/2006/relationships/image" Target="../media/image7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18.jpeg"/><Relationship Id="rId9" Type="http://schemas.openxmlformats.org/officeDocument/2006/relationships/image" Target="../media/image7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7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918648" cy="266429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Достижение планируемых результатов </a:t>
            </a:r>
            <a:br>
              <a:rPr lang="ru-RU" sz="2800" b="1" dirty="0" smtClean="0"/>
            </a:br>
            <a:r>
              <a:rPr lang="ru-RU" sz="2800" b="1" dirty="0" smtClean="0"/>
              <a:t>ФГОС НОО на уроках английского языка </a:t>
            </a:r>
            <a:br>
              <a:rPr lang="ru-RU" sz="2800" b="1" dirty="0" smtClean="0"/>
            </a:br>
            <a:r>
              <a:rPr lang="ru-RU" sz="2400" b="1" dirty="0" smtClean="0"/>
              <a:t>(на примере курсов и пособий издательства «Титул») 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96051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заместитель руководителя Центра образовательных программ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издательства «Титул», автор учебных пособий</a:t>
            </a:r>
          </a:p>
          <a:p>
            <a:endParaRPr lang="ru-RU" dirty="0"/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563888" y="116633"/>
            <a:ext cx="2383970" cy="15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Особенности конкретных регионов, </a:t>
            </a:r>
            <a:r>
              <a:rPr lang="en-US" dirty="0"/>
              <a:t>Millie-3</a:t>
            </a:r>
            <a:endParaRPr lang="ru-RU" dirty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047245"/>
            <a:ext cx="4280436" cy="5810755"/>
          </a:xfrm>
          <a:noFill/>
        </p:spPr>
      </p:pic>
      <p:pic>
        <p:nvPicPr>
          <p:cNvPr id="1946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100428"/>
            <a:ext cx="4242692" cy="5757572"/>
          </a:xfrm>
          <a:noFill/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Сайт издательства «Титул»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www.titul.ru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501009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V:\pubs_new\happy_english.ru\Webinar\Презентация 02.12.13\HEru4SB_p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5715"/>
            <a:ext cx="4968552" cy="6832286"/>
          </a:xfrm>
          <a:prstGeom prst="rect">
            <a:avLst/>
          </a:prstGeom>
          <a:noFill/>
        </p:spPr>
      </p:pic>
      <p:pic>
        <p:nvPicPr>
          <p:cNvPr id="5" name="Picture 2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836712"/>
            <a:ext cx="1985401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1095" cy="623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116037"/>
            <a:ext cx="1656184" cy="1741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51503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5077696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1547664" cy="2132856"/>
          </a:xfrm>
          <a:prstGeom prst="rect">
            <a:avLst/>
          </a:prstGeom>
          <a:noFill/>
        </p:spPr>
      </p:pic>
      <p:pic>
        <p:nvPicPr>
          <p:cNvPr id="36868" name="Picture 4" descr="https://pp.vk.me/c630718/v630718776/3b5de/Z0S9YHBdG9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608976"/>
            <a:ext cx="4824536" cy="324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011363"/>
            <a:ext cx="6457950" cy="484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639763"/>
            <a:ext cx="6286500" cy="621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bae\Рабочий стол\для веб алёна 3.jpg"/>
          <p:cNvPicPr>
            <a:picLocks noChangeAspect="1" noChangeArrowheads="1"/>
          </p:cNvPicPr>
          <p:nvPr/>
        </p:nvPicPr>
        <p:blipFill>
          <a:blip r:embed="rId2" cstate="print"/>
          <a:srcRect t="520" b="1687"/>
          <a:stretch>
            <a:fillRect/>
          </a:stretch>
        </p:blipFill>
        <p:spPr bwMode="auto">
          <a:xfrm>
            <a:off x="3419872" y="0"/>
            <a:ext cx="5049155" cy="6858000"/>
          </a:xfrm>
          <a:prstGeom prst="rect">
            <a:avLst/>
          </a:prstGeom>
          <a:noFill/>
        </p:spPr>
      </p:pic>
      <p:pic>
        <p:nvPicPr>
          <p:cNvPr id="3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3" y="620688"/>
            <a:ext cx="1792767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932" b="4468"/>
          <a:stretch>
            <a:fillRect/>
          </a:stretch>
        </p:blipFill>
        <p:spPr bwMode="auto">
          <a:xfrm>
            <a:off x="0" y="110878"/>
            <a:ext cx="468736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2600" y="0"/>
            <a:ext cx="4511400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4941124"/>
            <a:ext cx="1403648" cy="191687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Предметные результаты ФГОС НОО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«</a:t>
            </a:r>
            <a:r>
              <a:rPr lang="ru-RU" sz="3400" b="1" dirty="0" smtClean="0"/>
              <a:t>12.3 Иностранный язык</a:t>
            </a:r>
            <a:r>
              <a:rPr lang="ru-RU" sz="3400" dirty="0" smtClean="0"/>
              <a:t>:</a:t>
            </a:r>
          </a:p>
          <a:p>
            <a:pPr marL="514350" indent="-514350">
              <a:buAutoNum type="arabicParenR"/>
            </a:pPr>
            <a:r>
              <a:rPr lang="ru-RU" sz="3400" dirty="0" smtClean="0"/>
              <a:t>Приобретение </a:t>
            </a:r>
            <a:r>
              <a:rPr lang="ru-RU" sz="3400" u="sng" dirty="0" smtClean="0"/>
              <a:t>начальных навыков общения </a:t>
            </a:r>
            <a:r>
              <a:rPr lang="ru-RU" sz="3400" dirty="0" smtClean="0"/>
              <a:t>в устной и письменной форме с носителями иностранного языка на основе своих речевых возможностей и потребностей; освоение правил речевого и неречевого поведения;</a:t>
            </a:r>
          </a:p>
          <a:p>
            <a:pPr marL="514350" indent="-514350">
              <a:buAutoNum type="arabicParenR"/>
            </a:pPr>
            <a:r>
              <a:rPr lang="ru-RU" sz="3400" dirty="0" smtClean="0"/>
              <a:t>Освоение </a:t>
            </a:r>
            <a:r>
              <a:rPr lang="ru-RU" sz="3400" u="sng" dirty="0" smtClean="0"/>
              <a:t>начальных лингвистических представлений</a:t>
            </a:r>
            <a:r>
              <a:rPr lang="ru-RU" sz="3400" dirty="0" smtClean="0"/>
              <a:t>, необходимых для овладения на элементарном уровне устной и письменной речью на иностранном языке, расширение лингвистического кругозора;</a:t>
            </a:r>
          </a:p>
          <a:p>
            <a:pPr marL="514350" indent="-514350">
              <a:buAutoNum type="arabicParenR"/>
            </a:pPr>
            <a:r>
              <a:rPr lang="ru-RU" sz="3400" u="sng" dirty="0" smtClean="0"/>
              <a:t>Формирование дружелюбного отношения и толерантности </a:t>
            </a:r>
            <a:r>
              <a:rPr lang="ru-RU" sz="3400" dirty="0" smtClean="0"/>
              <a:t>к носителям другого языка на основе знакомства с жизнью своих сверстников в других странах, с детским фольклором и  доступными образцами детской художественной литературы»</a:t>
            </a:r>
          </a:p>
          <a:p>
            <a:pPr marL="514350" indent="-514350">
              <a:buNone/>
            </a:pPr>
            <a:r>
              <a:rPr lang="ru-RU" dirty="0" smtClean="0"/>
              <a:t>                    </a:t>
            </a:r>
            <a:r>
              <a:rPr lang="ru-RU" sz="2900" i="1" dirty="0" smtClean="0"/>
              <a:t>(в соответствии с изменениями ФГОС НОО от 02.02.2016)</a:t>
            </a:r>
            <a:endParaRPr lang="ru-RU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60" y="1188132"/>
            <a:ext cx="6768048" cy="388077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dirty="0" smtClean="0"/>
              <a:t>«В учении и творчестве все правила ни хороши, ни плохи – важен результат»</a:t>
            </a:r>
          </a:p>
          <a:p>
            <a:pPr marL="0" indent="0" algn="r">
              <a:buNone/>
            </a:pPr>
            <a:r>
              <a:rPr lang="ru-RU" sz="3200" i="1" dirty="0" smtClean="0"/>
              <a:t>А. де Сент-Экзюпери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1721761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340768"/>
            <a:ext cx="6194934" cy="5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 descr="https://pp.userapi.com/c621701/v621701087/71ef6/2KhBtWbg2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60648"/>
            <a:ext cx="2160240" cy="2975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680576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pp.userapi.com/c621701/v621701087/71ef6/2KhBtWbg2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60648"/>
            <a:ext cx="2160240" cy="2975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06375"/>
            <a:ext cx="6332537" cy="665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-10033"/>
            <a:ext cx="5112568" cy="686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52211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0"/>
            <a:ext cx="5133975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2976"/>
            <a:ext cx="5256584" cy="3362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4695825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362" y="4005063"/>
            <a:ext cx="4443637" cy="269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60648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0"/>
            <a:ext cx="501015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41174" cy="2807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Пособия для проведения итоговых работ за курс начальной школы (уровень предметных результатов)</a:t>
            </a:r>
          </a:p>
        </p:txBody>
      </p:sp>
      <p:pic>
        <p:nvPicPr>
          <p:cNvPr id="59395" name="Содержимое 8" descr="kaufman itogovye tes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9811" y="2491309"/>
            <a:ext cx="2695575" cy="3714750"/>
          </a:xfrm>
        </p:spPr>
      </p:pic>
      <p:pic>
        <p:nvPicPr>
          <p:cNvPr id="59396" name="Picture 2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0002" y="2491309"/>
            <a:ext cx="274955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492896"/>
            <a:ext cx="2744787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Готовые тестовые работы</a:t>
            </a:r>
            <a:br>
              <a:rPr lang="ru-RU" dirty="0" smtClean="0"/>
            </a:br>
            <a:r>
              <a:rPr lang="ru-RU" b="1" dirty="0" smtClean="0"/>
              <a:t>3 класс</a:t>
            </a:r>
            <a:endParaRPr lang="ru-RU" b="1" dirty="0"/>
          </a:p>
        </p:txBody>
      </p:sp>
      <p:pic>
        <p:nvPicPr>
          <p:cNvPr id="1026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3573785" cy="4915036"/>
          </a:xfrm>
          <a:prstGeom prst="rect">
            <a:avLst/>
          </a:prstGeom>
          <a:noFill/>
        </p:spPr>
      </p:pic>
      <p:pic>
        <p:nvPicPr>
          <p:cNvPr id="1028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7"/>
            <a:ext cx="3573785" cy="4915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ФГОС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 ФГОС результаты обучения делятся на 3 группы:</a:t>
            </a:r>
          </a:p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личностные;</a:t>
            </a:r>
          </a:p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метапредметные;</a:t>
            </a:r>
          </a:p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предметные.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Личностные результаты не оцениваются, но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планируются (во ФГОС НОО – 10 личностных результатов).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Метапредметные и предметные результаты планируются и подлежат оценке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 ФГОС НОО прописаны 16 метапредметных и 3 предметных результата.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332656"/>
            <a:ext cx="5472608" cy="626469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Сборник итоговых контрольных работ для выпускника начальной школы содержит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теста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состоящие из частей «Аудирование», «Чтение», «Лексика и грамматика», «Письмо» и «Говорение».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тематическому содержанию и языковому наполнению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задания тестов соответствуют Примерной программе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английскому языку для начальной школы.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Пособие может использоваться с любым УМК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0" y="206828"/>
            <a:ext cx="2531402" cy="34682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116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16632"/>
            <a:ext cx="6995056" cy="50405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Каждая часть оценивается в </a:t>
            </a:r>
            <a:r>
              <a:rPr lang="ru-RU" b="1" dirty="0"/>
              <a:t>баллах</a:t>
            </a:r>
            <a:r>
              <a:rPr lang="ru-RU" dirty="0"/>
              <a:t> (по одному баллу за каждый верный ответ): </a:t>
            </a:r>
            <a:endParaRPr lang="ru-RU" dirty="0" smtClean="0"/>
          </a:p>
          <a:p>
            <a:r>
              <a:rPr lang="ru-RU" dirty="0" err="1" smtClean="0"/>
              <a:t>аудирование</a:t>
            </a:r>
            <a:r>
              <a:rPr lang="ru-RU" dirty="0" smtClean="0"/>
              <a:t> </a:t>
            </a:r>
            <a:r>
              <a:rPr lang="ru-RU" dirty="0"/>
              <a:t>– максимально </a:t>
            </a:r>
            <a:r>
              <a:rPr lang="ru-RU" b="1" dirty="0"/>
              <a:t>5 баллов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чтение </a:t>
            </a:r>
            <a:r>
              <a:rPr lang="ru-RU" dirty="0"/>
              <a:t>– максимально 5 баллов, </a:t>
            </a:r>
            <a:endParaRPr lang="ru-RU" dirty="0" smtClean="0"/>
          </a:p>
          <a:p>
            <a:r>
              <a:rPr lang="ru-RU" dirty="0" smtClean="0"/>
              <a:t>лексика </a:t>
            </a:r>
            <a:r>
              <a:rPr lang="ru-RU" dirty="0"/>
              <a:t>и грамматика – максимально 10 баллов (по 5 баллов за лексику и 5 баллов за грамматику), </a:t>
            </a:r>
            <a:endParaRPr lang="ru-RU" dirty="0" smtClean="0"/>
          </a:p>
          <a:p>
            <a:r>
              <a:rPr lang="ru-RU" dirty="0" smtClean="0"/>
              <a:t>письмо </a:t>
            </a:r>
            <a:r>
              <a:rPr lang="ru-RU" dirty="0"/>
              <a:t>– максимально 5 баллов, </a:t>
            </a:r>
            <a:endParaRPr lang="ru-RU" dirty="0" smtClean="0"/>
          </a:p>
          <a:p>
            <a:r>
              <a:rPr lang="ru-RU" dirty="0" smtClean="0"/>
              <a:t>говорение </a:t>
            </a:r>
            <a:r>
              <a:rPr lang="ru-RU" dirty="0"/>
              <a:t>– максимально 10 баллов (по 5 баллов за монолог и диалог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Общее максимальное количество баллов за тест – </a:t>
            </a:r>
            <a:r>
              <a:rPr lang="ru-RU" b="1" dirty="0" smtClean="0"/>
              <a:t>35 баллов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b="1" dirty="0" smtClean="0"/>
              <a:t>Рекомендуемая шкала выставления школьных отметок при комплексной оценке: </a:t>
            </a:r>
          </a:p>
          <a:p>
            <a:endParaRPr lang="ru-RU" dirty="0"/>
          </a:p>
        </p:txBody>
      </p:sp>
      <p:pic>
        <p:nvPicPr>
          <p:cNvPr id="4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05029632"/>
              </p:ext>
            </p:extLst>
          </p:nvPr>
        </p:nvGraphicFramePr>
        <p:xfrm>
          <a:off x="827584" y="5157192"/>
          <a:ext cx="7632847" cy="14961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9762"/>
                <a:gridCol w="1578242"/>
                <a:gridCol w="1446722"/>
                <a:gridCol w="1512482"/>
                <a:gridCol w="1385639"/>
              </a:tblGrid>
              <a:tr h="68885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Школьная отметка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80728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Тестовый балл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35-29 баллов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28-22 балла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21-17 баллов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Менее 17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654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036216" y="0"/>
            <a:ext cx="5961893" cy="1064281"/>
          </a:xfrm>
        </p:spPr>
        <p:txBody>
          <a:bodyPr/>
          <a:lstStyle/>
          <a:p>
            <a:pPr eaLnBrk="1" hangingPunct="1"/>
            <a:r>
              <a:rPr lang="ru-RU" dirty="0" smtClean="0"/>
              <a:t>Контроль аудирования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2780928"/>
            <a:ext cx="3960441" cy="3947201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 задания</a:t>
            </a:r>
          </a:p>
          <a:p>
            <a:pPr>
              <a:defRPr/>
            </a:pPr>
            <a:r>
              <a:rPr lang="ru-RU" dirty="0" smtClean="0"/>
              <a:t>В заданиях части </a:t>
            </a:r>
            <a:r>
              <a:rPr lang="ru-RU" u="sng" dirty="0" smtClean="0"/>
              <a:t>«Аудирование» </a:t>
            </a:r>
            <a:r>
              <a:rPr lang="ru-RU" dirty="0" smtClean="0"/>
              <a:t>(2 текста) проверяются </a:t>
            </a:r>
            <a:r>
              <a:rPr lang="ru-RU" b="1" dirty="0" smtClean="0"/>
              <a:t>умение</a:t>
            </a:r>
            <a:r>
              <a:rPr lang="ru-RU" dirty="0" smtClean="0"/>
              <a:t> </a:t>
            </a:r>
            <a:r>
              <a:rPr lang="ru-RU" b="1" dirty="0" smtClean="0"/>
              <a:t>воспринимать на слух </a:t>
            </a:r>
            <a:r>
              <a:rPr lang="ru-RU" dirty="0" smtClean="0"/>
              <a:t>и </a:t>
            </a:r>
            <a:r>
              <a:rPr lang="ru-RU" b="1" dirty="0" smtClean="0"/>
              <a:t>понимать информацию из текстов, построенных на знакомом языковом материале</a:t>
            </a:r>
            <a:r>
              <a:rPr lang="ru-RU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Аудиоприложение можно скачать бесплатно по ссылке </a:t>
            </a:r>
            <a:r>
              <a:rPr lang="en-US" dirty="0" smtClean="0">
                <a:hlinkClick r:id="rId2"/>
              </a:rPr>
              <a:t>http://audio.neteducom.com/books/14/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Тексты аудиозаписей – в книге</a:t>
            </a:r>
          </a:p>
        </p:txBody>
      </p:sp>
      <p:pic>
        <p:nvPicPr>
          <p:cNvPr id="1843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4806" t="4244" r="8339"/>
          <a:stretch>
            <a:fillRect/>
          </a:stretch>
        </p:blipFill>
        <p:spPr>
          <a:xfrm>
            <a:off x="4302422" y="908720"/>
            <a:ext cx="4225159" cy="5691266"/>
          </a:xfrm>
          <a:noFill/>
        </p:spPr>
      </p:pic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187624" y="5628"/>
            <a:ext cx="7802836" cy="9751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/>
              <a:t>Контроль </a:t>
            </a:r>
            <a:br>
              <a:rPr lang="ru-RU" sz="3200" dirty="0" smtClean="0"/>
            </a:br>
            <a:r>
              <a:rPr lang="ru-RU" sz="3200" dirty="0" smtClean="0"/>
              <a:t>лексико-грамматических знаний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155684" y="2924944"/>
            <a:ext cx="3675337" cy="3265648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ru-RU" dirty="0" smtClean="0"/>
              <a:t>По 1 заданию на лексику и на грамматику</a:t>
            </a:r>
            <a:endParaRPr lang="en-US" dirty="0" smtClean="0"/>
          </a:p>
          <a:p>
            <a:r>
              <a:rPr lang="ru-RU" dirty="0" smtClean="0"/>
              <a:t>В заданиях части </a:t>
            </a:r>
            <a:r>
              <a:rPr lang="ru-RU" u="sng" dirty="0" smtClean="0"/>
              <a:t>«Лексика и грамматика» </a:t>
            </a:r>
            <a:r>
              <a:rPr lang="ru-RU" dirty="0" smtClean="0"/>
              <a:t>проверяются умения </a:t>
            </a:r>
            <a:r>
              <a:rPr lang="ru-RU" b="1" dirty="0" smtClean="0"/>
              <a:t>восстановить текст в соответствии с решаемой учебной задачей </a:t>
            </a:r>
            <a:r>
              <a:rPr lang="ru-RU" dirty="0" smtClean="0"/>
              <a:t>и умение </a:t>
            </a:r>
            <a:r>
              <a:rPr lang="ru-RU" b="1" dirty="0" smtClean="0"/>
              <a:t>распознать и употреблять в речи изученные грамматические явления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Всего 10 баллов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5591"/>
          <a:stretch>
            <a:fillRect/>
          </a:stretch>
        </p:blipFill>
        <p:spPr>
          <a:xfrm>
            <a:off x="4121478" y="980728"/>
            <a:ext cx="4068636" cy="4309022"/>
          </a:xfrm>
          <a:noFill/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 t="8705"/>
          <a:stretch>
            <a:fillRect/>
          </a:stretch>
        </p:blipFill>
        <p:spPr bwMode="auto">
          <a:xfrm>
            <a:off x="4158426" y="4725144"/>
            <a:ext cx="4031688" cy="198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455" y="188640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Готовые тестовые работы</a:t>
            </a:r>
            <a:br>
              <a:rPr lang="ru-RU" dirty="0" smtClean="0"/>
            </a:br>
            <a:r>
              <a:rPr lang="ru-RU" b="1" dirty="0" smtClean="0"/>
              <a:t>3 класс</a:t>
            </a:r>
            <a:endParaRPr lang="ru-RU" b="1" dirty="0"/>
          </a:p>
        </p:txBody>
      </p:sp>
      <p:pic>
        <p:nvPicPr>
          <p:cNvPr id="1026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3573785" cy="4915036"/>
          </a:xfrm>
          <a:prstGeom prst="rect">
            <a:avLst/>
          </a:prstGeom>
          <a:noFill/>
        </p:spPr>
      </p:pic>
      <p:pic>
        <p:nvPicPr>
          <p:cNvPr id="1028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7"/>
            <a:ext cx="3573785" cy="4915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4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4535497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04" y="620688"/>
            <a:ext cx="4535496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1187624" y="116632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08104" y="188640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8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4573490" cy="226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 cstate="print"/>
          <a:srcRect t="37724"/>
          <a:stretch>
            <a:fillRect/>
          </a:stretch>
        </p:blipFill>
        <p:spPr bwMode="auto">
          <a:xfrm>
            <a:off x="179512" y="3501008"/>
            <a:ext cx="4268568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5550" y="620688"/>
            <a:ext cx="4548450" cy="2199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3346" y="3212976"/>
            <a:ext cx="4570654" cy="33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4"/>
          <p:cNvSpPr txBox="1">
            <a:spLocks/>
          </p:cNvSpPr>
          <p:nvPr/>
        </p:nvSpPr>
        <p:spPr>
          <a:xfrm>
            <a:off x="2843808" y="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Чтение. Письмо</a:t>
            </a: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1115616" y="476672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5580112" y="188640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92696"/>
            <a:ext cx="4580464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8440" y="692696"/>
            <a:ext cx="456556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3491880" y="0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Говорение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259632" y="332656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80112" y="260648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474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7049269" cy="680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Личностные результаты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Когнитивное развитие ребенка;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Развитие личностных качеств: доброжелательности, толерантности, любознательности, патриотизма, формирование основ гражданской идентичности (готовность к межкультурной коммуникации);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Овладение навыками адаптации к динамично развивающемуся миру;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Развитие навыков сотрудничества со сверстниками и взрослыми;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 т. д.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1122" y="0"/>
            <a:ext cx="714944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61854"/>
            <a:ext cx="3150350" cy="4328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1854"/>
            <a:ext cx="3056634" cy="4293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9817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600" dirty="0" smtClean="0"/>
              <a:t>Итоговая аттестация за курс начальной школы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4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(Е.Н. Соловова и др.)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375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51520" y="37769"/>
            <a:ext cx="8496944" cy="57606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b="1" dirty="0" smtClean="0"/>
              <a:t>Разница между заданиями разных уровней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8587" r="32947" b="52343"/>
          <a:stretch>
            <a:fillRect/>
          </a:stretch>
        </p:blipFill>
        <p:spPr bwMode="auto">
          <a:xfrm>
            <a:off x="26346" y="3567655"/>
            <a:ext cx="4977702" cy="329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13" t="8587" r="32682" b="50982"/>
          <a:stretch>
            <a:fillRect/>
          </a:stretch>
        </p:blipFill>
        <p:spPr bwMode="auto">
          <a:xfrm>
            <a:off x="4211960" y="879147"/>
            <a:ext cx="4776604" cy="324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218" y="4005064"/>
            <a:ext cx="1930346" cy="265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444" y="980728"/>
            <a:ext cx="1944216" cy="26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6672"/>
            <a:ext cx="4511400" cy="620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131" y="263995"/>
            <a:ext cx="4794869" cy="659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07504" y="3212976"/>
            <a:ext cx="424847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385257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499992" y="3573016"/>
            <a:ext cx="4464496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5202" y="5517232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42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944" b="2735"/>
          <a:stretch>
            <a:fillRect/>
          </a:stretch>
        </p:blipFill>
        <p:spPr bwMode="auto">
          <a:xfrm>
            <a:off x="0" y="0"/>
            <a:ext cx="4835586" cy="680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5572304"/>
            <a:ext cx="936104" cy="128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6251"/>
          <a:stretch>
            <a:fillRect/>
          </a:stretch>
        </p:blipFill>
        <p:spPr bwMode="auto">
          <a:xfrm>
            <a:off x="4572000" y="0"/>
            <a:ext cx="4572000" cy="670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19800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414" t="4075" r="5265" b="2200"/>
          <a:stretch>
            <a:fillRect/>
          </a:stretch>
        </p:blipFill>
        <p:spPr bwMode="auto">
          <a:xfrm>
            <a:off x="0" y="260648"/>
            <a:ext cx="4571901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374504"/>
            <a:ext cx="1080120" cy="148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5020" t="3975" r="3407" b="1372"/>
          <a:stretch>
            <a:fillRect/>
          </a:stretch>
        </p:blipFill>
        <p:spPr bwMode="auto">
          <a:xfrm>
            <a:off x="4502826" y="260648"/>
            <a:ext cx="4641173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5519800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0112" t="10178" r="31107" b="3908"/>
          <a:stretch>
            <a:fillRect/>
          </a:stretch>
        </p:blipFill>
        <p:spPr bwMode="auto">
          <a:xfrm>
            <a:off x="4535488" y="476984"/>
            <a:ext cx="4608512" cy="63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36004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Разное аудио (см. запись и скрипты)</a:t>
            </a:r>
            <a:endParaRPr lang="ru-RU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1583" t="8587" r="31107" b="8681"/>
          <a:stretch>
            <a:fillRect/>
          </a:stretch>
        </p:blipFill>
        <p:spPr bwMode="auto">
          <a:xfrm>
            <a:off x="0" y="548680"/>
            <a:ext cx="4552478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55575" cy="103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6416" y="1"/>
            <a:ext cx="827584" cy="113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07" t="4286" r="50124" b="2312"/>
          <a:stretch/>
        </p:blipFill>
        <p:spPr bwMode="auto">
          <a:xfrm>
            <a:off x="179512" y="670385"/>
            <a:ext cx="468567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/>
          <a:srcRect l="3343" t="4775" r="2309"/>
          <a:stretch/>
        </p:blipFill>
        <p:spPr>
          <a:xfrm>
            <a:off x="4721175" y="764704"/>
            <a:ext cx="4392488" cy="6093296"/>
          </a:xfrm>
          <a:noFill/>
        </p:spPr>
      </p:pic>
      <p:pic>
        <p:nvPicPr>
          <p:cNvPr id="8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84694" y="-1"/>
            <a:ext cx="1028969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772816"/>
            <a:ext cx="4572000" cy="4392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844824"/>
            <a:ext cx="4248472" cy="4680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2393"/>
          <a:stretch/>
        </p:blipFill>
        <p:spPr bwMode="auto">
          <a:xfrm>
            <a:off x="179512" y="0"/>
            <a:ext cx="4520777" cy="65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" y="5517232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4160" t="2890"/>
          <a:stretch/>
        </p:blipFill>
        <p:spPr>
          <a:xfrm>
            <a:off x="4562422" y="0"/>
            <a:ext cx="4561664" cy="6337372"/>
          </a:xfrm>
          <a:prstGeom prst="rect">
            <a:avLst/>
          </a:prstGeom>
          <a:noFill/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3254" y="5445125"/>
            <a:ext cx="1028969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713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946448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?</a:t>
            </a:r>
            <a:endParaRPr lang="ru-RU" sz="6000" b="1" dirty="0">
              <a:solidFill>
                <a:schemeClr val="accent2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26064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80112" y="188640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260861">
            <a:off x="6588224" y="47667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99992" y="11663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547664" y="47667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21149312">
            <a:off x="395536" y="83671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 rot="813090">
            <a:off x="7452320" y="76470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 rot="21118618">
            <a:off x="0" y="184482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283968" y="530120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51520" y="393305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83568" y="479715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411760" y="515719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347864" y="530120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0" y="278092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7812360" y="393305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084168" y="494116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020272" y="465313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220072" y="515719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7956376" y="278092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 rot="422223">
            <a:off x="7884368" y="170080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1547664" y="501317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6" name="Объект 2"/>
          <p:cNvSpPr>
            <a:spLocks noGrp="1"/>
          </p:cNvSpPr>
          <p:nvPr>
            <p:ph idx="1"/>
          </p:nvPr>
        </p:nvSpPr>
        <p:spPr>
          <a:xfrm>
            <a:off x="1262864" y="2263548"/>
            <a:ext cx="6281562" cy="27328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Century Gothic" panose="020B0502020202020204" pitchFamily="34" charset="0"/>
              </a:rPr>
              <a:t>Зачем нужно обладать метапредметными умениями?</a:t>
            </a:r>
            <a:endParaRPr lang="ru-RU" sz="4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08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Проявление личностных результатов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Поведение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проявляет инициативность, открытость, опирается на правила поведения, самостоятельно делает выбор, регулирует свое поведение в соответствии с моральными нормами и этическими требованиями, оценивает поступки в жизненных ситуациях как хорошие и плохие;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Общение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контактность и доброжелательность, принимает другие мнения, уважает их, устойчиво активен и считается с чужим мнением;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Мотивация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проявляет заинтересованность содержательной стороной деятельности (интерес к фактам, любознательность), социальной (эмоциональное общение, желание получить одобрение), внешней стороной деятельности (новизна, наглядность).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Метапредметные умения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5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Это умения, которые могут пригодиться в любой деятельности, как в учебной, так и за рамками образовательного процесса, в жизни (</a:t>
            </a:r>
            <a:r>
              <a:rPr lang="ru-RU" i="1" dirty="0" smtClean="0"/>
              <a:t>например</a:t>
            </a:r>
            <a:r>
              <a:rPr lang="ru-RU" dirty="0" smtClean="0"/>
              <a:t>, уметь составлять списки, действовать в соответствии с инструкцией, заполнять бланки, анализировать графики и диаграммы, смысловое чтение, умение регулировать свою деятельность и многие другие).</a:t>
            </a: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Кому (или в какой ситуации) могут пригодиться данные умения?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1"/>
            <a:ext cx="4248472" cy="547260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Умение составлять списки 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действовать в соответствии с инструкцией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заполнять бланки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анализировать графики и диаграммы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смыслового чтения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4726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Кому (или в какой ситуации) могут пригодиться данные умения?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1"/>
            <a:ext cx="4248472" cy="547260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Умение составлять списки 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действовать в соответствии с инструкцией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заполнять бланки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анализировать графики и диаграммы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смыслового чтения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196752"/>
            <a:ext cx="4536504" cy="5472608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Домохозяйка, в быту; составление списка покупок; деловой человек; составление списка дел и др.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Кому (или в какой ситуации) могут пригодиться данные умения?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1"/>
            <a:ext cx="4248472" cy="547260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Умение составлять списки 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действовать в соответствии с инструкцией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заполнять бланки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анализировать графики и диаграммы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смыслового чтения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196752"/>
            <a:ext cx="4536504" cy="5472608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Домохозяйка, в быту; составление списка покупок; деловой человек; составление списка дел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Учитель, завуч; человек, ответственный за проведение экзамена; ответственный за охрану труда; полицейский; адвокат и др.</a:t>
            </a:r>
            <a:endParaRPr lang="ru-RU" sz="20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Кому (или в какой ситуации) могут пригодиться данные умения?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1"/>
            <a:ext cx="4248472" cy="547260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Умение составлять списки 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действовать в соответствии с инструкцией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заполнять бланки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анализировать графики и диаграммы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смыслового чтения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196752"/>
            <a:ext cx="4536504" cy="5472608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Домохозяйка, в быту; составление списка покупок; деловой человек; составление списка дел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Учитель, завуч; человек, ответственный за проведение экзамена; ответственный за охрану труда; полицейский; адвокат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Учащийся; студент; избиратель; житель; человек, подающий на визу и др.</a:t>
            </a:r>
            <a:endParaRPr lang="ru-RU" sz="20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Кому (или в какой ситуации) могут пригодиться данные умения?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1"/>
            <a:ext cx="4248472" cy="547260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Умение составлять списки 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действовать в соответствии с инструкцией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заполнять бланки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анализировать графики и диаграммы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смыслового чтения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196752"/>
            <a:ext cx="4536504" cy="5472608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Домохозяйка, в быту; составление списка покупок; деловой человек; составление списка дел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Учитель, завуч; человек, ответственный за проведение экзамена; ответственный за охрану труда; полицейский; адвокат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Учащийся; студент; избиратель; житель; человек, подающий на визу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Бизнесмен; политик; учитель; завуч; маркетолог; логист; менеджер и др.</a:t>
            </a:r>
            <a:endParaRPr lang="ru-RU" sz="20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Кому (или в какой ситуации) могут пригодиться данные умения?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1"/>
            <a:ext cx="4248472" cy="547260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Умение составлять списки 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действовать в соответствии с инструкцией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заполнять бланки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анализировать графики и диаграммы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Умение смыслового чтения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196752"/>
            <a:ext cx="4536504" cy="5472608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Домохозяйка, в быту; составление списка покупок; деловой человек; составление списка дел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Учитель, завуч; человек, ответственный за проведение экзамена; ответственный за охрану труда; полицейский; адвокат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Учащийся; студент; избиратель; житель; человек, подающий на визу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Бизнесмен; политик; учитель; завуч; маркетолог; логист; менеджер и др.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Любая профессия или род деятельности, связанные с информацией; студент, ученик; учитель и др.</a:t>
            </a:r>
            <a:endParaRPr lang="ru-RU" sz="20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73" name="Rectangle 1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dirty="0" smtClean="0"/>
              <a:t>Перечень основных метапредметных умений, достигаемых средствами предмета «Иностранный язык»</a:t>
            </a:r>
          </a:p>
        </p:txBody>
      </p:sp>
      <p:sp>
        <p:nvSpPr>
          <p:cNvPr id="29874" name="Rectangle 178"/>
          <p:cNvSpPr>
            <a:spLocks noGrp="1" noChangeArrowheads="1"/>
          </p:cNvSpPr>
          <p:nvPr>
            <p:ph type="body" idx="1"/>
          </p:nvPr>
        </p:nvSpPr>
        <p:spPr>
          <a:xfrm>
            <a:off x="323528" y="1385392"/>
            <a:ext cx="8305800" cy="547260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Смысловое чтение.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Поисковое чтение.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Основные логические операции: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сравнение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анализ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классификация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синтез.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Заполнение анкет, таблиц, выполнение схем, а также работа с ними.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Принятие и сохранение целей и задач учебной деятельности (работа с инструкцией 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т.д.).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Достижение взаимопонимания в процессе устного общения.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Работа в группах сотрудничества, в том числе выполнение проектных работ.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8) Оценочная деятельность: самонаблюдение, самооценка и взаимооценка, самокоррекция.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9) Познавательная и личностная рефлексия.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10) Выполнение заданий с использованием средств ИКТ, в том числе ресурсов сети Интернет.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5435"/>
            <a:ext cx="8229600" cy="129614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Метапредметные результаты изучения иностранного языка в основной школе: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496944" cy="4838938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развитие умения планировать свое речевое и неречевое поведение;</a:t>
            </a:r>
          </a:p>
          <a:p>
            <a:r>
              <a:rPr lang="ru-RU" sz="2000" dirty="0" smtClean="0"/>
              <a:t>развитие коммуникативной компетенции, включая умение взаимодействовать с окружающими, выполняя разные социальные роли;</a:t>
            </a:r>
          </a:p>
          <a:p>
            <a:r>
              <a:rPr lang="ru-RU" sz="2000" dirty="0" smtClean="0"/>
              <a:t>развитие исследовательских учебных действий, включая навыки работы с информацией: поиск и выделение нужной информации, обобщение и фиксация информации;</a:t>
            </a:r>
          </a:p>
          <a:p>
            <a:r>
              <a:rPr lang="ru-RU" sz="2000" dirty="0" smtClean="0"/>
              <a:t>развитие </a:t>
            </a:r>
            <a:r>
              <a:rPr lang="ru-RU" sz="2000" b="1" dirty="0" smtClean="0"/>
              <a:t>смыслового чтения</a:t>
            </a:r>
            <a:r>
              <a:rPr lang="ru-RU" sz="2000" dirty="0" smtClean="0"/>
              <a:t>, включая умение </a:t>
            </a:r>
            <a:r>
              <a:rPr lang="ru-RU" sz="2000" u="sng" dirty="0" smtClean="0"/>
              <a:t>определять тему</a:t>
            </a:r>
            <a:r>
              <a:rPr lang="ru-RU" sz="2000" dirty="0" smtClean="0"/>
              <a:t>, </a:t>
            </a:r>
            <a:r>
              <a:rPr lang="ru-RU" sz="2000" u="sng" dirty="0" smtClean="0"/>
              <a:t>прогнозировать содержание </a:t>
            </a:r>
            <a:r>
              <a:rPr lang="ru-RU" sz="2000" dirty="0" smtClean="0"/>
              <a:t>текста по заголовку/по ключевым словам, </a:t>
            </a:r>
            <a:r>
              <a:rPr lang="ru-RU" sz="2000" u="sng" dirty="0" smtClean="0"/>
              <a:t>выделять основную мысль</a:t>
            </a:r>
            <a:r>
              <a:rPr lang="ru-RU" sz="2000" dirty="0" smtClean="0"/>
              <a:t>, главные факты, опуская второстепенные, </a:t>
            </a:r>
            <a:r>
              <a:rPr lang="ru-RU" sz="2000" u="sng" dirty="0" smtClean="0"/>
              <a:t>устанавливать логическую последовательность </a:t>
            </a:r>
            <a:r>
              <a:rPr lang="ru-RU" sz="2000" dirty="0" smtClean="0"/>
              <a:t>основных фактов;</a:t>
            </a:r>
          </a:p>
          <a:p>
            <a:r>
              <a:rPr lang="ru-RU" sz="2000" dirty="0" smtClean="0"/>
              <a:t>осуществление регулятивных действий самонаблюдения, самоконтроля, самооценки в процессе коммуникативной деятельности на иностранном языке.</a:t>
            </a:r>
            <a:endParaRPr lang="ru-RU" sz="2000" dirty="0"/>
          </a:p>
        </p:txBody>
      </p:sp>
      <p:sp>
        <p:nvSpPr>
          <p:cNvPr id="7" name="Полилиния 6"/>
          <p:cNvSpPr/>
          <p:nvPr/>
        </p:nvSpPr>
        <p:spPr>
          <a:xfrm>
            <a:off x="179512" y="4005064"/>
            <a:ext cx="8640960" cy="1512168"/>
          </a:xfrm>
          <a:custGeom>
            <a:avLst/>
            <a:gdLst>
              <a:gd name="connsiteX0" fmla="*/ 806450 w 9012238"/>
              <a:gd name="connsiteY0" fmla="*/ 155575 h 2273300"/>
              <a:gd name="connsiteX1" fmla="*/ 730250 w 9012238"/>
              <a:gd name="connsiteY1" fmla="*/ 146050 h 2273300"/>
              <a:gd name="connsiteX2" fmla="*/ 168275 w 9012238"/>
              <a:gd name="connsiteY2" fmla="*/ 146050 h 2273300"/>
              <a:gd name="connsiteX3" fmla="*/ 15875 w 9012238"/>
              <a:gd name="connsiteY3" fmla="*/ 546100 h 2273300"/>
              <a:gd name="connsiteX4" fmla="*/ 73025 w 9012238"/>
              <a:gd name="connsiteY4" fmla="*/ 1546225 h 2273300"/>
              <a:gd name="connsiteX5" fmla="*/ 206375 w 9012238"/>
              <a:gd name="connsiteY5" fmla="*/ 2155825 h 2273300"/>
              <a:gd name="connsiteX6" fmla="*/ 1139825 w 9012238"/>
              <a:gd name="connsiteY6" fmla="*/ 2251075 h 2273300"/>
              <a:gd name="connsiteX7" fmla="*/ 4130675 w 9012238"/>
              <a:gd name="connsiteY7" fmla="*/ 2174875 h 2273300"/>
              <a:gd name="connsiteX8" fmla="*/ 6978650 w 9012238"/>
              <a:gd name="connsiteY8" fmla="*/ 2155825 h 2273300"/>
              <a:gd name="connsiteX9" fmla="*/ 8721725 w 9012238"/>
              <a:gd name="connsiteY9" fmla="*/ 2079625 h 2273300"/>
              <a:gd name="connsiteX10" fmla="*/ 8721725 w 9012238"/>
              <a:gd name="connsiteY10" fmla="*/ 1317625 h 2273300"/>
              <a:gd name="connsiteX11" fmla="*/ 8731250 w 9012238"/>
              <a:gd name="connsiteY11" fmla="*/ 498475 h 2273300"/>
              <a:gd name="connsiteX12" fmla="*/ 8550275 w 9012238"/>
              <a:gd name="connsiteY12" fmla="*/ 117475 h 2273300"/>
              <a:gd name="connsiteX13" fmla="*/ 7635875 w 9012238"/>
              <a:gd name="connsiteY13" fmla="*/ 107950 h 2273300"/>
              <a:gd name="connsiteX14" fmla="*/ 6264275 w 9012238"/>
              <a:gd name="connsiteY14" fmla="*/ 3175 h 2273300"/>
              <a:gd name="connsiteX15" fmla="*/ 4826000 w 9012238"/>
              <a:gd name="connsiteY15" fmla="*/ 88900 h 2273300"/>
              <a:gd name="connsiteX16" fmla="*/ 2530475 w 9012238"/>
              <a:gd name="connsiteY16" fmla="*/ 117475 h 2273300"/>
              <a:gd name="connsiteX17" fmla="*/ 1558925 w 9012238"/>
              <a:gd name="connsiteY17" fmla="*/ 146050 h 2273300"/>
              <a:gd name="connsiteX18" fmla="*/ 806450 w 9012238"/>
              <a:gd name="connsiteY18" fmla="*/ 155575 h 227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012238" h="2273300">
                <a:moveTo>
                  <a:pt x="806450" y="155575"/>
                </a:moveTo>
                <a:cubicBezTo>
                  <a:pt x="668338" y="155575"/>
                  <a:pt x="836612" y="147637"/>
                  <a:pt x="730250" y="146050"/>
                </a:cubicBezTo>
                <a:cubicBezTo>
                  <a:pt x="623888" y="144463"/>
                  <a:pt x="287337" y="79375"/>
                  <a:pt x="168275" y="146050"/>
                </a:cubicBezTo>
                <a:cubicBezTo>
                  <a:pt x="49213" y="212725"/>
                  <a:pt x="31750" y="312738"/>
                  <a:pt x="15875" y="546100"/>
                </a:cubicBezTo>
                <a:cubicBezTo>
                  <a:pt x="0" y="779462"/>
                  <a:pt x="41275" y="1277937"/>
                  <a:pt x="73025" y="1546225"/>
                </a:cubicBezTo>
                <a:cubicBezTo>
                  <a:pt x="104775" y="1814513"/>
                  <a:pt x="28575" y="2038350"/>
                  <a:pt x="206375" y="2155825"/>
                </a:cubicBezTo>
                <a:cubicBezTo>
                  <a:pt x="384175" y="2273300"/>
                  <a:pt x="485775" y="2247900"/>
                  <a:pt x="1139825" y="2251075"/>
                </a:cubicBezTo>
                <a:cubicBezTo>
                  <a:pt x="1793875" y="2254250"/>
                  <a:pt x="4130675" y="2174875"/>
                  <a:pt x="4130675" y="2174875"/>
                </a:cubicBezTo>
                <a:lnTo>
                  <a:pt x="6978650" y="2155825"/>
                </a:lnTo>
                <a:cubicBezTo>
                  <a:pt x="7743825" y="2139950"/>
                  <a:pt x="8431213" y="2219325"/>
                  <a:pt x="8721725" y="2079625"/>
                </a:cubicBezTo>
                <a:cubicBezTo>
                  <a:pt x="9012238" y="1939925"/>
                  <a:pt x="8720138" y="1581150"/>
                  <a:pt x="8721725" y="1317625"/>
                </a:cubicBezTo>
                <a:cubicBezTo>
                  <a:pt x="8723313" y="1054100"/>
                  <a:pt x="8759825" y="698500"/>
                  <a:pt x="8731250" y="498475"/>
                </a:cubicBezTo>
                <a:cubicBezTo>
                  <a:pt x="8702675" y="298450"/>
                  <a:pt x="8732837" y="182562"/>
                  <a:pt x="8550275" y="117475"/>
                </a:cubicBezTo>
                <a:cubicBezTo>
                  <a:pt x="8367713" y="52388"/>
                  <a:pt x="8016875" y="127000"/>
                  <a:pt x="7635875" y="107950"/>
                </a:cubicBezTo>
                <a:cubicBezTo>
                  <a:pt x="7254875" y="88900"/>
                  <a:pt x="6732587" y="6350"/>
                  <a:pt x="6264275" y="3175"/>
                </a:cubicBezTo>
                <a:cubicBezTo>
                  <a:pt x="5795963" y="0"/>
                  <a:pt x="5448300" y="69850"/>
                  <a:pt x="4826000" y="88900"/>
                </a:cubicBezTo>
                <a:cubicBezTo>
                  <a:pt x="4203700" y="107950"/>
                  <a:pt x="3074988" y="107950"/>
                  <a:pt x="2530475" y="117475"/>
                </a:cubicBezTo>
                <a:cubicBezTo>
                  <a:pt x="1985963" y="127000"/>
                  <a:pt x="1847850" y="141288"/>
                  <a:pt x="1558925" y="146050"/>
                </a:cubicBezTo>
                <a:lnTo>
                  <a:pt x="806450" y="155575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76674"/>
            <a:ext cx="2041174" cy="2807910"/>
          </a:xfrm>
          <a:prstGeom prst="rect">
            <a:avLst/>
          </a:prstGeom>
          <a:noFill/>
        </p:spPr>
      </p:pic>
      <p:pic>
        <p:nvPicPr>
          <p:cNvPr id="14340" name="Picture 4" descr="https://www.englishteachers.ru/uploadedfiles/waresimgs/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6675"/>
            <a:ext cx="2056408" cy="2817371"/>
          </a:xfrm>
          <a:prstGeom prst="rect">
            <a:avLst/>
          </a:prstGeom>
          <a:noFill/>
        </p:spPr>
      </p:pic>
      <p:pic>
        <p:nvPicPr>
          <p:cNvPr id="14342" name="Picture 6" descr="https://www.englishteachers.ru/uploadedfiles/waresimgs/5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6674"/>
            <a:ext cx="2056408" cy="2808312"/>
          </a:xfrm>
          <a:prstGeom prst="rect">
            <a:avLst/>
          </a:prstGeom>
          <a:noFill/>
        </p:spPr>
      </p:pic>
      <p:pic>
        <p:nvPicPr>
          <p:cNvPr id="14344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8" y="3573020"/>
            <a:ext cx="2162175" cy="2971801"/>
          </a:xfrm>
          <a:prstGeom prst="rect">
            <a:avLst/>
          </a:prstGeom>
          <a:noFill/>
        </p:spPr>
      </p:pic>
      <p:pic>
        <p:nvPicPr>
          <p:cNvPr id="14346" name="Picture 10" descr="https://www.englishteachers.ru/uploadedfiles/waresimgs/5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3" y="3573017"/>
            <a:ext cx="2162175" cy="2981326"/>
          </a:xfrm>
          <a:prstGeom prst="rect">
            <a:avLst/>
          </a:prstGeom>
          <a:noFill/>
        </p:spPr>
      </p:pic>
      <p:pic>
        <p:nvPicPr>
          <p:cNvPr id="14348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3573017"/>
            <a:ext cx="2160240" cy="2984644"/>
          </a:xfrm>
          <a:prstGeom prst="rect">
            <a:avLst/>
          </a:prstGeom>
          <a:noFill/>
        </p:spPr>
      </p:pic>
      <p:pic>
        <p:nvPicPr>
          <p:cNvPr id="14350" name="Picture 14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3573016"/>
            <a:ext cx="2174392" cy="3004196"/>
          </a:xfrm>
          <a:prstGeom prst="rect">
            <a:avLst/>
          </a:prstGeom>
          <a:noFill/>
        </p:spPr>
      </p:pic>
      <p:pic>
        <p:nvPicPr>
          <p:cNvPr id="14352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3573017"/>
            <a:ext cx="2160240" cy="298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579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smtClean="0"/>
              <a:t>Деятельность для достижения личностных результатов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549275"/>
          <a:ext cx="8013576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6788"/>
                <a:gridCol w="4006788"/>
              </a:tblGrid>
              <a:tr h="356946"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Когнитивное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Отгадывание</a:t>
                      </a:r>
                      <a:r>
                        <a:rPr lang="ru-RU" baseline="0" dirty="0" smtClean="0"/>
                        <a:t> з</a:t>
                      </a:r>
                      <a:r>
                        <a:rPr lang="ru-RU" dirty="0" smtClean="0"/>
                        <a:t>агадок, ребусов, выполнение заданий на сообразительность,</a:t>
                      </a:r>
                      <a:r>
                        <a:rPr lang="ru-RU" baseline="0" dirty="0" smtClean="0"/>
                        <a:t> развитие памяти и внимания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основ гражданской идентичности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 с родной страной, позиционирование себя как гражданина города, региона, страны.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Патриотизм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Сопоставление положительных особенностей родной страны и стран изучаемого языка</a:t>
                      </a:r>
                      <a:endParaRPr lang="ru-RU" dirty="0"/>
                    </a:p>
                  </a:txBody>
                  <a:tcPr/>
                </a:tc>
              </a:tr>
              <a:tr h="1672267">
                <a:tc>
                  <a:txBody>
                    <a:bodyPr/>
                    <a:lstStyle/>
                    <a:p>
                      <a:r>
                        <a:rPr lang="ru-RU" dirty="0" smtClean="0"/>
                        <a:t>Толерантность и доброжелательность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культурной и </a:t>
                      </a:r>
                      <a:r>
                        <a:rPr lang="ru-RU" dirty="0" err="1" smtClean="0"/>
                        <a:t>социокультурной</a:t>
                      </a:r>
                      <a:r>
                        <a:rPr lang="ru-RU" dirty="0" smtClean="0"/>
                        <a:t> осведомленности, понимания особенностей межкультурной коммуникации , включая неречевое поведение и систему ценностей.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Любознательность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</a:t>
                      </a:r>
                      <a:r>
                        <a:rPr lang="ru-RU" baseline="0" dirty="0" smtClean="0"/>
                        <a:t> с аспектами жизни, представляющими теоретический и практический интерес для ребенка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4177" y="176215"/>
            <a:ext cx="8347075" cy="14700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Серия пособий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(А.Е. Казеичева)</a:t>
            </a:r>
          </a:p>
        </p:txBody>
      </p:sp>
      <p:pic>
        <p:nvPicPr>
          <p:cNvPr id="17410" name="Picture 2" descr="Y:\Titul-OKT\Буров\Rolic\Metabag2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175" y="2063750"/>
            <a:ext cx="2039938" cy="2887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1538" y="2063750"/>
            <a:ext cx="2024062" cy="2887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1490" y="2362200"/>
            <a:ext cx="1944687" cy="2825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0000" y="2362200"/>
            <a:ext cx="2025650" cy="2825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57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Новинка!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96753"/>
            <a:ext cx="4141900" cy="5449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0" y="764705"/>
            <a:ext cx="8892480" cy="6093298"/>
            <a:chOff x="0" y="570488"/>
            <a:chExt cx="9144000" cy="628751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0489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8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323528" y="31262"/>
            <a:ext cx="8638626" cy="5894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>
                <a:solidFill>
                  <a:srgbClr val="FF0000"/>
                </a:solidFill>
              </a:rPr>
              <a:t>Применение и сохранение целей и задач учебной деятельности, поиск средств ее осуществления</a:t>
            </a:r>
            <a:endParaRPr lang="ru-RU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7528570" cy="679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696" cy="25252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947024" y="836712"/>
            <a:ext cx="2196976" cy="792088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56"/>
            <a:ext cx="5641464" cy="683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https://www.englishteachers.ru/uploadedfiles/waresimgs/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2056408" cy="2808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717032"/>
            <a:ext cx="2448272" cy="1296143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чтение, заполнение таблицы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865" y="809626"/>
            <a:ext cx="8804275" cy="6048376"/>
          </a:xfrm>
        </p:spPr>
      </p:pic>
      <p:sp>
        <p:nvSpPr>
          <p:cNvPr id="4" name="Прямоугольник 3"/>
          <p:cNvSpPr/>
          <p:nvPr/>
        </p:nvSpPr>
        <p:spPr>
          <a:xfrm>
            <a:off x="971550" y="114300"/>
            <a:ext cx="2376488" cy="855664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  <p:pic>
        <p:nvPicPr>
          <p:cNvPr id="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648098"/>
            <a:ext cx="1584176" cy="2209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0"/>
            <a:ext cx="8804275" cy="6049963"/>
          </a:xfrm>
        </p:spPr>
      </p:pic>
      <p:sp>
        <p:nvSpPr>
          <p:cNvPr id="4" name="Прямоугольник 3"/>
          <p:cNvSpPr/>
          <p:nvPr/>
        </p:nvSpPr>
        <p:spPr>
          <a:xfrm>
            <a:off x="3635375" y="5732464"/>
            <a:ext cx="2376488" cy="98107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  <p:pic>
        <p:nvPicPr>
          <p:cNvPr id="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699033"/>
            <a:ext cx="1547664" cy="2158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788" y="981076"/>
            <a:ext cx="3986212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563" y="188913"/>
            <a:ext cx="1547812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3377" y="981076"/>
            <a:ext cx="3948113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850" y="5546725"/>
            <a:ext cx="1944688" cy="950914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Эпистолярный жанр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277" y="1"/>
            <a:ext cx="5002213" cy="6877050"/>
          </a:xfrm>
          <a:ln>
            <a:solidFill>
              <a:srgbClr val="7030A0"/>
            </a:solidFill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2990" y="4292600"/>
            <a:ext cx="2376487" cy="115252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18058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dirty="0" smtClean="0"/>
              <a:t>Анализ, синтез, классификация, сравнение</a:t>
            </a:r>
          </a:p>
        </p:txBody>
      </p:sp>
      <p:sp>
        <p:nvSpPr>
          <p:cNvPr id="593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0" y="549277"/>
            <a:ext cx="9144000" cy="6308725"/>
            <a:chOff x="0" y="548680"/>
            <a:chExt cx="9144000" cy="6309320"/>
          </a:xfrm>
        </p:grpSpPr>
        <p:pic>
          <p:nvPicPr>
            <p:cNvPr id="5939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48680"/>
              <a:ext cx="4587858" cy="630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39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7"/>
              <a:ext cx="4572000" cy="628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600" dirty="0" smtClean="0"/>
              <a:t>Формирование гражданской идентичности на уроках английского языка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8136904" cy="452596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через содержание обучения (информация о родной стране и ее культуре, народные сказки, литературные произведения и т.д.);</a:t>
            </a:r>
          </a:p>
          <a:p>
            <a:pPr eaLnBrk="1" hangingPunct="1"/>
            <a:r>
              <a:rPr lang="ru-RU" altLang="ru-RU" dirty="0" smtClean="0"/>
              <a:t>осознание ценностей через деятельность (проекты, ролевые игры и т.д.);</a:t>
            </a:r>
          </a:p>
          <a:p>
            <a:pPr eaLnBrk="1" hangingPunct="1"/>
            <a:r>
              <a:rPr lang="ru-RU" altLang="ru-RU" dirty="0" smtClean="0"/>
              <a:t>обучение общению с учетом требований этикета и уважения к собеседнику.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005064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Сравнение</a:t>
            </a:r>
            <a:endParaRPr lang="ru-RU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980728"/>
            <a:ext cx="6161087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3186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0" y="4005064"/>
            <a:ext cx="2746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Сравнение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569535"/>
            <a:ext cx="4572693" cy="628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2276" y="584620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0"/>
            <a:ext cx="6840760" cy="764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Построение рассуждения, классификация, работа с иллюстрацией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836712"/>
            <a:ext cx="3610744" cy="5809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логика</a:t>
            </a:r>
            <a:endParaRPr lang="ru-RU" dirty="0"/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23728"/>
            <a:ext cx="7014416" cy="453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pp.userapi.com/c621701/v621701087/71ef6/2KhBtWbg2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60648"/>
            <a:ext cx="2038545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31066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Анализ, действие по аналогии, образцу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0"/>
            <a:ext cx="5065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41174" cy="2807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синтез</a:t>
            </a:r>
            <a:endParaRPr lang="ru-RU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51411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синтез</a:t>
            </a:r>
            <a:endParaRPr lang="ru-RU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5482" y="1"/>
            <a:ext cx="53109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синтез</a:t>
            </a:r>
            <a:endParaRPr lang="ru-RU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-1"/>
            <a:ext cx="518531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синтез</a:t>
            </a:r>
            <a:endParaRPr lang="ru-RU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0"/>
            <a:ext cx="51481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67944" y="0"/>
            <a:ext cx="295232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Классификация</a:t>
            </a:r>
            <a:endParaRPr lang="ru-RU" sz="3200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88232" cy="2747674"/>
          </a:xfrm>
          <a:prstGeom prst="rect">
            <a:avLst/>
          </a:prstGeom>
          <a:noFill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88801"/>
            <a:ext cx="4616926" cy="576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9436" y="1208558"/>
            <a:ext cx="4344564" cy="5649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bae\Рабочий стол\для веб алёна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131840" y="-23460"/>
            <a:ext cx="4896544" cy="6881460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332656"/>
            <a:ext cx="1891563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95232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Классификация</a:t>
            </a:r>
            <a:endParaRPr lang="ru-RU" sz="3200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88640"/>
            <a:ext cx="4947419" cy="640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95232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Классификация</a:t>
            </a:r>
            <a:endParaRPr lang="ru-RU" sz="3200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7" y="0"/>
            <a:ext cx="51388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56992"/>
            <a:ext cx="3250704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классификация</a:t>
            </a:r>
            <a:endParaRPr lang="ru-RU" sz="3200" dirty="0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0"/>
            <a:ext cx="531495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s://www.englishteachers.ru/uploadedfiles/waresimgs/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56408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95232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Ранжирование</a:t>
            </a:r>
            <a:endParaRPr lang="ru-RU" sz="3200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5075684" cy="677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1614" t="3298" b="2735"/>
          <a:stretch>
            <a:fillRect/>
          </a:stretch>
        </p:blipFill>
        <p:spPr bwMode="auto">
          <a:xfrm>
            <a:off x="3275856" y="0"/>
            <a:ext cx="51816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767937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107504" y="4005064"/>
            <a:ext cx="29523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Ранжирование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7000" y="1"/>
            <a:ext cx="8890000" cy="6107113"/>
          </a:xfrm>
        </p:spPr>
      </p:pic>
      <p:sp>
        <p:nvSpPr>
          <p:cNvPr id="4" name="Прямоугольник 3"/>
          <p:cNvSpPr/>
          <p:nvPr/>
        </p:nvSpPr>
        <p:spPr>
          <a:xfrm>
            <a:off x="2051052" y="5467350"/>
            <a:ext cx="2665413" cy="1277938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ними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4952" y="744539"/>
            <a:ext cx="8729663" cy="5997575"/>
          </a:xfrm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5" y="95250"/>
            <a:ext cx="1277937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87452" y="95250"/>
            <a:ext cx="4176713" cy="88582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ними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5353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3933056"/>
            <a:ext cx="2663825" cy="1799432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таблицы, работа со схемами/знаками,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также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дальнейшая работа с заданием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5283324" cy="688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3933056"/>
            <a:ext cx="2663825" cy="1799432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таблицы, работа со схемами/знаками,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также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дальнейшая работа с заданием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0465" y="0"/>
            <a:ext cx="4986337" cy="6858000"/>
          </a:xfrm>
          <a:ln>
            <a:solidFill>
              <a:srgbClr val="7030A0"/>
            </a:solidFill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852" y="3573463"/>
            <a:ext cx="3095625" cy="3024187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ними.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Принятие и сохранение целей и задач учебной деятельности (работа с инструкцией и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т.д.).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 bwMode="auto">
          <a:xfrm>
            <a:off x="1979712" y="188640"/>
            <a:ext cx="53482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28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/>
            </a:r>
            <a:b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</a:br>
            <a:r>
              <a:rPr lang="en-US" sz="3200" dirty="0" smtClean="0"/>
              <a:t>HE.ru-3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endParaRPr kumimoji="0" lang="ru-RU" alt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11266" name="Picture 2" descr="V:\pubs_new\happy_english.ru\Webinar\Презентация 02.12.13\HEru3SB_p47-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621060"/>
            <a:ext cx="9215201" cy="6335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6888"/>
          <a:stretch>
            <a:fillRect/>
          </a:stretch>
        </p:blipFill>
        <p:spPr>
          <a:xfrm>
            <a:off x="3109913" y="908051"/>
            <a:ext cx="5586412" cy="5616575"/>
          </a:xfrm>
          <a:ln>
            <a:solidFill>
              <a:srgbClr val="7030A0"/>
            </a:solidFill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852" y="3933824"/>
            <a:ext cx="2663825" cy="1295400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ними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91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94113" y="1588"/>
            <a:ext cx="4984750" cy="6856412"/>
          </a:xfrm>
          <a:ln>
            <a:solidFill>
              <a:srgbClr val="7030A0"/>
            </a:solidFill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188" y="3933824"/>
            <a:ext cx="2665412" cy="1295400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ними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575"/>
            <a:ext cx="51149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188" y="3933824"/>
            <a:ext cx="2665412" cy="1295400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таблиц,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также работа с ними</a:t>
            </a:r>
          </a:p>
        </p:txBody>
      </p:sp>
      <p:pic>
        <p:nvPicPr>
          <p:cNvPr id="6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41174" cy="2807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1"/>
            <a:ext cx="1400175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576263"/>
            <a:ext cx="9144000" cy="6281737"/>
          </a:xfrm>
        </p:spPr>
      </p:pic>
      <p:sp>
        <p:nvSpPr>
          <p:cNvPr id="5" name="Прямоугольник 4"/>
          <p:cNvSpPr/>
          <p:nvPr/>
        </p:nvSpPr>
        <p:spPr>
          <a:xfrm>
            <a:off x="1835150" y="115889"/>
            <a:ext cx="6121400" cy="433387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инструкциями и нелинейным текстом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Заголовок 5"/>
          <p:cNvSpPr>
            <a:spLocks noGrp="1"/>
          </p:cNvSpPr>
          <p:nvPr>
            <p:ph type="title"/>
          </p:nvPr>
        </p:nvSpPr>
        <p:spPr>
          <a:xfrm>
            <a:off x="407988" y="1936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Самопроверка</a:t>
            </a:r>
          </a:p>
        </p:txBody>
      </p:sp>
      <p:pic>
        <p:nvPicPr>
          <p:cNvPr id="87043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3138" y="1717675"/>
            <a:ext cx="7099300" cy="4824413"/>
          </a:xfrm>
          <a:ln>
            <a:solidFill>
              <a:srgbClr val="7030A0"/>
            </a:solidFill>
          </a:ln>
        </p:spPr>
      </p:pic>
      <p:sp>
        <p:nvSpPr>
          <p:cNvPr id="2" name="Дуга 1"/>
          <p:cNvSpPr/>
          <p:nvPr/>
        </p:nvSpPr>
        <p:spPr>
          <a:xfrm rot="19004634">
            <a:off x="5519740" y="1508126"/>
            <a:ext cx="1870075" cy="1150938"/>
          </a:xfrm>
          <a:prstGeom prst="arc">
            <a:avLst>
              <a:gd name="adj1" fmla="val 16200000"/>
              <a:gd name="adj2" fmla="val 972606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90" y="188914"/>
            <a:ext cx="1400175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6804027" y="1700213"/>
            <a:ext cx="1616075" cy="4881562"/>
            <a:chOff x="6804248" y="1700808"/>
            <a:chExt cx="1616519" cy="4880456"/>
          </a:xfrm>
        </p:grpSpPr>
        <p:pic>
          <p:nvPicPr>
            <p:cNvPr id="8704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b="50072"/>
            <a:stretch>
              <a:fillRect/>
            </a:stretch>
          </p:blipFill>
          <p:spPr bwMode="auto">
            <a:xfrm>
              <a:off x="6804248" y="1700808"/>
              <a:ext cx="1616519" cy="4880456"/>
            </a:xfrm>
            <a:prstGeom prst="rect">
              <a:avLst/>
            </a:prstGeom>
            <a:noFill/>
            <a:ln w="9525">
              <a:solidFill>
                <a:srgbClr val="7030A0"/>
              </a:solidFill>
              <a:miter lim="800000"/>
              <a:headEnd/>
              <a:tailEnd/>
            </a:ln>
          </p:spPr>
        </p:pic>
        <p:sp>
          <p:nvSpPr>
            <p:cNvPr id="8" name="Овал 7"/>
            <p:cNvSpPr/>
            <p:nvPr/>
          </p:nvSpPr>
          <p:spPr>
            <a:xfrm>
              <a:off x="7596629" y="3140344"/>
              <a:ext cx="215959" cy="217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Улыбающееся лицо 8"/>
            <p:cNvSpPr/>
            <p:nvPr/>
          </p:nvSpPr>
          <p:spPr>
            <a:xfrm>
              <a:off x="7668085" y="6021004"/>
              <a:ext cx="215959" cy="215851"/>
            </a:xfrm>
            <a:prstGeom prst="smileyFac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17032"/>
            <a:ext cx="2962672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Самопроверка</a:t>
            </a:r>
            <a:endParaRPr lang="ru-RU" sz="3200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"/>
            <a:ext cx="51691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17032"/>
            <a:ext cx="2962672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Самопроверка</a:t>
            </a:r>
            <a:endParaRPr lang="ru-RU" sz="3200" dirty="0"/>
          </a:p>
        </p:txBody>
      </p:sp>
      <p:pic>
        <p:nvPicPr>
          <p:cNvPr id="4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"/>
            <a:ext cx="51691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508375"/>
            <a:ext cx="62182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FF0000"/>
                </a:solidFill>
              </a:rPr>
              <a:t>Решение проблем творческого и поискового характера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60232" y="5805264"/>
            <a:ext cx="1800200" cy="10527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6309320"/>
            <a:ext cx="187220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8" idx="3"/>
          </p:cNvCxnSpPr>
          <p:nvPr/>
        </p:nvCxnSpPr>
        <p:spPr>
          <a:xfrm flipV="1">
            <a:off x="6228184" y="6453337"/>
            <a:ext cx="43204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" y="476251"/>
            <a:ext cx="8994775" cy="6180138"/>
          </a:xfrm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4913" y="1"/>
            <a:ext cx="1376362" cy="192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131840" y="0"/>
            <a:ext cx="266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ИКТ - компетенция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Планируемые результаты ФГОС (личностные, метапредметные, предметные) достигаются через работу с заданиями разных форматов. </a:t>
            </a:r>
          </a:p>
          <a:p>
            <a:r>
              <a:rPr lang="ru-RU" dirty="0" smtClean="0"/>
              <a:t>Задания, направленные на формирование метапредметных умений, а также на достижение предметных результатов, содержатся как в учебниках, так и в дополнительных пособиях. </a:t>
            </a:r>
          </a:p>
          <a:p>
            <a:r>
              <a:rPr lang="ru-RU" dirty="0" smtClean="0"/>
              <a:t>Многие задания имеют комплексный характер и направлены одновременно на достижение всех трёх групп планируемых результатов.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1872</Words>
  <Application>Microsoft Office PowerPoint</Application>
  <PresentationFormat>Экран (4:3)</PresentationFormat>
  <Paragraphs>253</Paragraphs>
  <Slides>100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100</vt:i4>
      </vt:variant>
    </vt:vector>
  </HeadingPairs>
  <TitlesOfParts>
    <vt:vector size="101" baseType="lpstr">
      <vt:lpstr>Тема Office</vt:lpstr>
      <vt:lpstr>Достижение планируемых результатов  ФГОС НОО на уроках английского языка  (на примере курсов и пособий издательства «Титул») </vt:lpstr>
      <vt:lpstr>Слайд 2</vt:lpstr>
      <vt:lpstr>ФГОС</vt:lpstr>
      <vt:lpstr>Личностные результаты</vt:lpstr>
      <vt:lpstr>Проявление личностных результатов</vt:lpstr>
      <vt:lpstr>Деятельность для достижения личностных результатов</vt:lpstr>
      <vt:lpstr>Формирование гражданской идентичности на уроках английского языка</vt:lpstr>
      <vt:lpstr>Слайд 8</vt:lpstr>
      <vt:lpstr>Слайд 9</vt:lpstr>
      <vt:lpstr>Особенности конкретных регионов, Millie-3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Предметные результаты ФГОС НОО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Пособия для проведения итоговых работ за курс начальной школы (уровень предметных результатов)</vt:lpstr>
      <vt:lpstr>Готовые тестовые работы 3 класс</vt:lpstr>
      <vt:lpstr>Слайд 30</vt:lpstr>
      <vt:lpstr>Слайд 31</vt:lpstr>
      <vt:lpstr>Контроль аудирования</vt:lpstr>
      <vt:lpstr>Контроль  лексико-грамматических знаний</vt:lpstr>
      <vt:lpstr>Готовые тестовые работы 3 класс</vt:lpstr>
      <vt:lpstr>Слайд 35</vt:lpstr>
      <vt:lpstr>Слайд 36</vt:lpstr>
      <vt:lpstr>Слайд 37</vt:lpstr>
      <vt:lpstr>Слайд 38</vt:lpstr>
      <vt:lpstr>Слайд 39</vt:lpstr>
      <vt:lpstr>Слайд 40</vt:lpstr>
      <vt:lpstr>Итоговая аттестация за курс начальной школы 4 класс (Е.Н. Соловова и др.)</vt:lpstr>
      <vt:lpstr>Разница между заданиями разных уровней</vt:lpstr>
      <vt:lpstr>Слайд 43</vt:lpstr>
      <vt:lpstr>Слайд 44</vt:lpstr>
      <vt:lpstr>Слайд 45</vt:lpstr>
      <vt:lpstr>Разное аудио (см. запись и скрипты)</vt:lpstr>
      <vt:lpstr>Слайд 47</vt:lpstr>
      <vt:lpstr>Слайд 48</vt:lpstr>
      <vt:lpstr>?</vt:lpstr>
      <vt:lpstr>Метапредметные умения</vt:lpstr>
      <vt:lpstr>Кому (или в какой ситуации) могут пригодиться данные умения?</vt:lpstr>
      <vt:lpstr>Кому (или в какой ситуации) могут пригодиться данные умения?</vt:lpstr>
      <vt:lpstr>Кому (или в какой ситуации) могут пригодиться данные умения?</vt:lpstr>
      <vt:lpstr>Кому (или в какой ситуации) могут пригодиться данные умения?</vt:lpstr>
      <vt:lpstr>Кому (или в какой ситуации) могут пригодиться данные умения?</vt:lpstr>
      <vt:lpstr>Кому (или в какой ситуации) могут пригодиться данные умения?</vt:lpstr>
      <vt:lpstr>Перечень основных метапредметных умений, достигаемых средствами предмета «Иностранный язык»</vt:lpstr>
      <vt:lpstr>Метапредметные результаты изучения иностранного языка в основной школе:</vt:lpstr>
      <vt:lpstr>Слайд 59</vt:lpstr>
      <vt:lpstr>Серия пособий “Метапредметный портфель”  (А.Е. Казеичева)</vt:lpstr>
      <vt:lpstr>Новинка!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Анализ, синтез, классификация, сравнение</vt:lpstr>
      <vt:lpstr>Сравнение</vt:lpstr>
      <vt:lpstr>Слайд 71</vt:lpstr>
      <vt:lpstr>Слайд 72</vt:lpstr>
      <vt:lpstr>Анализ, логика</vt:lpstr>
      <vt:lpstr>Анализ, действие по аналогии, образцу</vt:lpstr>
      <vt:lpstr>Анализ, синтез</vt:lpstr>
      <vt:lpstr>Анализ, синтез</vt:lpstr>
      <vt:lpstr>Анализ, синтез</vt:lpstr>
      <vt:lpstr>Анализ, синтез</vt:lpstr>
      <vt:lpstr>Классификация</vt:lpstr>
      <vt:lpstr>Классификация</vt:lpstr>
      <vt:lpstr>Классификация</vt:lpstr>
      <vt:lpstr>классификация</vt:lpstr>
      <vt:lpstr>Ранжирование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Самопроверка</vt:lpstr>
      <vt:lpstr>Самопроверка</vt:lpstr>
      <vt:lpstr>Самопроверка</vt:lpstr>
      <vt:lpstr>Слайд 97</vt:lpstr>
      <vt:lpstr>Слайд 98</vt:lpstr>
      <vt:lpstr>Выводы</vt:lpstr>
      <vt:lpstr>Слайд 100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Достижение планируемых результатов  ФГОС НОО на уроках английского языка  (на примере курсов и пособий издательства «Титул») </dc:title>
  <cp:lastModifiedBy>bae</cp:lastModifiedBy>
  <cp:revision>65</cp:revision>
  <dcterms:modified xsi:type="dcterms:W3CDTF">2018-03-05T12:13:37Z</dcterms:modified>
</cp:coreProperties>
</file>