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74"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2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0DC02F2D-71D0-4348-9FA6-A4D2AE30C8B0}" type="datetimeFigureOut">
              <a:rPr lang="ru-RU" smtClean="0"/>
              <a:t>06.12.2018</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DBBDD1B-FB26-4290-9AF2-3C3BED44446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C02F2D-71D0-4348-9FA6-A4D2AE30C8B0}" type="datetimeFigureOut">
              <a:rPr lang="ru-RU" smtClean="0"/>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BBDD1B-FB26-4290-9AF2-3C3BED44446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C02F2D-71D0-4348-9FA6-A4D2AE30C8B0}" type="datetimeFigureOut">
              <a:rPr lang="ru-RU" smtClean="0"/>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BBDD1B-FB26-4290-9AF2-3C3BED44446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0DC02F2D-71D0-4348-9FA6-A4D2AE30C8B0}" type="datetimeFigureOut">
              <a:rPr lang="ru-RU" smtClean="0"/>
              <a:t>06.12.2018</a:t>
            </a:fld>
            <a:endParaRPr lang="ru-RU"/>
          </a:p>
        </p:txBody>
      </p:sp>
      <p:sp>
        <p:nvSpPr>
          <p:cNvPr id="9" name="Номер слайда 8"/>
          <p:cNvSpPr>
            <a:spLocks noGrp="1"/>
          </p:cNvSpPr>
          <p:nvPr>
            <p:ph type="sldNum" sz="quarter" idx="15"/>
          </p:nvPr>
        </p:nvSpPr>
        <p:spPr/>
        <p:txBody>
          <a:bodyPr rtlCol="0"/>
          <a:lstStyle/>
          <a:p>
            <a:fld id="{1DBBDD1B-FB26-4290-9AF2-3C3BED44446E}"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0DC02F2D-71D0-4348-9FA6-A4D2AE30C8B0}" type="datetimeFigureOut">
              <a:rPr lang="ru-RU" smtClean="0"/>
              <a:t>06.12.2018</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DBBDD1B-FB26-4290-9AF2-3C3BED44446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DC02F2D-71D0-4348-9FA6-A4D2AE30C8B0}" type="datetimeFigureOut">
              <a:rPr lang="ru-RU" smtClean="0"/>
              <a:t>06.12.2018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BBDD1B-FB26-4290-9AF2-3C3BED44446E}" type="slidenum">
              <a:rPr lang="ru-RU" smtClean="0"/>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DC02F2D-71D0-4348-9FA6-A4D2AE30C8B0}" type="datetimeFigureOut">
              <a:rPr lang="ru-RU" smtClean="0"/>
              <a:t>06.12.2018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BBDD1B-FB26-4290-9AF2-3C3BED44446E}" type="slidenum">
              <a:rPr lang="ru-RU" smtClean="0"/>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0DC02F2D-71D0-4348-9FA6-A4D2AE30C8B0}" type="datetimeFigureOut">
              <a:rPr lang="ru-RU" smtClean="0"/>
              <a:t>06.12.2018</a:t>
            </a:fld>
            <a:endParaRPr lang="ru-RU"/>
          </a:p>
        </p:txBody>
      </p:sp>
      <p:sp>
        <p:nvSpPr>
          <p:cNvPr id="7" name="Номер слайда 6"/>
          <p:cNvSpPr>
            <a:spLocks noGrp="1"/>
          </p:cNvSpPr>
          <p:nvPr>
            <p:ph type="sldNum" sz="quarter" idx="11"/>
          </p:nvPr>
        </p:nvSpPr>
        <p:spPr/>
        <p:txBody>
          <a:bodyPr rtlCol="0"/>
          <a:lstStyle/>
          <a:p>
            <a:fld id="{1DBBDD1B-FB26-4290-9AF2-3C3BED44446E}"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DC02F2D-71D0-4348-9FA6-A4D2AE30C8B0}" type="datetimeFigureOut">
              <a:rPr lang="ru-RU" smtClean="0"/>
              <a:t>06.12.2018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BBDD1B-FB26-4290-9AF2-3C3BED44446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0DC02F2D-71D0-4348-9FA6-A4D2AE30C8B0}" type="datetimeFigureOut">
              <a:rPr lang="ru-RU" smtClean="0"/>
              <a:t>06.12.2018</a:t>
            </a:fld>
            <a:endParaRPr lang="ru-RU"/>
          </a:p>
        </p:txBody>
      </p:sp>
      <p:sp>
        <p:nvSpPr>
          <p:cNvPr id="22" name="Номер слайда 21"/>
          <p:cNvSpPr>
            <a:spLocks noGrp="1"/>
          </p:cNvSpPr>
          <p:nvPr>
            <p:ph type="sldNum" sz="quarter" idx="15"/>
          </p:nvPr>
        </p:nvSpPr>
        <p:spPr/>
        <p:txBody>
          <a:bodyPr rtlCol="0"/>
          <a:lstStyle/>
          <a:p>
            <a:fld id="{1DBBDD1B-FB26-4290-9AF2-3C3BED44446E}"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0DC02F2D-71D0-4348-9FA6-A4D2AE30C8B0}" type="datetimeFigureOut">
              <a:rPr lang="ru-RU" smtClean="0"/>
              <a:t>06.12.2018</a:t>
            </a:fld>
            <a:endParaRPr lang="ru-RU"/>
          </a:p>
        </p:txBody>
      </p:sp>
      <p:sp>
        <p:nvSpPr>
          <p:cNvPr id="18" name="Номер слайда 17"/>
          <p:cNvSpPr>
            <a:spLocks noGrp="1"/>
          </p:cNvSpPr>
          <p:nvPr>
            <p:ph type="sldNum" sz="quarter" idx="11"/>
          </p:nvPr>
        </p:nvSpPr>
        <p:spPr/>
        <p:txBody>
          <a:bodyPr rtlCol="0"/>
          <a:lstStyle/>
          <a:p>
            <a:fld id="{1DBBDD1B-FB26-4290-9AF2-3C3BED44446E}"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DC02F2D-71D0-4348-9FA6-A4D2AE30C8B0}" type="datetimeFigureOut">
              <a:rPr lang="ru-RU" smtClean="0"/>
              <a:t>06.12.2018</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DBBDD1B-FB26-4290-9AF2-3C3BED44446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learnenglishteens.britishcouncil.org/magazine/science-and-technology/what-space-tourism"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learnenglishteens.britishcouncil.org/study-break/video-zone/science-experiment-space" TargetMode="External"/><Relationship Id="rId7" Type="http://schemas.openxmlformats.org/officeDocument/2006/relationships/hyperlink" Target="https://learnenglishteens.britishcouncil.org/study-break/video-zone/black-holes" TargetMode="External"/><Relationship Id="rId2" Type="http://schemas.openxmlformats.org/officeDocument/2006/relationships/hyperlink" Target="https://learnenglishteens.britishcouncil.org/study-break/video-zone/how-wash-your-hair-space" TargetMode="External"/><Relationship Id="rId1" Type="http://schemas.openxmlformats.org/officeDocument/2006/relationships/slideLayout" Target="../slideLayouts/slideLayout7.xml"/><Relationship Id="rId6" Type="http://schemas.openxmlformats.org/officeDocument/2006/relationships/hyperlink" Target="https://learnenglishteens.britishcouncil.org/study-break/video-zone/zero-g-flight" TargetMode="External"/><Relationship Id="rId5" Type="http://schemas.openxmlformats.org/officeDocument/2006/relationships/hyperlink" Target="https://learnenglishteens.britishcouncil.org/study-break/video-zone/record-breaking-skydive" TargetMode="External"/><Relationship Id="rId4" Type="http://schemas.openxmlformats.org/officeDocument/2006/relationships/hyperlink" Target="https://learnenglishteens.britishcouncil.org/study-break/video-zone/peanut-butter-jelly-space"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learnenglishteens.britishcouncil.org/magazine/"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rintdiscus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smmry.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hyperlink" Target="https://www.grammarly.co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vocaroo.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Создай свой банк вопросов: простые приёмы и бесплатные ресурсы для организации классных дискуссий</a:t>
            </a:r>
            <a:endParaRPr lang="ru-RU" dirty="0"/>
          </a:p>
        </p:txBody>
      </p:sp>
      <p:sp>
        <p:nvSpPr>
          <p:cNvPr id="3" name="Подзаголовок 2"/>
          <p:cNvSpPr>
            <a:spLocks noGrp="1"/>
          </p:cNvSpPr>
          <p:nvPr>
            <p:ph type="subTitle" idx="1"/>
          </p:nvPr>
        </p:nvSpPr>
        <p:spPr/>
        <p:txBody>
          <a:bodyPr/>
          <a:lstStyle/>
          <a:p>
            <a:r>
              <a:rPr lang="ru-RU" dirty="0" smtClean="0"/>
              <a:t>Международная </a:t>
            </a:r>
            <a:r>
              <a:rPr lang="ru-RU" dirty="0" smtClean="0"/>
              <a:t>научно-практическая </a:t>
            </a:r>
            <a:r>
              <a:rPr lang="ru-RU" dirty="0" err="1" smtClean="0"/>
              <a:t>онлайн-конференция</a:t>
            </a:r>
            <a:r>
              <a:rPr lang="ru-RU" dirty="0" smtClean="0"/>
              <a:t> «Современные технологии в обучении английскому языку»</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Space tourism</a:t>
            </a:r>
            <a:endParaRPr lang="ru-RU" dirty="0"/>
          </a:p>
        </p:txBody>
      </p:sp>
      <p:sp>
        <p:nvSpPr>
          <p:cNvPr id="3" name="Текст 2"/>
          <p:cNvSpPr>
            <a:spLocks noGrp="1"/>
          </p:cNvSpPr>
          <p:nvPr>
            <p:ph type="body" idx="2"/>
          </p:nvPr>
        </p:nvSpPr>
        <p:spPr/>
        <p:txBody>
          <a:bodyPr/>
          <a:lstStyle/>
          <a:p>
            <a:r>
              <a:rPr lang="en-US" b="1" dirty="0" smtClean="0"/>
              <a:t>Space discussion</a:t>
            </a:r>
            <a:endParaRPr lang="ru-RU" dirty="0" smtClean="0"/>
          </a:p>
          <a:p>
            <a:r>
              <a:rPr lang="en-US" u="sng" dirty="0" smtClean="0">
                <a:hlinkClick r:id="rId2"/>
              </a:rPr>
              <a:t>https://learnenglishteens.britishcouncil.org/magazine/science-and-technology/what-space-tourism</a:t>
            </a:r>
            <a:endParaRPr lang="ru-RU" dirty="0" smtClean="0"/>
          </a:p>
          <a:p>
            <a:pPr lvl="0"/>
            <a:r>
              <a:rPr lang="ru-RU" dirty="0" smtClean="0"/>
              <a:t>Описание картинки; прогнозирование содержания текста</a:t>
            </a:r>
          </a:p>
          <a:p>
            <a:r>
              <a:rPr lang="ru-RU" dirty="0" smtClean="0"/>
              <a:t>Заголовок: </a:t>
            </a:r>
            <a:r>
              <a:rPr lang="en-US" dirty="0" smtClean="0"/>
              <a:t>Space tourism</a:t>
            </a:r>
            <a:endParaRPr lang="ru-RU" dirty="0" smtClean="0"/>
          </a:p>
          <a:p>
            <a:endParaRPr lang="ru-RU" dirty="0"/>
          </a:p>
        </p:txBody>
      </p:sp>
      <p:pic>
        <p:nvPicPr>
          <p:cNvPr id="5" name="Содержимое 4" descr="istock_000022886526small.jpg"/>
          <p:cNvPicPr>
            <a:picLocks noGrp="1" noChangeAspect="1"/>
          </p:cNvPicPr>
          <p:nvPr>
            <p:ph sz="quarter" idx="1"/>
          </p:nvPr>
        </p:nvPicPr>
        <p:blipFill>
          <a:blip r:embed="rId3"/>
          <a:stretch>
            <a:fillRect/>
          </a:stretch>
        </p:blipFill>
        <p:spPr>
          <a:xfrm>
            <a:off x="304800" y="1852613"/>
            <a:ext cx="5638800" cy="3171825"/>
          </a:xfrm>
        </p:spPr>
      </p:pic>
      <p:sp>
        <p:nvSpPr>
          <p:cNvPr id="6" name="Прямоугольник 5"/>
          <p:cNvSpPr/>
          <p:nvPr/>
        </p:nvSpPr>
        <p:spPr>
          <a:xfrm>
            <a:off x="357158" y="428604"/>
            <a:ext cx="5681750" cy="369332"/>
          </a:xfrm>
          <a:prstGeom prst="rect">
            <a:avLst/>
          </a:prstGeom>
        </p:spPr>
        <p:txBody>
          <a:bodyPr wrap="square">
            <a:spAutoFit/>
          </a:bodyPr>
          <a:lstStyle/>
          <a:p>
            <a:pPr algn="ctr"/>
            <a:r>
              <a:rPr lang="en-US" b="1" dirty="0" smtClean="0"/>
              <a:t>What is space tourism?</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714348" y="500042"/>
            <a:ext cx="7143800"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12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Чтение с извлечением информации:</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Space tourism is the term used to describe space travel for recreational or leisure purposes. What was once only a dream – described in books such as Arthur C. Clarke's </a:t>
            </a:r>
            <a:r>
              <a:rPr kumimoji="0" lang="en-US" sz="1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2001: A Space Odyssey</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is now becoming a reality.</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Futurologists are scientists who attempt to develop predictions of what life will be like in the future. After the first man landed on the moon in 1969, they thought that hotels would be built on the moon by the year 2000. Futurologists also considered the possibility that, in the 21st century, families might go for a holiday on the moon. Neither of these predictions have come true yet – but the rapid development of technology may mean these predictions are a possibility in the years to come. </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Space Adventures is currently the only company to have succeeded in sending paying passengers into space. Space Adventures worked with the Federal Space Agency of the Russian Federation and Rocket and Space Corporation  </a:t>
            </a:r>
            <a:r>
              <a:rPr kumimoji="0" lang="en-US"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Energia</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to facilitate flights for the world's first private space explorers. Each person paid over $20 million for their 10-day trip to the International Space Station.</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Following several successful explorations into space, several companies are now considering the possibility of enabling tourists to visit space. In order to make it more affordable, suborbital space travel is being considered by many companies, including Virgin Galactic. Passengers would be transported to a height of between 100 and 160km above earth, experience 3–6 minutes of weightlessness and a view of the stars before being taken back down to earth. This is expected to cost around $200,000 per person. </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Whilst it could be an enriching experience, there are some disadvantages to space tourism. Many critics have commented that a huge growth in the spaceflight industry could drastically speed up the process of global warming. The ozone layer would be damaged further and the polar regions would suffer. In addition, space travel is only really a possibility for the super-rich. Although Virgin Galactic claims to be 'opening space to the rest of us', there are still millions of people worldwide who wouldn't be able to afford it.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726130"/>
          </a:xfrm>
        </p:spPr>
        <p:txBody>
          <a:bodyPr>
            <a:normAutofit/>
          </a:bodyPr>
          <a:lstStyle/>
          <a:p>
            <a:pPr lvl="0"/>
            <a:r>
              <a:rPr lang="ru-RU" dirty="0" smtClean="0"/>
              <a:t>Нахождение ключевых слов</a:t>
            </a:r>
            <a:r>
              <a:rPr lang="en-US" dirty="0" smtClean="0"/>
              <a:t>:</a:t>
            </a:r>
            <a:r>
              <a:rPr lang="ru-RU" dirty="0" smtClean="0"/>
              <a:t> (SEO)</a:t>
            </a:r>
            <a:br>
              <a:rPr lang="ru-RU" dirty="0" smtClean="0"/>
            </a:br>
            <a:r>
              <a:rPr lang="en-US" dirty="0" smtClean="0"/>
              <a:t>Key words: Space tourism, space travel, Futurologists, private space explorers, International Space Station, spaceflight industry</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928662" y="928670"/>
            <a:ext cx="678661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Краткое</a:t>
            </a: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изложение</a:t>
            </a: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прочитанного</a:t>
            </a: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Summary</a:t>
            </a:r>
            <a:endParaRPr kumimoji="0" lang="ru-RU"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ru-RU" sz="1400"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Space tourism is the term used to describe space travel for recreational or leisure purposes.</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Space Adventures is currently the only company to have succeeded in sending paying passengers into space.</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Space Adventures worked with the Federal Space Agency of the Russian Federation and Rocket and Space Corporation </a:t>
            </a:r>
            <a:r>
              <a:rPr kumimoji="0" lang="en-US" sz="1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rPr>
              <a:t>Energia</a:t>
            </a: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to facilitate flights for the world's first private space explorers.</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Each person paid over $20 million for their 10-day trip to the International Space Station.</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Following several successful explorations into space, several companies are now considering the possibility of enabling tourists to visit space.</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In order to make it more affordable, suborbital space travel is being considered by many companies, including Virgin Galactic.</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n-US" sz="1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Space travel is only really a possibility for the super-rich.</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142976" y="1500174"/>
            <a:ext cx="685804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Обсуждение в парах:</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Would you like to travel into space? Why or why not?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do you think about space tourism?</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How important is learning about space?</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Will humans ever travel to different solar systems?</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is the most interesting thing you know about space?</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is your favorite space movie or TV show? How realistic is it?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Would you agree to help colonize a planet if you knew you couldn’t come back to earth?</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is the most interesting planet (besides Earth) in our solar system?</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is the most important thing for astronomers to research?</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characteristics make a good astronaut?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What do you think of your country’s involvement in space?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69006"/>
          </a:xfrm>
        </p:spPr>
        <p:txBody>
          <a:bodyPr>
            <a:normAutofit fontScale="90000"/>
          </a:bodyPr>
          <a:lstStyle/>
          <a:p>
            <a:pPr lvl="0">
              <a:buFont typeface="Arial" pitchFamily="34" charset="0"/>
              <a:buChar char="•"/>
            </a:pPr>
            <a:r>
              <a:rPr lang="ru-RU" b="1" i="1" dirty="0" smtClean="0"/>
              <a:t>Написание эссе по теме на выбор</a:t>
            </a:r>
            <a:r>
              <a:rPr lang="ru-RU" b="1" i="1" dirty="0" smtClean="0"/>
              <a:t>:</a:t>
            </a:r>
            <a:br>
              <a:rPr lang="ru-RU" b="1" i="1" dirty="0" smtClean="0"/>
            </a:br>
            <a:r>
              <a:rPr lang="ru-RU" dirty="0" smtClean="0"/>
              <a:t/>
            </a:r>
            <a:br>
              <a:rPr lang="ru-RU" dirty="0" smtClean="0"/>
            </a:br>
            <a:r>
              <a:rPr lang="en-US" dirty="0" smtClean="0"/>
              <a:t>Would </a:t>
            </a:r>
            <a:r>
              <a:rPr lang="en-US" dirty="0" smtClean="0"/>
              <a:t>you like to travel into space? Why or why not</a:t>
            </a:r>
            <a:r>
              <a:rPr lang="en-US" dirty="0" smtClean="0"/>
              <a:t>?</a:t>
            </a:r>
            <a:r>
              <a:rPr lang="ru-RU" dirty="0" smtClean="0"/>
              <a:t/>
            </a:r>
            <a:br>
              <a:rPr lang="ru-RU" dirty="0" smtClean="0"/>
            </a:br>
            <a:r>
              <a:rPr lang="ru-RU" dirty="0" smtClean="0"/>
              <a:t/>
            </a:r>
            <a:br>
              <a:rPr lang="ru-RU" dirty="0" smtClean="0"/>
            </a:br>
            <a:r>
              <a:rPr lang="en-US" dirty="0" smtClean="0"/>
              <a:t>Would you agree to help colonize a planet if you knew you couldn’t come back to earth</a:t>
            </a:r>
            <a:r>
              <a:rPr lang="en-US" dirty="0" smtClean="0"/>
              <a:t>?</a:t>
            </a:r>
            <a:r>
              <a:rPr lang="ru-RU" dirty="0" smtClean="0"/>
              <a:t/>
            </a:r>
            <a:br>
              <a:rPr lang="ru-RU" dirty="0" smtClean="0"/>
            </a:br>
            <a:r>
              <a:rPr lang="ru-RU" dirty="0" smtClean="0"/>
              <a:t/>
            </a:r>
            <a:br>
              <a:rPr lang="ru-RU" dirty="0" smtClean="0"/>
            </a:br>
            <a:r>
              <a:rPr lang="en-US" dirty="0" smtClean="0"/>
              <a:t>What do you think about space tourism?</a:t>
            </a:r>
            <a:r>
              <a:rPr lang="ru-RU" dirty="0" smtClean="0"/>
              <a:t/>
            </a:r>
            <a:br>
              <a:rPr lang="ru-RU" dirty="0" smtClean="0"/>
            </a:br>
            <a:r>
              <a:rPr lang="en-US" dirty="0" smtClean="0"/>
              <a:t>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Индивидуальная образовательная траектория</a:t>
            </a:r>
            <a:endParaRPr lang="ru-RU" dirty="0"/>
          </a:p>
        </p:txBody>
      </p:sp>
      <p:sp>
        <p:nvSpPr>
          <p:cNvPr id="3" name="Текст 2"/>
          <p:cNvSpPr>
            <a:spLocks noGrp="1"/>
          </p:cNvSpPr>
          <p:nvPr>
            <p:ph type="body" idx="1"/>
          </p:nvPr>
        </p:nvSpPr>
        <p:spPr/>
        <p:txBody>
          <a:bodyPr/>
          <a:lstStyle/>
          <a:p>
            <a:r>
              <a:rPr lang="ru-RU" dirty="0" smtClean="0"/>
              <a:t>Домашнее задание разного уровня сложности на выбор учащихся</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642910" y="857232"/>
            <a:ext cx="7929618"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ru-RU" b="1"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Домашнее задание по выбору </a:t>
            </a:r>
          </a:p>
          <a:p>
            <a:pPr marL="0" marR="0" lvl="0" indent="0" algn="l" defTabSz="914400" rtl="0" eaLnBrk="1" fontAlgn="base" latinLnBrk="0" hangingPunct="1">
              <a:lnSpc>
                <a:spcPct val="100000"/>
              </a:lnSpc>
              <a:spcBef>
                <a:spcPct val="0"/>
              </a:spcBef>
              <a:spcAft>
                <a:spcPct val="0"/>
              </a:spcAft>
              <a:buClrTx/>
              <a:buSzTx/>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(выполнить задания ДО и ПОСЛЕ выбранного видеофильма):</a:t>
            </a:r>
          </a:p>
          <a:p>
            <a:pPr marL="0" marR="0" lvl="0" indent="0" algn="l" defTabSz="914400" rtl="0" eaLnBrk="1" fontAlgn="base" latinLnBrk="0" hangingPunct="1">
              <a:lnSpc>
                <a:spcPct val="100000"/>
              </a:lnSpc>
              <a:spcBef>
                <a:spcPct val="0"/>
              </a:spcBef>
              <a:spcAft>
                <a:spcPct val="0"/>
              </a:spcAft>
              <a:buClrTx/>
              <a:buSzTx/>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Как вымыть голову в космосе?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2"/>
              </a:rPr>
              <a:t>https://learnenglishteens.britishcouncil.org/study-break/video-zone/how-wash-your-hair-space</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Что будет, если отжать мокрую одежду в космосе?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3"/>
              </a:rPr>
              <a:t>https://learnenglishteens.britishcouncil.org/study-break/video-zone/science-experiment-space</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Арахисовое масло и желе в космосе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4"/>
              </a:rPr>
              <a:t>https://learnenglishteens.britishcouncil.org/study-break/video-zone/peanut-butter-jelly-space</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Прыжок из стратосферы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5"/>
              </a:rPr>
              <a:t>https://learnenglishteens.britishcouncil.org/study-break/video-zone/record-breaking-skydive</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Полет в невесомости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6"/>
              </a:rPr>
              <a:t>https://learnenglishteens.britishcouncil.org/study-break/video-zone/zero-g-flight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Черные дыры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7"/>
              </a:rPr>
              <a:t>https://learnenglishteens.britishcouncil.org/study-break/video-zone/black-holes</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Больше материалов в </a:t>
            </a:r>
            <a:r>
              <a:rPr lang="ru-RU" dirty="0" err="1" smtClean="0"/>
              <a:t>блоге</a:t>
            </a:r>
            <a:endParaRPr lang="ru-RU" dirty="0"/>
          </a:p>
        </p:txBody>
      </p:sp>
      <p:pic>
        <p:nvPicPr>
          <p:cNvPr id="31746" name="Picture 2"/>
          <p:cNvPicPr>
            <a:picLocks noGrp="1" noChangeAspect="1" noChangeArrowheads="1"/>
          </p:cNvPicPr>
          <p:nvPr>
            <p:ph sz="quarter" idx="1"/>
          </p:nvPr>
        </p:nvPicPr>
        <p:blipFill>
          <a:blip r:embed="rId2"/>
          <a:srcRect/>
          <a:stretch>
            <a:fillRect/>
          </a:stretch>
        </p:blipFill>
        <p:spPr bwMode="auto">
          <a:xfrm>
            <a:off x="941917" y="1600201"/>
            <a:ext cx="6130414" cy="45978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74638"/>
            <a:ext cx="6572296" cy="1143000"/>
          </a:xfrm>
        </p:spPr>
        <p:txBody>
          <a:bodyPr>
            <a:normAutofit/>
          </a:bodyPr>
          <a:lstStyle/>
          <a:p>
            <a:r>
              <a:rPr lang="ru-RU" sz="2000" dirty="0" smtClean="0"/>
              <a:t>Старовойтова Ирина Юрьевна</a:t>
            </a:r>
            <a:br>
              <a:rPr lang="ru-RU" sz="2000" dirty="0" smtClean="0"/>
            </a:br>
            <a:r>
              <a:rPr lang="ru-RU" sz="2000" dirty="0" smtClean="0"/>
              <a:t>Учитель английского языка высшей категории, </a:t>
            </a:r>
            <a:br>
              <a:rPr lang="ru-RU" sz="2000" dirty="0" smtClean="0"/>
            </a:br>
            <a:r>
              <a:rPr lang="ru-RU" sz="2000" dirty="0" smtClean="0"/>
              <a:t>МАОУ «Лицей №6», г. </a:t>
            </a:r>
            <a:r>
              <a:rPr lang="ru-RU" sz="2000" dirty="0" smtClean="0"/>
              <a:t>Тамбов</a:t>
            </a:r>
            <a:endParaRPr lang="ru-RU" sz="2000" dirty="0"/>
          </a:p>
        </p:txBody>
      </p:sp>
      <p:pic>
        <p:nvPicPr>
          <p:cNvPr id="4" name="Содержимое 3" descr="школа.png"/>
          <p:cNvPicPr>
            <a:picLocks noGrp="1" noChangeAspect="1"/>
          </p:cNvPicPr>
          <p:nvPr>
            <p:ph sz="quarter" idx="1"/>
          </p:nvPr>
        </p:nvPicPr>
        <p:blipFill>
          <a:blip r:embed="rId2"/>
          <a:stretch>
            <a:fillRect/>
          </a:stretch>
        </p:blipFill>
        <p:spPr>
          <a:xfrm>
            <a:off x="913913" y="2678220"/>
            <a:ext cx="6554174" cy="271758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Доступные бесплатные ресурсы</a:t>
            </a:r>
            <a:endParaRPr lang="ru-RU" dirty="0"/>
          </a:p>
        </p:txBody>
      </p:sp>
      <p:sp>
        <p:nvSpPr>
          <p:cNvPr id="3" name="Текст 2"/>
          <p:cNvSpPr>
            <a:spLocks noGrp="1"/>
          </p:cNvSpPr>
          <p:nvPr>
            <p:ph type="body" idx="1"/>
          </p:nvPr>
        </p:nvSpPr>
        <p:spPr/>
        <p:txBody>
          <a:bodyPr/>
          <a:lstStyle/>
          <a:p>
            <a:r>
              <a:rPr lang="ru-RU" dirty="0" smtClean="0"/>
              <a:t>Любая тема. </a:t>
            </a:r>
          </a:p>
          <a:p>
            <a:r>
              <a:rPr lang="ru-RU" dirty="0" smtClean="0"/>
              <a:t>Любой класс.</a:t>
            </a:r>
          </a:p>
          <a:p>
            <a:r>
              <a:rPr lang="ru-RU" dirty="0" smtClean="0"/>
              <a:t>Бонус: обсуждая проблемы, готовимся к написанию эссе.</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Журнальные </a:t>
            </a:r>
            <a:r>
              <a:rPr lang="ru-RU" dirty="0" smtClean="0"/>
              <a:t>статьи по самым разным </a:t>
            </a:r>
            <a:r>
              <a:rPr lang="ru-RU" dirty="0" smtClean="0"/>
              <a:t>темам</a:t>
            </a:r>
            <a:endParaRPr lang="ru-RU" dirty="0"/>
          </a:p>
        </p:txBody>
      </p:sp>
      <p:pic>
        <p:nvPicPr>
          <p:cNvPr id="4" name="Содержимое 3"/>
          <p:cNvPicPr>
            <a:picLocks noGrp="1"/>
          </p:cNvPicPr>
          <p:nvPr>
            <p:ph sz="quarter" idx="1"/>
          </p:nvPr>
        </p:nvPicPr>
        <p:blipFill>
          <a:blip r:embed="rId2"/>
          <a:srcRect/>
          <a:stretch>
            <a:fillRect/>
          </a:stretch>
        </p:blipFill>
        <p:spPr bwMode="auto">
          <a:xfrm>
            <a:off x="1571604" y="2500306"/>
            <a:ext cx="5643603" cy="3714776"/>
          </a:xfrm>
          <a:prstGeom prst="rect">
            <a:avLst/>
          </a:prstGeom>
          <a:noFill/>
          <a:ln w="9525">
            <a:noFill/>
            <a:miter lim="800000"/>
            <a:headEnd/>
            <a:tailEnd/>
          </a:ln>
        </p:spPr>
      </p:pic>
      <p:sp>
        <p:nvSpPr>
          <p:cNvPr id="5" name="Прямоугольник 4"/>
          <p:cNvSpPr/>
          <p:nvPr/>
        </p:nvSpPr>
        <p:spPr>
          <a:xfrm>
            <a:off x="500034" y="1714489"/>
            <a:ext cx="7572428" cy="369332"/>
          </a:xfrm>
          <a:prstGeom prst="rect">
            <a:avLst/>
          </a:prstGeom>
        </p:spPr>
        <p:txBody>
          <a:bodyPr wrap="square">
            <a:spAutoFit/>
          </a:bodyPr>
          <a:lstStyle/>
          <a:p>
            <a:r>
              <a:rPr lang="ru-RU" u="sng" dirty="0">
                <a:hlinkClick r:id="rId3"/>
              </a:rPr>
              <a:t>https://learnenglishteens.britishcouncil.org/magazine/</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Готовый банк вопросов ESL</a:t>
            </a:r>
            <a:br>
              <a:rPr lang="ru-RU" dirty="0" smtClean="0"/>
            </a:br>
            <a:endParaRPr lang="ru-RU" dirty="0"/>
          </a:p>
        </p:txBody>
      </p:sp>
      <p:sp>
        <p:nvSpPr>
          <p:cNvPr id="5" name="Прямоугольник 4"/>
          <p:cNvSpPr/>
          <p:nvPr/>
        </p:nvSpPr>
        <p:spPr>
          <a:xfrm>
            <a:off x="642910" y="1428736"/>
            <a:ext cx="5360732" cy="369332"/>
          </a:xfrm>
          <a:prstGeom prst="rect">
            <a:avLst/>
          </a:prstGeom>
        </p:spPr>
        <p:txBody>
          <a:bodyPr wrap="square">
            <a:spAutoFit/>
          </a:bodyPr>
          <a:lstStyle/>
          <a:p>
            <a:r>
              <a:rPr lang="ru-RU" u="sng" dirty="0">
                <a:hlinkClick r:id="rId2"/>
              </a:rPr>
              <a:t>https://printdiscuss.com/</a:t>
            </a:r>
            <a:r>
              <a:rPr lang="ru-RU" dirty="0"/>
              <a:t> </a:t>
            </a:r>
          </a:p>
        </p:txBody>
      </p:sp>
      <p:pic>
        <p:nvPicPr>
          <p:cNvPr id="1027" name="Picture 3"/>
          <p:cNvPicPr>
            <a:picLocks noGrp="1" noChangeAspect="1" noChangeArrowheads="1"/>
          </p:cNvPicPr>
          <p:nvPr>
            <p:ph sz="quarter" idx="1"/>
          </p:nvPr>
        </p:nvPicPr>
        <p:blipFill>
          <a:blip r:embed="rId3"/>
          <a:srcRect/>
          <a:stretch>
            <a:fillRect/>
          </a:stretch>
        </p:blipFill>
        <p:spPr bwMode="auto">
          <a:xfrm>
            <a:off x="1357290" y="1928802"/>
            <a:ext cx="5773224" cy="43299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Простой инструмент сокращения текстов</a:t>
            </a:r>
            <a:endParaRPr lang="ru-RU" dirty="0"/>
          </a:p>
        </p:txBody>
      </p:sp>
      <p:sp>
        <p:nvSpPr>
          <p:cNvPr id="3" name="Содержимое 2"/>
          <p:cNvSpPr>
            <a:spLocks noGrp="1"/>
          </p:cNvSpPr>
          <p:nvPr>
            <p:ph sz="quarter" idx="1"/>
          </p:nvPr>
        </p:nvSpPr>
        <p:spPr/>
        <p:txBody>
          <a:bodyPr/>
          <a:lstStyle/>
          <a:p>
            <a:r>
              <a:rPr lang="ru-RU" u="sng" smtClean="0">
                <a:hlinkClick r:id="rId2"/>
              </a:rPr>
              <a:t>https://smmry.com/</a:t>
            </a:r>
            <a:endParaRPr lang="ru-RU" dirty="0"/>
          </a:p>
        </p:txBody>
      </p:sp>
      <p:pic>
        <p:nvPicPr>
          <p:cNvPr id="2051" name="Picture 3"/>
          <p:cNvPicPr>
            <a:picLocks noChangeAspect="1" noChangeArrowheads="1"/>
          </p:cNvPicPr>
          <p:nvPr/>
        </p:nvPicPr>
        <p:blipFill>
          <a:blip r:embed="rId3"/>
          <a:srcRect/>
          <a:stretch>
            <a:fillRect/>
          </a:stretch>
        </p:blipFill>
        <p:spPr bwMode="auto">
          <a:xfrm>
            <a:off x="1500166" y="2285992"/>
            <a:ext cx="5214974" cy="39112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Удобный инструмент проверки текстов</a:t>
            </a:r>
            <a:endParaRPr lang="ru-RU" dirty="0"/>
          </a:p>
        </p:txBody>
      </p:sp>
      <p:pic>
        <p:nvPicPr>
          <p:cNvPr id="5" name="Содержимое 4" descr="gr.png"/>
          <p:cNvPicPr>
            <a:picLocks noGrp="1" noChangeAspect="1"/>
          </p:cNvPicPr>
          <p:nvPr>
            <p:ph sz="quarter" idx="1"/>
          </p:nvPr>
        </p:nvPicPr>
        <p:blipFill>
          <a:blip r:embed="rId2"/>
          <a:stretch>
            <a:fillRect/>
          </a:stretch>
        </p:blipFill>
        <p:spPr>
          <a:xfrm>
            <a:off x="771525" y="3128962"/>
            <a:ext cx="3028950" cy="1514475"/>
          </a:xfrm>
        </p:spPr>
      </p:pic>
      <p:pic>
        <p:nvPicPr>
          <p:cNvPr id="6" name="Содержимое 5" descr="gr1.png"/>
          <p:cNvPicPr>
            <a:picLocks noGrp="1" noChangeAspect="1"/>
          </p:cNvPicPr>
          <p:nvPr>
            <p:ph sz="quarter" idx="2"/>
          </p:nvPr>
        </p:nvPicPr>
        <p:blipFill>
          <a:blip r:embed="rId3" cstate="print"/>
          <a:stretch>
            <a:fillRect/>
          </a:stretch>
        </p:blipFill>
        <p:spPr>
          <a:xfrm>
            <a:off x="4270375" y="2475191"/>
            <a:ext cx="3657600" cy="2822017"/>
          </a:xfrm>
        </p:spPr>
      </p:pic>
      <p:sp>
        <p:nvSpPr>
          <p:cNvPr id="7" name="Прямоугольник 6"/>
          <p:cNvSpPr/>
          <p:nvPr/>
        </p:nvSpPr>
        <p:spPr>
          <a:xfrm>
            <a:off x="500034" y="1466596"/>
            <a:ext cx="8001056" cy="369332"/>
          </a:xfrm>
          <a:prstGeom prst="rect">
            <a:avLst/>
          </a:prstGeom>
        </p:spPr>
        <p:txBody>
          <a:bodyPr wrap="square">
            <a:spAutoFit/>
          </a:bodyPr>
          <a:lstStyle/>
          <a:p>
            <a:r>
              <a:rPr lang="ru-RU" u="sng" dirty="0" smtClean="0">
                <a:hlinkClick r:id="rId4"/>
              </a:rPr>
              <a:t>https://www.grammarly.com/</a:t>
            </a:r>
            <a:endParaRPr lang="ru-RU" u="sng"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Запись, сохранение и обмен аудио</a:t>
            </a:r>
            <a:endParaRPr lang="ru-RU" dirty="0"/>
          </a:p>
        </p:txBody>
      </p:sp>
      <p:sp>
        <p:nvSpPr>
          <p:cNvPr id="3" name="Содержимое 2"/>
          <p:cNvSpPr>
            <a:spLocks noGrp="1"/>
          </p:cNvSpPr>
          <p:nvPr>
            <p:ph sz="quarter" idx="1"/>
          </p:nvPr>
        </p:nvSpPr>
        <p:spPr/>
        <p:txBody>
          <a:bodyPr/>
          <a:lstStyle/>
          <a:p>
            <a:r>
              <a:rPr lang="en-US" smtClean="0">
                <a:hlinkClick r:id="rId2"/>
              </a:rPr>
              <a:t>https://</a:t>
            </a:r>
            <a:r>
              <a:rPr lang="en-US" smtClean="0">
                <a:hlinkClick r:id="rId2"/>
              </a:rPr>
              <a:t>vocaroo.com</a:t>
            </a:r>
            <a:r>
              <a:rPr lang="en-US" smtClean="0">
                <a:hlinkClick r:id="rId2"/>
              </a:rPr>
              <a:t>/</a:t>
            </a:r>
            <a:endParaRPr lang="ru-RU" dirty="0" smtClean="0"/>
          </a:p>
          <a:p>
            <a:endParaRPr lang="ru-RU" dirty="0"/>
          </a:p>
        </p:txBody>
      </p:sp>
      <p:pic>
        <p:nvPicPr>
          <p:cNvPr id="3076" name="Picture 4"/>
          <p:cNvPicPr>
            <a:picLocks noChangeAspect="1" noChangeArrowheads="1"/>
          </p:cNvPicPr>
          <p:nvPr/>
        </p:nvPicPr>
        <p:blipFill>
          <a:blip r:embed="rId3"/>
          <a:srcRect/>
          <a:stretch>
            <a:fillRect/>
          </a:stretch>
        </p:blipFill>
        <p:spPr bwMode="auto">
          <a:xfrm>
            <a:off x="904817" y="2285966"/>
            <a:ext cx="5238820" cy="39291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Использование ресурсов при подготовке и проведении урока</a:t>
            </a:r>
            <a:endParaRPr lang="ru-RU" dirty="0"/>
          </a:p>
        </p:txBody>
      </p:sp>
      <p:sp>
        <p:nvSpPr>
          <p:cNvPr id="3" name="Текст 2"/>
          <p:cNvSpPr>
            <a:spLocks noGrp="1"/>
          </p:cNvSpPr>
          <p:nvPr>
            <p:ph type="body" idx="1"/>
          </p:nvPr>
        </p:nvSpPr>
        <p:spPr/>
        <p:txBody>
          <a:bodyPr/>
          <a:lstStyle/>
          <a:p>
            <a:r>
              <a:rPr lang="ru-RU" dirty="0" smtClean="0"/>
              <a:t>План урока с использованием рассмотренных ресурсов по теме «Космос и космонавтика»</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189</TotalTime>
  <Words>410</Words>
  <Application>Microsoft Office PowerPoint</Application>
  <PresentationFormat>Экран (4:3)</PresentationFormat>
  <Paragraphs>61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Эркер</vt:lpstr>
      <vt:lpstr>Создай свой банк вопросов: простые приёмы и бесплатные ресурсы для организации классных дискуссий</vt:lpstr>
      <vt:lpstr>Старовойтова Ирина Юрьевна Учитель английского языка высшей категории,  МАОУ «Лицей №6», г. Тамбов</vt:lpstr>
      <vt:lpstr>Доступные бесплатные ресурсы</vt:lpstr>
      <vt:lpstr>Журнальные статьи по самым разным темам</vt:lpstr>
      <vt:lpstr>Готовый банк вопросов ESL </vt:lpstr>
      <vt:lpstr>Простой инструмент сокращения текстов</vt:lpstr>
      <vt:lpstr>Удобный инструмент проверки текстов</vt:lpstr>
      <vt:lpstr>Запись, сохранение и обмен аудио</vt:lpstr>
      <vt:lpstr>Использование ресурсов при подготовке и проведении урока</vt:lpstr>
      <vt:lpstr>Space tourism</vt:lpstr>
      <vt:lpstr>Слайд 11</vt:lpstr>
      <vt:lpstr>Нахождение ключевых слов: (SEO) Key words: Space tourism, space travel, Futurologists, private space explorers, International Space Station, spaceflight industry </vt:lpstr>
      <vt:lpstr>Слайд 13</vt:lpstr>
      <vt:lpstr>Слайд 14</vt:lpstr>
      <vt:lpstr>Написание эссе по теме на выбор:  Would you like to travel into space? Why or why not?  Would you agree to help colonize a planet if you knew you couldn’t come back to earth?  What do you think about space tourism?   </vt:lpstr>
      <vt:lpstr>Индивидуальная образовательная траектория</vt:lpstr>
      <vt:lpstr>Слайд 17</vt:lpstr>
      <vt:lpstr>Больше материалов в блоге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Создай свой банк вопросов: простые приёмы и бесплатные ресурсы для организации классных дискуссий</dc:title>
  <dc:creator>User</dc:creator>
  <cp:lastModifiedBy>User</cp:lastModifiedBy>
  <cp:revision>32</cp:revision>
  <dcterms:created xsi:type="dcterms:W3CDTF">2018-12-06T07:12:19Z</dcterms:created>
  <dcterms:modified xsi:type="dcterms:W3CDTF">2018-12-06T10:21:32Z</dcterms:modified>
</cp:coreProperties>
</file>