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276" r:id="rId2"/>
    <p:sldId id="322" r:id="rId3"/>
    <p:sldId id="320" r:id="rId4"/>
    <p:sldId id="341" r:id="rId5"/>
    <p:sldId id="337" r:id="rId6"/>
    <p:sldId id="338" r:id="rId7"/>
    <p:sldId id="339" r:id="rId8"/>
    <p:sldId id="340" r:id="rId9"/>
    <p:sldId id="321" r:id="rId10"/>
    <p:sldId id="324" r:id="rId11"/>
    <p:sldId id="330" r:id="rId12"/>
    <p:sldId id="325" r:id="rId13"/>
    <p:sldId id="326" r:id="rId14"/>
    <p:sldId id="346" r:id="rId15"/>
    <p:sldId id="327" r:id="rId16"/>
    <p:sldId id="328" r:id="rId17"/>
    <p:sldId id="343" r:id="rId18"/>
    <p:sldId id="331" r:id="rId19"/>
    <p:sldId id="332" r:id="rId20"/>
    <p:sldId id="344" r:id="rId21"/>
    <p:sldId id="348" r:id="rId22"/>
    <p:sldId id="334" r:id="rId23"/>
    <p:sldId id="335" r:id="rId24"/>
    <p:sldId id="329" r:id="rId25"/>
    <p:sldId id="336" r:id="rId26"/>
    <p:sldId id="316" r:id="rId27"/>
    <p:sldId id="317" r:id="rId28"/>
    <p:sldId id="318" r:id="rId29"/>
    <p:sldId id="342" r:id="rId30"/>
    <p:sldId id="347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CB77C6B-06BF-B84F-87C8-9FCCA248065D}">
          <p14:sldIdLst>
            <p14:sldId id="276"/>
            <p14:sldId id="322"/>
            <p14:sldId id="320"/>
            <p14:sldId id="341"/>
            <p14:sldId id="337"/>
            <p14:sldId id="338"/>
            <p14:sldId id="339"/>
            <p14:sldId id="340"/>
            <p14:sldId id="321"/>
            <p14:sldId id="324"/>
            <p14:sldId id="330"/>
            <p14:sldId id="325"/>
            <p14:sldId id="326"/>
            <p14:sldId id="346"/>
            <p14:sldId id="327"/>
            <p14:sldId id="328"/>
            <p14:sldId id="343"/>
            <p14:sldId id="331"/>
            <p14:sldId id="332"/>
            <p14:sldId id="344"/>
            <p14:sldId id="348"/>
            <p14:sldId id="334"/>
            <p14:sldId id="335"/>
            <p14:sldId id="329"/>
            <p14:sldId id="336"/>
            <p14:sldId id="316"/>
            <p14:sldId id="317"/>
            <p14:sldId id="318"/>
            <p14:sldId id="342"/>
            <p14:sldId id="34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9296"/>
    <a:srgbClr val="71B7BB"/>
    <a:srgbClr val="2CC0C4"/>
    <a:srgbClr val="D4ECBA"/>
    <a:srgbClr val="E6DE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752" autoAdjust="0"/>
  </p:normalViewPr>
  <p:slideViewPr>
    <p:cSldViewPr snapToGrid="0" snapToObjects="1">
      <p:cViewPr>
        <p:scale>
          <a:sx n="100" d="100"/>
          <a:sy n="100" d="100"/>
        </p:scale>
        <p:origin x="-804" y="-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DFED5-773F-DA44-BAAE-4C06B4D14792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5CDDC-F56B-0548-8463-D00997E6BC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71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1AE387-B5AC-4F60-AFCD-935BFD610515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4728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47825" y="365126"/>
            <a:ext cx="10972800" cy="1143000"/>
          </a:xfrm>
          <a:prstGeom prst="rect">
            <a:avLst/>
          </a:prstGeom>
          <a:effectLst/>
        </p:spPr>
        <p:txBody>
          <a:bodyPr/>
          <a:lstStyle>
            <a:lvl1pPr>
              <a:defRPr kumimoji="0" lang="ru-RU" sz="3600" kern="1200" cap="all" baseline="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 alt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33DCA41-3759-43C2-BE34-9BDAA4E5782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57678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1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97675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5C7C29-1F75-3749-9778-0E90C09842F8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96851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-457200" y="916781"/>
            <a:ext cx="12649200" cy="0"/>
          </a:xfrm>
          <a:prstGeom prst="line">
            <a:avLst/>
          </a:prstGeom>
          <a:noFill/>
          <a:ln w="38100" cap="flat" cmpd="sng" algn="ctr">
            <a:gradFill flip="none" rotWithShape="1">
              <a:gsLst>
                <a:gs pos="1500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grpSp>
        <p:nvGrpSpPr>
          <p:cNvPr id="22" name="Группа 21"/>
          <p:cNvGrpSpPr/>
          <p:nvPr userDrawn="1"/>
        </p:nvGrpSpPr>
        <p:grpSpPr>
          <a:xfrm>
            <a:off x="1" y="0"/>
            <a:ext cx="1247774" cy="1209678"/>
            <a:chOff x="1" y="0"/>
            <a:chExt cx="1247774" cy="1209678"/>
          </a:xfrm>
        </p:grpSpPr>
        <p:sp>
          <p:nvSpPr>
            <p:cNvPr id="18" name="Прямоугольный треугольник 17"/>
            <p:cNvSpPr/>
            <p:nvPr userDrawn="1"/>
          </p:nvSpPr>
          <p:spPr>
            <a:xfrm rot="5400000">
              <a:off x="19049" y="-19048"/>
              <a:ext cx="1209678" cy="1247774"/>
            </a:xfrm>
            <a:prstGeom prst="rtTriangle">
              <a:avLst/>
            </a:prstGeom>
            <a:solidFill>
              <a:srgbClr val="71B7B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ый треугольник 20"/>
            <p:cNvSpPr/>
            <p:nvPr userDrawn="1"/>
          </p:nvSpPr>
          <p:spPr>
            <a:xfrm rot="5400000">
              <a:off x="294220" y="275694"/>
              <a:ext cx="840310" cy="866774"/>
            </a:xfrm>
            <a:prstGeom prst="rtTriangle">
              <a:avLst/>
            </a:prstGeom>
            <a:solidFill>
              <a:srgbClr val="48929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 userDrawn="1"/>
        </p:nvGrpSpPr>
        <p:grpSpPr>
          <a:xfrm rot="10800000">
            <a:off x="10944226" y="5648322"/>
            <a:ext cx="1247774" cy="1209678"/>
            <a:chOff x="1" y="0"/>
            <a:chExt cx="1247774" cy="1209678"/>
          </a:xfrm>
        </p:grpSpPr>
        <p:sp>
          <p:nvSpPr>
            <p:cNvPr id="35" name="Прямоугольный треугольник 34"/>
            <p:cNvSpPr/>
            <p:nvPr userDrawn="1"/>
          </p:nvSpPr>
          <p:spPr>
            <a:xfrm rot="5400000">
              <a:off x="19049" y="-19048"/>
              <a:ext cx="1209678" cy="1247774"/>
            </a:xfrm>
            <a:prstGeom prst="rtTriangle">
              <a:avLst/>
            </a:prstGeom>
            <a:solidFill>
              <a:srgbClr val="71B7B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ый треугольник 35"/>
            <p:cNvSpPr/>
            <p:nvPr userDrawn="1"/>
          </p:nvSpPr>
          <p:spPr>
            <a:xfrm rot="5400000">
              <a:off x="294220" y="275694"/>
              <a:ext cx="840310" cy="866774"/>
            </a:xfrm>
            <a:prstGeom prst="rtTriangle">
              <a:avLst/>
            </a:prstGeom>
            <a:solidFill>
              <a:srgbClr val="48929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rgbClr val="7030A0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88009"/>
            <a:ext cx="12192000" cy="561975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</a:pPr>
            <a:r>
              <a:rPr lang="ru-RU" sz="5200" cap="none" spc="20" dirty="0" smtClean="0">
                <a:effectLst/>
              </a:rPr>
              <a:t>ПОВТОРЕНИЕ УЧЕБНОГО МАТЕРИАЛА </a:t>
            </a:r>
            <a:br>
              <a:rPr lang="ru-RU" sz="5200" cap="none" spc="20" dirty="0" smtClean="0">
                <a:effectLst/>
              </a:rPr>
            </a:br>
            <a:r>
              <a:rPr lang="ru-RU" sz="5200" cap="none" spc="20" dirty="0" smtClean="0">
                <a:effectLst/>
              </a:rPr>
              <a:t>КАК КЛЮЧ К УСПЕХУ: </a:t>
            </a:r>
            <a:br>
              <a:rPr lang="ru-RU" sz="5200" cap="none" spc="20" dirty="0" smtClean="0">
                <a:effectLst/>
              </a:rPr>
            </a:br>
            <a:r>
              <a:rPr lang="ru-RU" sz="5200" cap="none" spc="20" dirty="0" smtClean="0">
                <a:effectLst/>
              </a:rPr>
              <a:t>REVISION ACTIVITIES </a:t>
            </a:r>
            <a:br>
              <a:rPr lang="ru-RU" sz="5200" cap="none" spc="20" dirty="0" smtClean="0">
                <a:effectLst/>
              </a:rPr>
            </a:br>
            <a:r>
              <a:rPr lang="ru-RU" sz="5200" cap="none" spc="20" dirty="0" smtClean="0">
                <a:effectLst/>
              </a:rPr>
              <a:t>В ОБУЧЕНИИ АНГЛИЙСКОМУ ЯЗЫКУ</a:t>
            </a:r>
            <a:r>
              <a:rPr lang="ru-RU" sz="5400" cap="none" spc="20" dirty="0" smtClean="0">
                <a:effectLst/>
              </a:rPr>
              <a:t> </a:t>
            </a:r>
            <a:r>
              <a:rPr lang="en-US" sz="2400" b="1" spc="100" dirty="0" smtClean="0">
                <a:solidFill>
                  <a:srgbClr val="7030A0"/>
                </a:solidFill>
              </a:rPr>
              <a:t/>
            </a:r>
            <a:br>
              <a:rPr lang="en-US" sz="2400" b="1" spc="100" dirty="0" smtClean="0">
                <a:solidFill>
                  <a:srgbClr val="7030A0"/>
                </a:solidFill>
              </a:rPr>
            </a:br>
            <a:r>
              <a:rPr lang="ru-RU" i="1" cap="none" spc="100" dirty="0" smtClean="0">
                <a:solidFill>
                  <a:srgbClr val="7030A0"/>
                </a:solidFill>
              </a:rPr>
              <a:t>Марианна Юрьевна Кауфман</a:t>
            </a:r>
            <a:br>
              <a:rPr lang="ru-RU" i="1" cap="none" spc="100" dirty="0" smtClean="0">
                <a:solidFill>
                  <a:srgbClr val="7030A0"/>
                </a:solidFill>
              </a:rPr>
            </a:br>
            <a:r>
              <a:rPr lang="ru-RU" i="1" cap="none" spc="100" dirty="0" smtClean="0">
                <a:solidFill>
                  <a:srgbClr val="7030A0"/>
                </a:solidFill>
              </a:rPr>
              <a:t>автор курса «</a:t>
            </a:r>
            <a:r>
              <a:rPr lang="en-US" i="1" cap="none" spc="100" dirty="0" smtClean="0">
                <a:solidFill>
                  <a:srgbClr val="7030A0"/>
                </a:solidFill>
              </a:rPr>
              <a:t>Happy English.ru</a:t>
            </a:r>
            <a:r>
              <a:rPr lang="ru-RU" i="1" cap="none" spc="100" dirty="0" smtClean="0">
                <a:solidFill>
                  <a:srgbClr val="7030A0"/>
                </a:solidFill>
              </a:rPr>
              <a:t>»</a:t>
            </a:r>
            <a:r>
              <a:rPr lang="en-US" i="1" cap="none" spc="100" dirty="0" smtClean="0">
                <a:solidFill>
                  <a:srgbClr val="7030A0"/>
                </a:solidFill>
              </a:rPr>
              <a:t/>
            </a:r>
            <a:br>
              <a:rPr lang="en-US" i="1" cap="none" spc="100" dirty="0" smtClean="0">
                <a:solidFill>
                  <a:srgbClr val="7030A0"/>
                </a:solidFill>
              </a:rPr>
            </a:br>
            <a:r>
              <a:rPr lang="en-US" i="1" cap="none" spc="100" dirty="0" smtClean="0">
                <a:solidFill>
                  <a:srgbClr val="7030A0"/>
                </a:solidFill>
              </a:rPr>
              <a:t>Master of Arts in Sociolinguistics</a:t>
            </a:r>
            <a:endParaRPr lang="ru-RU" i="1" spc="1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06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:\pubs_new\happy_english.ru\Webinar\2018\070518\PDF\HEru5(4)SB_048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3923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 descr="V:\pubs_new\happy_english.ru\Webinar\2018\070518\PDF\HEru5(4)SB_017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2191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2" descr="Heru5-4S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440" y="273050"/>
            <a:ext cx="1363577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1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:\pubs_new\happy_english.ru\Webinar\2018\070518\PDF\HERU10SB_109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3923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5" name="Picture 3" descr="V:\pubs_new\happy_english.ru\Webinar\2018\070518\PDF\HEru5(4)SB_134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1712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22" descr="Heru5-4S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3675" y="260350"/>
            <a:ext cx="1363577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43589" y="349208"/>
            <a:ext cx="137408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317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:\pubs_new\happy_english.ru\Webinar\2018\070518\PDF\HEru5(4)SB_050_051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4969" y="-4294"/>
            <a:ext cx="10344149" cy="686229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10" descr="Reader_5_6_cov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719" y="223838"/>
            <a:ext cx="1314450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99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V:\pubs_new\happy_english.ru\Webinar\2018\070518\PDF\HERU10SB_009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7930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25" name="Picture 5" descr="V:\pubs_new\happy_english.ru\Webinar\2018\070518\PDF\HERU10SB_010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7307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041" y="285708"/>
            <a:ext cx="137408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282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V:\pubs_new\happy_english.ru\Webinar\2018\070518\PDF\HERU10SB_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5534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 descr="V:\pubs_new\happy_english.ru\Webinar\2018\070518\PDF\HERU10SB_014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3615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741" y="298408"/>
            <a:ext cx="137408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282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V:\pubs_new\happy_english.ru\Webinar\2018\070518\PDF\HERU10SB_070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8135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441" y="298408"/>
            <a:ext cx="137408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V:\pubs_new\happy_english.ru\Webinar\2018\070518\PDF\HERU10SB_071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6212" y="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836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V:\pubs_new\happy_english.ru\Webinar\2018\070518\PDF\HEru7SB_078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6742" y="741114"/>
            <a:ext cx="4610263" cy="611688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71" name="Picture 3" descr="V:\pubs_new\happy_english.ru\Webinar\2018\070518\PDF\HEru7SB_079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87005" y="741114"/>
            <a:ext cx="4610263" cy="611688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38" descr="Heru7S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417" y="279449"/>
            <a:ext cx="13582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613615" y="-2274"/>
            <a:ext cx="10601807" cy="80927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600" b="1" spc="200" dirty="0" smtClean="0">
                <a:solidFill>
                  <a:srgbClr val="489296"/>
                </a:solidFill>
              </a:rPr>
              <a:t>Повторение как основа автономности обучающихся</a:t>
            </a:r>
            <a:endParaRPr lang="ru-RU" sz="2600" b="1" spc="2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5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V:\pubs_new\happy_english.ru\Webinar\2018\070518\PDF\HERU11SB_230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6511" y="0"/>
            <a:ext cx="5168837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136" y="289938"/>
            <a:ext cx="135700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V:\pubs_new\happy_english.ru\Webinar\2018\070518\PDF\HERU11SB_231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5348" y="0"/>
            <a:ext cx="5168837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47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V:\pubs_new\happy_english.ru\Webinar\2018\070518\PDF\HEru7SB_218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00" y="1338"/>
            <a:ext cx="5181599" cy="68749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8" descr="Heru7S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688" y="282575"/>
            <a:ext cx="13582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286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V:\pubs_new\happy_english.ru\Webinar\2018\070518\PDF\HEru2SB1_069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5974" y="0"/>
            <a:ext cx="4985239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24" y="297694"/>
            <a:ext cx="1389934" cy="1922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751692" y="964574"/>
            <a:ext cx="5194282" cy="246442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spc="200" dirty="0" smtClean="0">
                <a:solidFill>
                  <a:srgbClr val="489296"/>
                </a:solidFill>
              </a:rPr>
              <a:t>Повторение как часть урока</a:t>
            </a:r>
            <a:endParaRPr lang="ru-RU" b="1" spc="2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32993" y="1322942"/>
            <a:ext cx="10081329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52000" lvl="1" indent="-252000" eaLnBrk="0" fontAlgn="base" hangingPunct="0">
              <a:spcBef>
                <a:spcPct val="0"/>
              </a:spcBef>
              <a:spcAft>
                <a:spcPct val="0"/>
              </a:spcAft>
              <a:buFont typeface="Symbol" charset="2"/>
              <a:buChar char=""/>
            </a:pPr>
            <a:r>
              <a:rPr lang="ru-RU" altLang="x-none" sz="2000" b="1" spc="150" dirty="0" smtClean="0">
                <a:solidFill>
                  <a:srgbClr val="000000"/>
                </a:solidFill>
                <a:ea typeface="Calibri" charset="0"/>
                <a:cs typeface="Times New Roman" charset="0"/>
              </a:rPr>
              <a:t>П</a:t>
            </a:r>
            <a:r>
              <a:rPr kumimoji="0" lang="x-none" altLang="x-none" sz="2000" b="1" u="none" strike="noStrike" cap="none" spc="150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редварительный</a:t>
            </a:r>
            <a:r>
              <a:rPr lang="ru-RU" altLang="x-none" sz="2000" spc="150" dirty="0">
                <a:solidFill>
                  <a:srgbClr val="000000"/>
                </a:solidFill>
                <a:ea typeface="Calibri" charset="0"/>
                <a:cs typeface="Times New Roman" charset="0"/>
              </a:rPr>
              <a:t>:</a:t>
            </a:r>
            <a:r>
              <a:rPr lang="ru-RU" sz="2000" spc="150" dirty="0" smtClean="0"/>
              <a:t> </a:t>
            </a:r>
            <a:r>
              <a:rPr lang="ru-RU" sz="2000" dirty="0"/>
              <a:t>н</a:t>
            </a:r>
            <a:r>
              <a:rPr lang="ru-RU" sz="2000" dirty="0" smtClean="0"/>
              <a:t>азначение предварительного контроля состоит в установлении исходного уровня разных сторон личности учащегося и, прежде всего, исходного состояния познавательной деятельности, в первую очередь </a:t>
            </a:r>
            <a:r>
              <a:rPr lang="en-US" sz="2000" dirty="0" smtClean="0"/>
              <a:t>—</a:t>
            </a:r>
            <a:r>
              <a:rPr lang="ru-RU" sz="2000" dirty="0" smtClean="0"/>
              <a:t> индивидуального уровня каждого ученика. </a:t>
            </a:r>
            <a:endParaRPr kumimoji="0" lang="x-none" altLang="x-none" sz="200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ea typeface="Calibri" charset="0"/>
              <a:cs typeface="Times New Roman" charset="0"/>
            </a:endParaRPr>
          </a:p>
          <a:p>
            <a:pPr marL="252000" lvl="1" indent="-252000" eaLnBrk="0" fontAlgn="base" hangingPunct="0">
              <a:spcBef>
                <a:spcPts val="600"/>
              </a:spcBef>
              <a:spcAft>
                <a:spcPct val="0"/>
              </a:spcAft>
              <a:buFont typeface="Symbol" charset="2"/>
              <a:buChar char=""/>
            </a:pPr>
            <a:r>
              <a:rPr lang="ru-RU" altLang="x-none" sz="2000" b="1" spc="150" dirty="0" smtClean="0">
                <a:solidFill>
                  <a:srgbClr val="000000"/>
                </a:solidFill>
                <a:ea typeface="Calibri" charset="0"/>
                <a:cs typeface="Times New Roman" charset="0"/>
              </a:rPr>
              <a:t>Т</a:t>
            </a:r>
            <a:r>
              <a:rPr kumimoji="0" lang="x-none" altLang="x-none" sz="2000" b="1" u="none" strike="noStrike" cap="none" spc="150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екущий</a:t>
            </a:r>
            <a:r>
              <a:rPr kumimoji="0" lang="ru-RU" altLang="x-none" sz="2000" u="none" strike="noStrike" cap="none" spc="150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:</a:t>
            </a:r>
            <a:r>
              <a:rPr lang="ru-RU" sz="2000" spc="150" dirty="0" smtClean="0"/>
              <a:t> </a:t>
            </a:r>
            <a:r>
              <a:rPr lang="ru-RU" sz="2000" dirty="0"/>
              <a:t>в</a:t>
            </a:r>
            <a:r>
              <a:rPr lang="ru-RU" sz="2000" dirty="0" smtClean="0"/>
              <a:t>ажнейшей </a:t>
            </a:r>
            <a:r>
              <a:rPr lang="ru-RU" sz="2000" dirty="0"/>
              <a:t>функцией  является функция обратной связи. Обратная связь позволяет преподавателю получать сведения о ходе процесса усвоения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у </a:t>
            </a:r>
            <a:r>
              <a:rPr lang="ru-RU" sz="2000" dirty="0"/>
              <a:t>каждого учащегося. Она составляет одно из важнейших условий успешного протекания процесса усвоения. Обратная связь должна нести сведения не только о правильности или неправильности конечного результата, но и давать возможность осуществлять контроль за ходом процесса, следить за действиями обучаемого. </a:t>
            </a:r>
            <a:endParaRPr kumimoji="0" lang="ru-RU" altLang="x-none" sz="200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ea typeface="Calibri" charset="0"/>
              <a:cs typeface="Times New Roman" charset="0"/>
            </a:endParaRPr>
          </a:p>
          <a:p>
            <a:pPr marL="252000" lvl="1" indent="-252000" eaLnBrk="0" fontAlgn="base" hangingPunct="0">
              <a:spcBef>
                <a:spcPts val="600"/>
              </a:spcBef>
              <a:spcAft>
                <a:spcPct val="0"/>
              </a:spcAft>
              <a:buFont typeface="Symbol" charset="2"/>
              <a:buChar char=""/>
            </a:pPr>
            <a:r>
              <a:rPr lang="ru-RU" altLang="x-none" sz="2000" b="1" spc="150" dirty="0" smtClean="0">
                <a:solidFill>
                  <a:srgbClr val="000000"/>
                </a:solidFill>
                <a:ea typeface="Calibri" charset="0"/>
                <a:cs typeface="Times New Roman" charset="0"/>
              </a:rPr>
              <a:t>И</a:t>
            </a:r>
            <a:r>
              <a:rPr kumimoji="0" lang="x-none" altLang="x-none" sz="2000" b="1" u="none" strike="noStrike" cap="none" spc="150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тоговый</a:t>
            </a:r>
            <a:r>
              <a:rPr kumimoji="0" lang="ru-RU" altLang="x-none" sz="2000" u="none" strike="noStrike" cap="none" spc="150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:</a:t>
            </a:r>
            <a:r>
              <a:rPr kumimoji="0" lang="x-none" altLang="x-none" sz="200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 </a:t>
            </a:r>
            <a:r>
              <a:rPr lang="ru-RU" sz="2000" dirty="0" smtClean="0"/>
              <a:t> вид </a:t>
            </a:r>
            <a:r>
              <a:rPr lang="ru-RU" sz="2000" dirty="0"/>
              <a:t>контроля, который призван дать представление о достигнутых результатах. </a:t>
            </a:r>
            <a:r>
              <a:rPr lang="ru-RU" sz="2000" dirty="0" smtClean="0"/>
              <a:t>Итог </a:t>
            </a:r>
            <a:r>
              <a:rPr lang="ru-RU" sz="2000" dirty="0"/>
              <a:t>может касаться как отдельного цикла обучения, так и целого предмета или какого-то раздела. В практике обучения итоговый контроль используется для оценки результатов обучения, достигнутых в конце работы над темой или курсом.</a:t>
            </a:r>
            <a:r>
              <a:rPr lang="ru-RU" dirty="0"/>
              <a:t/>
            </a:r>
            <a:br>
              <a:rPr lang="ru-RU" dirty="0"/>
            </a:br>
            <a:endParaRPr kumimoji="0" lang="x-none" altLang="x-none" u="none" strike="noStrike" cap="none" normalizeH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25578" y="324982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6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473200" y="54324"/>
            <a:ext cx="5829300" cy="80927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pc="200" dirty="0" smtClean="0">
                <a:solidFill>
                  <a:srgbClr val="489296"/>
                </a:solidFill>
              </a:rPr>
              <a:t>Функции контроля</a:t>
            </a:r>
            <a:endParaRPr lang="ru-RU" b="1" spc="2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0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V:\pubs_new\happy_english.ru\Webinar\2018\070518\PDF\HEru3SB1_010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7550" y="0"/>
            <a:ext cx="4985238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268" name="Picture 4" descr="V:\pubs_new\happy_english.ru\Webinar\2018\070518\PDF\HEru3SB1_011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62787" y="0"/>
            <a:ext cx="4985238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269" name="Picture 5" descr="V:\pubs_new\Oblogki wse\HappyEng.ru\3 class\HEru3SB1_FGO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6106" y="238890"/>
            <a:ext cx="1312258" cy="18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857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:\pubs_new\happy_english.ru\Webinar\2018\070518\PDF\HEru3SB1_012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2683" y="0"/>
            <a:ext cx="4985237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5" descr="V:\pubs_new\Oblogki wse\HappyEng.ru\3 class\HEru3SB1_FG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106" y="238890"/>
            <a:ext cx="1312258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V:\pubs_new\happy_english.ru\Webinar\2018\070518\PDF\HEru2SB1_062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37766" y="1"/>
            <a:ext cx="4993338" cy="68691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291" name="Picture 3" descr="V:\pubs_new\happy_english.ru\Webinar\2018\070518\PDF\HEru2SB1_0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8253" y="0"/>
            <a:ext cx="4989847" cy="68643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24" y="284994"/>
            <a:ext cx="1389934" cy="1922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770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V:\pubs_new\happy_english.ru\Webinar\2018\070518\PDF\HEru2SB1_122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1190" y="0"/>
            <a:ext cx="4968621" cy="68351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24" y="297694"/>
            <a:ext cx="1389934" cy="1922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314" name="Picture 2" descr="V:\pubs_new\happy_english.ru\Webinar\2018\070518\PDF\HEru2SB1_123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9811" y="0"/>
            <a:ext cx="4968621" cy="68351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895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>
          <a:xfrm>
            <a:off x="1864158" y="67850"/>
            <a:ext cx="8579534" cy="58578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b="1" spc="200" dirty="0">
                <a:solidFill>
                  <a:srgbClr val="489296"/>
                </a:solidFill>
              </a:rPr>
              <a:t>Использование </a:t>
            </a:r>
            <a:r>
              <a:rPr lang="ru-RU" altLang="ru-RU" b="1" spc="200" dirty="0" smtClean="0">
                <a:solidFill>
                  <a:srgbClr val="489296"/>
                </a:solidFill>
              </a:rPr>
              <a:t>игр</a:t>
            </a:r>
            <a:r>
              <a:rPr lang="en-US" altLang="ru-RU" b="1" spc="200" dirty="0" smtClean="0">
                <a:solidFill>
                  <a:srgbClr val="489296"/>
                </a:solidFill>
              </a:rPr>
              <a:t>.  </a:t>
            </a:r>
            <a:r>
              <a:rPr lang="ru-RU" altLang="ru-RU" b="1" spc="200" dirty="0" smtClean="0">
                <a:solidFill>
                  <a:srgbClr val="489296"/>
                </a:solidFill>
              </a:rPr>
              <a:t>Игра </a:t>
            </a:r>
            <a:r>
              <a:rPr lang="ru-RU" altLang="ru-RU" b="1" spc="200" dirty="0" err="1">
                <a:solidFill>
                  <a:srgbClr val="489296"/>
                </a:solidFill>
              </a:rPr>
              <a:t>Дрэгги</a:t>
            </a:r>
            <a:endParaRPr lang="ru-RU" altLang="ru-RU" b="1" spc="200" dirty="0">
              <a:solidFill>
                <a:srgbClr val="489296"/>
              </a:solidFill>
            </a:endParaRPr>
          </a:p>
        </p:txBody>
      </p:sp>
      <p:pic>
        <p:nvPicPr>
          <p:cNvPr id="47106" name="Рисунок 3"/>
          <p:cNvPicPr>
            <a:picLocks noChangeAspect="1"/>
          </p:cNvPicPr>
          <p:nvPr/>
        </p:nvPicPr>
        <p:blipFill>
          <a:blip r:embed="rId2" cstate="print"/>
          <a:srcRect l="-3552" t="-2015" r="-3552" b="-2015"/>
          <a:stretch>
            <a:fillRect/>
          </a:stretch>
        </p:blipFill>
        <p:spPr bwMode="auto">
          <a:xfrm>
            <a:off x="1703555" y="742537"/>
            <a:ext cx="4450370" cy="60971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107" name="Рисунок 1"/>
          <p:cNvPicPr>
            <a:picLocks noChangeAspect="1"/>
          </p:cNvPicPr>
          <p:nvPr/>
        </p:nvPicPr>
        <p:blipFill>
          <a:blip r:embed="rId3" cstate="print"/>
          <a:srcRect t="-3822"/>
          <a:stretch>
            <a:fillRect/>
          </a:stretch>
        </p:blipFill>
        <p:spPr bwMode="auto">
          <a:xfrm>
            <a:off x="6153925" y="758900"/>
            <a:ext cx="4483852" cy="61016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1567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" y="105124"/>
            <a:ext cx="12192000" cy="809275"/>
          </a:xfrm>
        </p:spPr>
        <p:txBody>
          <a:bodyPr/>
          <a:lstStyle/>
          <a:p>
            <a:pPr algn="ctr"/>
            <a:r>
              <a:rPr lang="ru-RU" b="1" spc="200" dirty="0" smtClean="0">
                <a:solidFill>
                  <a:srgbClr val="489296"/>
                </a:solidFill>
              </a:rPr>
              <a:t>Использование стихов и песен</a:t>
            </a:r>
            <a:endParaRPr lang="ru-RU" b="1" spc="200" dirty="0">
              <a:solidFill>
                <a:srgbClr val="489296"/>
              </a:solidFill>
            </a:endParaRPr>
          </a:p>
        </p:txBody>
      </p:sp>
      <p:pic>
        <p:nvPicPr>
          <p:cNvPr id="14340" name="Picture 4" descr="V:\pubs_new\happy_english.ru\Webinar\2018\070518\PDF\Songs_2_4_38 копия.jpg"/>
          <p:cNvPicPr>
            <a:picLocks noChangeAspect="1" noChangeArrowheads="1"/>
          </p:cNvPicPr>
          <p:nvPr/>
        </p:nvPicPr>
        <p:blipFill rotWithShape="1">
          <a:blip r:embed="rId2"/>
          <a:srcRect t="3226"/>
          <a:stretch/>
        </p:blipFill>
        <p:spPr bwMode="auto">
          <a:xfrm>
            <a:off x="1656859" y="914400"/>
            <a:ext cx="4464558" cy="59436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339" name="Picture 3" descr="V:\pubs_new\happy_english.ru\Webinar\2018\070518\PDF\Songs_2_4_39 копия.jpg"/>
          <p:cNvPicPr>
            <a:picLocks noChangeAspect="1" noChangeArrowheads="1"/>
          </p:cNvPicPr>
          <p:nvPr/>
        </p:nvPicPr>
        <p:blipFill rotWithShape="1">
          <a:blip r:embed="rId3"/>
          <a:srcRect t="3226"/>
          <a:stretch/>
        </p:blipFill>
        <p:spPr bwMode="auto">
          <a:xfrm>
            <a:off x="6121417" y="914400"/>
            <a:ext cx="4464558" cy="59436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2" descr="Z:\коллаж\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729" y="309947"/>
            <a:ext cx="1370129" cy="180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038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Y:\Delo-New\ОГР\Коротеева\СЗ на изменение Титула\17.11.15\Тест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9728" y="1250297"/>
            <a:ext cx="3647520" cy="502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14" descr="C:\Documents and Settings\alexeyvk\Рабочий стол\Covers new\Кауфман ОГЭ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7527" y="1250297"/>
            <a:ext cx="3779322" cy="5008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23177" y="121348"/>
            <a:ext cx="11849823" cy="80927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000" b="1" spc="200" dirty="0" smtClean="0">
                <a:solidFill>
                  <a:srgbClr val="489296"/>
                </a:solidFill>
              </a:rPr>
              <a:t>Повторение как часть подготовки к экзаменам</a:t>
            </a:r>
            <a:endParaRPr lang="ru-RU" sz="3000" b="1" spc="2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63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V:\pubs_new\happy_english.ru\Webinar\2018\170418\OGE_Kaufman_14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3758" y="-2522"/>
            <a:ext cx="9980542" cy="68605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14" descr="C:\Documents and Settings\alexeyvk\Рабочий стол\Covers new\Кауфман ОГЭ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169" y="291260"/>
            <a:ext cx="1358282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V:\pubs_new\happy_english.ru\Webinar\2018\170418\Tests_primary_08.jpg"/>
          <p:cNvPicPr>
            <a:picLocks noChangeAspect="1" noChangeArrowheads="1"/>
          </p:cNvPicPr>
          <p:nvPr/>
        </p:nvPicPr>
        <p:blipFill>
          <a:blip r:embed="rId2"/>
          <a:srcRect r="-3064" b="-3774"/>
          <a:stretch>
            <a:fillRect/>
          </a:stretch>
        </p:blipFill>
        <p:spPr bwMode="auto">
          <a:xfrm>
            <a:off x="6670630" y="419100"/>
            <a:ext cx="4721965" cy="643358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387" name="Picture 3" descr="V:\pubs_new\happy_english.ru\Webinar\2018\170418\Tests_primary_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1987" y="419100"/>
            <a:ext cx="4680586" cy="64389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 descr="Y:\Delo-New\ОГР\Коротеева\СЗ на изменение Титула\17.11.15\Тест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4280" y="292100"/>
            <a:ext cx="1306154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61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V:\pubs_new\happy_english.ru\Webinar\2018\070518\PDF\HERU11SB_041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3160" y="0"/>
            <a:ext cx="5159640" cy="68457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19" y="279400"/>
            <a:ext cx="1334320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3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3891" y="1525279"/>
            <a:ext cx="937257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Возможность своевременной диагностики сформированной всех умений и навыков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/>
              <a:t>Возможность повторения /изучения заново пропущенного (неусвоенного материала)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/>
              <a:t>Возможность построения индивидуальной образовательной траектории для каждого ученика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/>
              <a:t>Учет возрастных особенностей и индивидуального когнитивного стиля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/>
              <a:t>Снятие психологических барьеров</a:t>
            </a:r>
            <a:endParaRPr lang="ru-RU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33891" y="92423"/>
            <a:ext cx="8216900" cy="80927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pc="200" dirty="0" smtClean="0">
                <a:solidFill>
                  <a:srgbClr val="489296"/>
                </a:solidFill>
              </a:rPr>
              <a:t>Модульный подход в обучении</a:t>
            </a:r>
            <a:endParaRPr lang="ru-RU" b="1" spc="2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35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V:\pubs_new\happy_english.ru\Webinar\2018\070518\PDF\HERU11SB_044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8474" y="-29001"/>
            <a:ext cx="5190695" cy="68870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2" descr="V:\pubs_new\happy_english.ru\Webinar\2018\070518\PDF\HERU11SB_045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66395" y="-29002"/>
            <a:ext cx="5190695" cy="68870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19" y="279400"/>
            <a:ext cx="1334320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6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Z:\коллаж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7397" y="1108459"/>
            <a:ext cx="1732929" cy="2320541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Z:\коллаж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5880" y="2554299"/>
            <a:ext cx="1731170" cy="2320541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65252" y="28463"/>
            <a:ext cx="11026747" cy="7762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ctr">
              <a:defRPr/>
            </a:pPr>
            <a:r>
              <a:rPr lang="ru-RU" altLang="ru-RU" b="1" spc="100" dirty="0">
                <a:solidFill>
                  <a:srgbClr val="489296"/>
                </a:solidFill>
              </a:rPr>
              <a:t>Школа молодого учителя и </a:t>
            </a:r>
            <a:r>
              <a:rPr lang="ru-RU" altLang="ru-RU" b="1" spc="100" dirty="0" smtClean="0">
                <a:solidFill>
                  <a:srgbClr val="489296"/>
                </a:solidFill>
              </a:rPr>
              <a:t>серия «</a:t>
            </a:r>
            <a:r>
              <a:rPr lang="en-US" altLang="ru-RU" b="1" spc="100" dirty="0">
                <a:solidFill>
                  <a:srgbClr val="489296"/>
                </a:solidFill>
              </a:rPr>
              <a:t>How to…</a:t>
            </a:r>
            <a:r>
              <a:rPr lang="ru-RU" altLang="ru-RU" b="1" spc="100" dirty="0">
                <a:solidFill>
                  <a:srgbClr val="489296"/>
                </a:solidFill>
              </a:rPr>
              <a:t>»</a:t>
            </a:r>
            <a:r>
              <a:rPr lang="en-US" altLang="ru-RU" b="1" spc="100" dirty="0">
                <a:solidFill>
                  <a:srgbClr val="489296"/>
                </a:solidFill>
              </a:rPr>
              <a:t> </a:t>
            </a:r>
            <a:endParaRPr lang="ru-RU" altLang="ru-RU" b="1" spc="100" dirty="0">
              <a:solidFill>
                <a:srgbClr val="489296"/>
              </a:solidFill>
            </a:endParaRPr>
          </a:p>
        </p:txBody>
      </p:sp>
      <p:pic>
        <p:nvPicPr>
          <p:cNvPr id="30" name="Picture 4" descr="Z:\коллаж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95960" y="1115916"/>
            <a:ext cx="1732614" cy="2313084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Z:\коллаж\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5771" y="1115916"/>
            <a:ext cx="1830477" cy="2451199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Z:\коллаж\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91110" y="2555779"/>
            <a:ext cx="1755482" cy="231308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Z:\коллаж\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71947" y="4132647"/>
            <a:ext cx="1736134" cy="2328916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Z:\коллаж\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77318" y="2554299"/>
            <a:ext cx="1836069" cy="245865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1" descr="Z:\коллаж\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36625" y="3994534"/>
            <a:ext cx="1836069" cy="245865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 descr="Z:\коллаж\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85628" y="4132647"/>
            <a:ext cx="1766356" cy="232054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205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6" descr="Z:\коллаж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17" y="474404"/>
            <a:ext cx="9144000" cy="604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6535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1823200" y="1330648"/>
            <a:ext cx="8970703" cy="496855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Пособие предназначено для обучения чтению младших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школьников.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Система апробирована  в школах России  и  дает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впечатляющие результаты.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68000" indent="-468000">
              <a:buClr>
                <a:srgbClr val="489296"/>
              </a:buClr>
              <a:buSzPct val="100000"/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Уникальная авторская методика включает в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себя: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Clr>
                <a:srgbClr val="489296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Доступные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объяснения и систему упражнений,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обучающую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детей читать осмысленно и закладывающую основу автономии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школьников.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Clr>
                <a:srgbClr val="489296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Страноведческие комментарии, в занимательной форме знакомящие  с бытом, реалиями, культурой, традициями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Великобритании.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Clr>
                <a:srgbClr val="489296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Авторские стихи, песни,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игры. 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Clr>
                <a:srgbClr val="489296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alt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Аудиоприложение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в исполнении профессиональных английских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дикторов.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1268" name="Picture 16" descr="Z:\коллаж\11.jpg"/>
          <p:cNvPicPr>
            <a:picLocks noChangeAspect="1" noChangeArrowheads="1"/>
          </p:cNvPicPr>
          <p:nvPr/>
        </p:nvPicPr>
        <p:blipFill rotWithShape="1">
          <a:blip r:embed="rId2" cstate="print"/>
          <a:srcRect l="50000"/>
          <a:stretch/>
        </p:blipFill>
        <p:spPr bwMode="auto">
          <a:xfrm>
            <a:off x="237759" y="292100"/>
            <a:ext cx="1292591" cy="175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0844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40000" y="146564"/>
            <a:ext cx="9962401" cy="958336"/>
          </a:xfrm>
          <a:prstGeom prst="rect">
            <a:avLst/>
          </a:prstGeom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>
              <a:defRPr/>
            </a:pPr>
            <a:r>
              <a:rPr lang="ru-RU" b="1" cap="none" spc="100" dirty="0" smtClean="0">
                <a:solidFill>
                  <a:srgbClr val="489296"/>
                </a:solidFill>
              </a:rPr>
              <a:t>КАК  ИСПОЛЬЗОВАТЬ  ПОСОБИЕ</a:t>
            </a:r>
            <a:endParaRPr lang="ru-RU" b="1" cap="none" spc="100" dirty="0">
              <a:solidFill>
                <a:srgbClr val="48929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0000" y="1397674"/>
            <a:ext cx="96344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начале обучения последовательно параллельно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 любым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учебником  в течение15 минут урока.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процессе подготовки к обучению английскому языку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 классе.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3–4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классе выборочная работа в зависимости от </a:t>
            </a:r>
            <a:r>
              <a:rPr lang="ru-RU" alt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инди-видуальных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потребностей ученика или класса.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самостоятельного использования дома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родителями.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занятий с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репетитором.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itchFamily="2" charset="2"/>
              <a:buChar char="Ø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Кружки, внеурочная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деятельность.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1854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V:\pubs_new\happy_english.ru\Webinar\2018\JPG_Чтение с зад.глуб. понимания\ABC_P13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8563" y="-19995"/>
            <a:ext cx="4931735" cy="68779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V:\pubs_new\happy_english.ru\Webinar\2018\JPG_Чтение с зад.глуб. понимания\ABC_P13-1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1748" y="-19995"/>
            <a:ext cx="4946112" cy="68779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6" descr="Z:\коллаж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324" y="262580"/>
            <a:ext cx="1266975" cy="1699570"/>
          </a:xfrm>
          <a:prstGeom prst="rect">
            <a:avLst/>
          </a:prstGeom>
          <a:noFill/>
          <a:ln>
            <a:noFill/>
          </a:ln>
          <a:effectLst>
            <a:outerShdw blurRad="63500" dist="152400" dir="3000000" sx="94000" sy="94000" algn="tl" rotWithShape="0">
              <a:srgbClr val="333333">
                <a:alpha val="46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02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ubs_new\happy_english.ru\Webinar\2018\070518\PDF\HEru5(4)SB_013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8119" y="-12700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 descr="V:\pubs_new\happy_english.ru\Webinar\2018\070518\PDF\HEru5(4)SB_014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3923" y="-127"/>
            <a:ext cx="5188077" cy="68835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2" descr="Heru5-4S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742" y="234950"/>
            <a:ext cx="1363577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21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3480</TotalTime>
  <Words>164</Words>
  <Application>Microsoft Office PowerPoint</Application>
  <PresentationFormat>Произвольный</PresentationFormat>
  <Paragraphs>32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Трек</vt:lpstr>
      <vt:lpstr>ПОВТОРЕНИЕ УЧЕБНОГО МАТЕРИАЛА  КАК КЛЮЧ К УСПЕХУ:  REVISION ACTIVITIES  В ОБУЧЕНИИ АНГЛИЙСКОМУ ЯЗЫКУ  Марианна Юрьевна Кауфман автор курса «Happy English.ru» Master of Arts in Sociolinguistics</vt:lpstr>
      <vt:lpstr>Презентация PowerPoint</vt:lpstr>
      <vt:lpstr>Презентация PowerPoint</vt:lpstr>
      <vt:lpstr>Школа молодого учителя и серия «How to…» </vt:lpstr>
      <vt:lpstr>Презентация PowerPoint</vt:lpstr>
      <vt:lpstr>Презентация PowerPoint</vt:lpstr>
      <vt:lpstr>КАК  ИСПОЛЬЗОВАТЬ  ПОСОБИЕ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Использование игр.  Игра Дрэгги</vt:lpstr>
      <vt:lpstr>Использование стихов и песен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admin</cp:lastModifiedBy>
  <cp:revision>190</cp:revision>
  <dcterms:created xsi:type="dcterms:W3CDTF">2017-12-05T11:31:55Z</dcterms:created>
  <dcterms:modified xsi:type="dcterms:W3CDTF">2018-05-04T13:58:10Z</dcterms:modified>
</cp:coreProperties>
</file>