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4"/>
  </p:notesMasterIdLst>
  <p:sldIdLst>
    <p:sldId id="273" r:id="rId2"/>
    <p:sldId id="279" r:id="rId3"/>
    <p:sldId id="284" r:id="rId4"/>
    <p:sldId id="281" r:id="rId5"/>
    <p:sldId id="290" r:id="rId6"/>
    <p:sldId id="282" r:id="rId7"/>
    <p:sldId id="280" r:id="rId8"/>
    <p:sldId id="283" r:id="rId9"/>
    <p:sldId id="285" r:id="rId10"/>
    <p:sldId id="294" r:id="rId11"/>
    <p:sldId id="295" r:id="rId12"/>
    <p:sldId id="296" r:id="rId13"/>
    <p:sldId id="297" r:id="rId14"/>
    <p:sldId id="298" r:id="rId15"/>
    <p:sldId id="299" r:id="rId16"/>
    <p:sldId id="300" r:id="rId17"/>
    <p:sldId id="301" r:id="rId18"/>
    <p:sldId id="302" r:id="rId19"/>
    <p:sldId id="303" r:id="rId20"/>
    <p:sldId id="304" r:id="rId21"/>
    <p:sldId id="305" r:id="rId22"/>
    <p:sldId id="288" r:id="rId23"/>
    <p:sldId id="306" r:id="rId24"/>
    <p:sldId id="291" r:id="rId25"/>
    <p:sldId id="289" r:id="rId26"/>
    <p:sldId id="274" r:id="rId27"/>
    <p:sldId id="268" r:id="rId28"/>
    <p:sldId id="270" r:id="rId29"/>
    <p:sldId id="269" r:id="rId30"/>
    <p:sldId id="272" r:id="rId31"/>
    <p:sldId id="271" r:id="rId32"/>
    <p:sldId id="275" r:id="rId33"/>
    <p:sldId id="259" r:id="rId34"/>
    <p:sldId id="257" r:id="rId35"/>
    <p:sldId id="258" r:id="rId36"/>
    <p:sldId id="263" r:id="rId37"/>
    <p:sldId id="260" r:id="rId38"/>
    <p:sldId id="264" r:id="rId39"/>
    <p:sldId id="265" r:id="rId40"/>
    <p:sldId id="261" r:id="rId41"/>
    <p:sldId id="262" r:id="rId42"/>
    <p:sldId id="266" r:id="rId43"/>
    <p:sldId id="267" r:id="rId44"/>
    <p:sldId id="277" r:id="rId45"/>
    <p:sldId id="276" r:id="rId46"/>
    <p:sldId id="286" r:id="rId47"/>
    <p:sldId id="292" r:id="rId48"/>
    <p:sldId id="287" r:id="rId49"/>
    <p:sldId id="278" r:id="rId50"/>
    <p:sldId id="307" r:id="rId51"/>
    <p:sldId id="293" r:id="rId52"/>
    <p:sldId id="308" r:id="rId5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0C6B52-F41A-4F23-B00A-46002C62AEB7}" type="datetimeFigureOut">
              <a:rPr lang="ru-RU" smtClean="0"/>
              <a:pPr/>
              <a:t>05.07.2018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9555BE-A0DD-4FCE-B03A-A98737115F8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13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0342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A96335F-64FB-4395-BFB3-34F8A97378F5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34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0547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10D79DF-D7E6-41B3-8706-269A049C9278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9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hyperlink" Target="mailto:alyonaek@titul.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hyperlink" Target="https://www.englishteachers.ru/shop" TargetMode="External"/><Relationship Id="rId7" Type="http://schemas.openxmlformats.org/officeDocument/2006/relationships/image" Target="../media/image53.png"/><Relationship Id="rId2" Type="http://schemas.openxmlformats.org/officeDocument/2006/relationships/hyperlink" Target="http://www.titul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hyperlink" Target="https://www.facebook.com/titulpublishers" TargetMode="External"/><Relationship Id="rId4" Type="http://schemas.openxmlformats.org/officeDocument/2006/relationships/hyperlink" Target="http://vk.com/titulpublishers" TargetMode="Externa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hyperlink" Target="https://www.englishteachers.ru/shop/category/66" TargetMode="Externa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hyperlink" Target="https://www.englishteachers.ru/shop/category/discount-items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780929"/>
            <a:ext cx="8352928" cy="1470025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«Определяем достижение метапредметных результатов»</a:t>
            </a:r>
            <a:endPara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Y:\Delo-New\ОГР\Казеичева (Бурова)\СОЦСЕТИ!!!\КОНКУРСЫ В СОЦСЕТЯХ\Конкурсы РЕПОСТОВ\2018_logo_whit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332656"/>
            <a:ext cx="3096344" cy="1511476"/>
          </a:xfrm>
          <a:prstGeom prst="rect">
            <a:avLst/>
          </a:prstGeom>
          <a:noFill/>
        </p:spPr>
      </p:pic>
      <p:sp>
        <p:nvSpPr>
          <p:cNvPr id="4" name="Подзаголовок 2"/>
          <p:cNvSpPr txBox="1">
            <a:spLocks/>
          </p:cNvSpPr>
          <p:nvPr/>
        </p:nvSpPr>
        <p:spPr>
          <a:xfrm>
            <a:off x="1115616" y="5877273"/>
            <a:ext cx="7200800" cy="9807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Казеичева Алёна Евгеньевна</a:t>
            </a: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 </a:t>
            </a:r>
            <a:r>
              <a:rPr lang="ru-RU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заместитель</a:t>
            </a: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руководителя Центра образовательных программ издательства “Титул”,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автор учебных пособий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2" name="Группа 5"/>
          <p:cNvGrpSpPr/>
          <p:nvPr/>
        </p:nvGrpSpPr>
        <p:grpSpPr>
          <a:xfrm>
            <a:off x="0" y="764705"/>
            <a:ext cx="8892480" cy="6093298"/>
            <a:chOff x="0" y="570488"/>
            <a:chExt cx="9144000" cy="6287513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570489"/>
              <a:ext cx="4572000" cy="62875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72000" y="570488"/>
              <a:ext cx="4572000" cy="62875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" name="Скругленный прямоугольник 5"/>
          <p:cNvSpPr/>
          <p:nvPr/>
        </p:nvSpPr>
        <p:spPr>
          <a:xfrm>
            <a:off x="323528" y="31262"/>
            <a:ext cx="8638626" cy="58942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100" dirty="0" smtClean="0">
                <a:solidFill>
                  <a:srgbClr val="FF0000"/>
                </a:solidFill>
              </a:rPr>
              <a:t>Применение и сохранение целей и задач учебной деятельности, поиск средств ее осуществления</a:t>
            </a:r>
            <a:endParaRPr lang="ru-RU" sz="21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993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9865" y="809626"/>
            <a:ext cx="8804275" cy="6048376"/>
          </a:xfrm>
        </p:spPr>
      </p:pic>
      <p:sp>
        <p:nvSpPr>
          <p:cNvPr id="4" name="Прямоугольник 3"/>
          <p:cNvSpPr/>
          <p:nvPr/>
        </p:nvSpPr>
        <p:spPr>
          <a:xfrm>
            <a:off x="971550" y="114300"/>
            <a:ext cx="2376488" cy="855664"/>
          </a:xfrm>
          <a:prstGeom prst="rect">
            <a:avLst/>
          </a:prstGeom>
          <a:noFill/>
          <a:ln>
            <a:solidFill>
              <a:srgbClr val="18AC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Поисковое чтение</a:t>
            </a:r>
          </a:p>
        </p:txBody>
      </p:sp>
      <p:pic>
        <p:nvPicPr>
          <p:cNvPr id="5" name="Picture 7" descr="https://www.englishteachers.ru/uploadedfiles/waresimgs/5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4648098"/>
            <a:ext cx="1584176" cy="22099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096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7504" y="0"/>
            <a:ext cx="8804275" cy="6049963"/>
          </a:xfrm>
        </p:spPr>
      </p:pic>
      <p:sp>
        <p:nvSpPr>
          <p:cNvPr id="4" name="Прямоугольник 3"/>
          <p:cNvSpPr/>
          <p:nvPr/>
        </p:nvSpPr>
        <p:spPr>
          <a:xfrm>
            <a:off x="3635375" y="5732464"/>
            <a:ext cx="2376488" cy="981076"/>
          </a:xfrm>
          <a:prstGeom prst="rect">
            <a:avLst/>
          </a:prstGeom>
          <a:noFill/>
          <a:ln>
            <a:solidFill>
              <a:srgbClr val="18AC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Поисковое чтение</a:t>
            </a:r>
          </a:p>
        </p:txBody>
      </p:sp>
      <p:pic>
        <p:nvPicPr>
          <p:cNvPr id="5" name="Picture 7" descr="https://www.englishteachers.ru/uploadedfiles/waresimgs/5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336" y="4699033"/>
            <a:ext cx="1547664" cy="21589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57788" y="981076"/>
            <a:ext cx="3986212" cy="551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7" name="Picture 2" descr="https://www.englishteachers.ru/uploadedfiles/waresimgs/5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563" y="188913"/>
            <a:ext cx="1547812" cy="213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3377" y="981076"/>
            <a:ext cx="3948113" cy="551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23850" y="5546725"/>
            <a:ext cx="1944688" cy="950914"/>
          </a:xfrm>
          <a:prstGeom prst="rect">
            <a:avLst/>
          </a:prstGeom>
          <a:noFill/>
          <a:ln>
            <a:solidFill>
              <a:srgbClr val="18AC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Эпистолярный жанр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301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851277" y="1"/>
            <a:ext cx="5002213" cy="6877050"/>
          </a:xfrm>
          <a:ln>
            <a:solidFill>
              <a:srgbClr val="7030A0"/>
            </a:solidFill>
          </a:ln>
        </p:spPr>
      </p:pic>
      <p:pic>
        <p:nvPicPr>
          <p:cNvPr id="4" name="Picture 4" descr="Y:\Titul-OKT\Буров\Rolic\Metabag4_cover (копия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274639"/>
            <a:ext cx="2025650" cy="28876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042990" y="4292600"/>
            <a:ext cx="2376487" cy="1152526"/>
          </a:xfrm>
          <a:prstGeom prst="rect">
            <a:avLst/>
          </a:prstGeom>
          <a:noFill/>
          <a:ln>
            <a:solidFill>
              <a:srgbClr val="18AC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Поисковое чтение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418058"/>
          </a:xfrm>
        </p:spPr>
        <p:txBody>
          <a:bodyPr>
            <a:noAutofit/>
          </a:bodyPr>
          <a:lstStyle/>
          <a:p>
            <a:pPr eaLnBrk="1" hangingPunct="1"/>
            <a:r>
              <a:rPr lang="ru-RU" sz="3200" dirty="0" smtClean="0"/>
              <a:t>Анализ, синтез, классификация, сравнение</a:t>
            </a:r>
          </a:p>
        </p:txBody>
      </p:sp>
      <p:sp>
        <p:nvSpPr>
          <p:cNvPr id="5939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0" y="549277"/>
            <a:ext cx="9144000" cy="6308725"/>
            <a:chOff x="0" y="548680"/>
            <a:chExt cx="9144000" cy="6309320"/>
          </a:xfrm>
        </p:grpSpPr>
        <p:pic>
          <p:nvPicPr>
            <p:cNvPr id="59397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548680"/>
              <a:ext cx="4587858" cy="6309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9398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72000" y="570487"/>
              <a:ext cx="4572000" cy="6287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0"/>
            <a:ext cx="531866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4"/>
          <p:cNvSpPr txBox="1">
            <a:spLocks/>
          </p:cNvSpPr>
          <p:nvPr/>
        </p:nvSpPr>
        <p:spPr>
          <a:xfrm>
            <a:off x="0" y="4005064"/>
            <a:ext cx="27466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Сравнение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 descr="Y:\Titul-OKT\Буров\Rolic\Metabag4_cover (копия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274639"/>
            <a:ext cx="2025650" cy="28876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569535"/>
            <a:ext cx="4572693" cy="6288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582276" y="584620"/>
            <a:ext cx="4561724" cy="627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кругленный прямоугольник 4"/>
          <p:cNvSpPr/>
          <p:nvPr/>
        </p:nvSpPr>
        <p:spPr>
          <a:xfrm>
            <a:off x="467544" y="0"/>
            <a:ext cx="6840760" cy="76470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Построение рассуждения, классификация, работа с иллюстрацией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51614" t="3298" b="2735"/>
          <a:stretch>
            <a:fillRect/>
          </a:stretch>
        </p:blipFill>
        <p:spPr bwMode="auto">
          <a:xfrm>
            <a:off x="3275856" y="0"/>
            <a:ext cx="5181600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Picture 4" descr="Y:\Titul-OKT\Буров\Rolic\Metabag4_cover (копия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1767937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Заголовок 4"/>
          <p:cNvSpPr txBox="1">
            <a:spLocks/>
          </p:cNvSpPr>
          <p:nvPr/>
        </p:nvSpPr>
        <p:spPr>
          <a:xfrm>
            <a:off x="107504" y="4005064"/>
            <a:ext cx="295232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Ранжирование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34952" y="744539"/>
            <a:ext cx="8729663" cy="5997575"/>
          </a:xfrm>
        </p:spPr>
      </p:pic>
      <p:pic>
        <p:nvPicPr>
          <p:cNvPr id="3" name="Picture 5" descr="Y:\Titul-OKT\Буров\Rolic\Metabag5_cover (копия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9565" y="95250"/>
            <a:ext cx="1277937" cy="1790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187452" y="95250"/>
            <a:ext cx="4176713" cy="885826"/>
          </a:xfrm>
          <a:prstGeom prst="rect">
            <a:avLst/>
          </a:prstGeom>
          <a:noFill/>
          <a:ln>
            <a:solidFill>
              <a:srgbClr val="18AC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Заполнение анкет, таблиц, выполнение схем, а также работа с ними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340770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i="1" dirty="0" smtClean="0"/>
              <a:t>«… </a:t>
            </a:r>
            <a:r>
              <a:rPr lang="en-US" b="1" i="1" dirty="0" smtClean="0"/>
              <a:t>not everything that can be counted counts, and not everything that counts can be counted</a:t>
            </a:r>
            <a:r>
              <a:rPr lang="ru-RU" b="1" i="1" dirty="0" smtClean="0"/>
              <a:t>»</a:t>
            </a:r>
          </a:p>
          <a:p>
            <a:pPr algn="r">
              <a:buNone/>
            </a:pPr>
            <a:r>
              <a:rPr lang="en-US" sz="2000" dirty="0" smtClean="0"/>
              <a:t>William Bruce Cameron</a:t>
            </a:r>
            <a:r>
              <a:rPr lang="ru-RU" sz="2000" dirty="0" smtClean="0"/>
              <a:t> «</a:t>
            </a:r>
            <a:r>
              <a:rPr lang="en-US" sz="2000" dirty="0" smtClean="0"/>
              <a:t>Informal Sociology:</a:t>
            </a:r>
            <a:endParaRPr lang="ru-RU" sz="2000" dirty="0" smtClean="0"/>
          </a:p>
          <a:p>
            <a:pPr algn="r">
              <a:buNone/>
            </a:pPr>
            <a:r>
              <a:rPr lang="en-US" sz="2000" dirty="0" smtClean="0"/>
              <a:t> A Casual Introduction to Sociological Thinking</a:t>
            </a:r>
            <a:r>
              <a:rPr lang="ru-RU" sz="2000" dirty="0" smtClean="0"/>
              <a:t>», 1963</a:t>
            </a:r>
          </a:p>
          <a:p>
            <a:pPr algn="r"/>
            <a:endParaRPr lang="ru-RU" sz="2400" dirty="0" smtClean="0"/>
          </a:p>
          <a:p>
            <a:pPr algn="r"/>
            <a:endParaRPr lang="ru-RU" sz="2400" dirty="0" smtClean="0"/>
          </a:p>
          <a:p>
            <a:pPr>
              <a:buNone/>
            </a:pPr>
            <a:r>
              <a:rPr lang="ru-RU" sz="2800" b="1" i="1" dirty="0" smtClean="0"/>
              <a:t>«… не всё, что измеряется, следует измерять, и не все, что хотелось бы измерить, измеряется…»</a:t>
            </a:r>
          </a:p>
          <a:p>
            <a:pPr algn="r">
              <a:buNone/>
            </a:pPr>
            <a:r>
              <a:rPr lang="ru-RU" sz="2400" i="1" dirty="0" smtClean="0"/>
              <a:t>Уильям Брюс </a:t>
            </a:r>
            <a:r>
              <a:rPr lang="ru-RU" sz="2400" i="1" dirty="0" err="1" smtClean="0"/>
              <a:t>Кэмерон</a:t>
            </a:r>
            <a:endParaRPr lang="ru-RU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0"/>
            <a:ext cx="5283324" cy="688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Y:\Titul-OKT\Буров\Rolic\Metabag4_cover (копия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274639"/>
            <a:ext cx="2025650" cy="28876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179512" y="3933056"/>
            <a:ext cx="2663825" cy="1799432"/>
          </a:xfrm>
          <a:prstGeom prst="rect">
            <a:avLst/>
          </a:prstGeom>
          <a:noFill/>
          <a:ln>
            <a:solidFill>
              <a:srgbClr val="18AC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Заполнение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таблицы, работа со схемами/знаками,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 также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дальнейшая работа с заданием</a:t>
            </a:r>
            <a:endParaRPr lang="ru-RU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Заголовок 5"/>
          <p:cNvSpPr>
            <a:spLocks noGrp="1"/>
          </p:cNvSpPr>
          <p:nvPr>
            <p:ph type="title"/>
          </p:nvPr>
        </p:nvSpPr>
        <p:spPr>
          <a:xfrm>
            <a:off x="407988" y="193675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Самопроверка</a:t>
            </a:r>
          </a:p>
        </p:txBody>
      </p:sp>
      <p:pic>
        <p:nvPicPr>
          <p:cNvPr id="87043" name="Picture 3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73138" y="1717675"/>
            <a:ext cx="7099300" cy="4824413"/>
          </a:xfrm>
          <a:ln>
            <a:solidFill>
              <a:srgbClr val="7030A0"/>
            </a:solidFill>
          </a:ln>
        </p:spPr>
      </p:pic>
      <p:sp>
        <p:nvSpPr>
          <p:cNvPr id="2" name="Дуга 1"/>
          <p:cNvSpPr/>
          <p:nvPr/>
        </p:nvSpPr>
        <p:spPr>
          <a:xfrm rot="19004634">
            <a:off x="5519740" y="1508126"/>
            <a:ext cx="1870075" cy="1150938"/>
          </a:xfrm>
          <a:prstGeom prst="arc">
            <a:avLst>
              <a:gd name="adj1" fmla="val 16200000"/>
              <a:gd name="adj2" fmla="val 972606"/>
            </a:avLst>
          </a:prstGeom>
          <a:noFill/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7" name="Picture 5" descr="Y:\Titul-OKT\Буров\Rolic\Metabag5_cover (копия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90" y="188914"/>
            <a:ext cx="1400175" cy="1962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3" name="Группа 9"/>
          <p:cNvGrpSpPr>
            <a:grpSpLocks/>
          </p:cNvGrpSpPr>
          <p:nvPr/>
        </p:nvGrpSpPr>
        <p:grpSpPr bwMode="auto">
          <a:xfrm>
            <a:off x="6804027" y="1700213"/>
            <a:ext cx="1616075" cy="4881562"/>
            <a:chOff x="6804248" y="1700808"/>
            <a:chExt cx="1616519" cy="4880456"/>
          </a:xfrm>
        </p:grpSpPr>
        <p:pic>
          <p:nvPicPr>
            <p:cNvPr id="87047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b="50072"/>
            <a:stretch>
              <a:fillRect/>
            </a:stretch>
          </p:blipFill>
          <p:spPr bwMode="auto">
            <a:xfrm>
              <a:off x="6804248" y="1700808"/>
              <a:ext cx="1616519" cy="4880456"/>
            </a:xfrm>
            <a:prstGeom prst="rect">
              <a:avLst/>
            </a:prstGeom>
            <a:noFill/>
            <a:ln w="9525">
              <a:solidFill>
                <a:srgbClr val="7030A0"/>
              </a:solidFill>
              <a:miter lim="800000"/>
              <a:headEnd/>
              <a:tailEnd/>
            </a:ln>
          </p:spPr>
        </p:pic>
        <p:sp>
          <p:nvSpPr>
            <p:cNvPr id="8" name="Овал 7"/>
            <p:cNvSpPr/>
            <p:nvPr/>
          </p:nvSpPr>
          <p:spPr>
            <a:xfrm>
              <a:off x="7596629" y="3140344"/>
              <a:ext cx="215959" cy="21743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" name="Улыбающееся лицо 8"/>
            <p:cNvSpPr/>
            <p:nvPr/>
          </p:nvSpPr>
          <p:spPr>
            <a:xfrm>
              <a:off x="7668085" y="6021004"/>
              <a:ext cx="215959" cy="215851"/>
            </a:xfrm>
            <a:prstGeom prst="smileyFac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chemeClr val="tx1"/>
                  </a:solidFill>
                </a:ln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332656"/>
            <a:ext cx="9143998" cy="6281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718330"/>
            <a:ext cx="4464496" cy="6139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499992" y="718330"/>
            <a:ext cx="4464496" cy="6139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395536" y="188640"/>
            <a:ext cx="5760640" cy="64807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200" dirty="0" smtClean="0">
                <a:solidFill>
                  <a:srgbClr val="FF0000"/>
                </a:solidFill>
              </a:rPr>
              <a:t>Решение проблем творческого и поискового характера</a:t>
            </a:r>
            <a:endParaRPr lang="ru-RU" sz="2200" dirty="0">
              <a:solidFill>
                <a:srgbClr val="FF00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660232" y="5805264"/>
            <a:ext cx="1800200" cy="105273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355976" y="6309320"/>
            <a:ext cx="1872208" cy="432048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Рефлексия</a:t>
            </a:r>
            <a:endParaRPr lang="ru-RU" b="1" dirty="0">
              <a:solidFill>
                <a:schemeClr val="tx1"/>
              </a:solidFill>
            </a:endParaRPr>
          </a:p>
        </p:txBody>
      </p:sp>
      <p:cxnSp>
        <p:nvCxnSpPr>
          <p:cNvPr id="10" name="Прямая со стрелкой 9"/>
          <p:cNvCxnSpPr>
            <a:stCxn id="8" idx="3"/>
          </p:cNvCxnSpPr>
          <p:nvPr/>
        </p:nvCxnSpPr>
        <p:spPr>
          <a:xfrm flipV="1">
            <a:off x="6228184" y="6453337"/>
            <a:ext cx="432048" cy="7200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9144000" cy="6281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9149398" cy="6285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764704"/>
            <a:ext cx="7776864" cy="370527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Давайте попробуем соотнести задания с </a:t>
            </a:r>
            <a:r>
              <a:rPr lang="ru-RU" sz="3600" dirty="0" err="1" smtClean="0"/>
              <a:t>метапредметными</a:t>
            </a:r>
            <a:r>
              <a:rPr lang="ru-RU" sz="3600" dirty="0" smtClean="0"/>
              <a:t> умениями, на формирование которых они направлены.</a:t>
            </a:r>
            <a:endParaRPr lang="ru-RU" sz="3600" dirty="0"/>
          </a:p>
        </p:txBody>
      </p:sp>
      <p:pic>
        <p:nvPicPr>
          <p:cNvPr id="11269" name="Picture 5" descr="C:\Documents and Settings\bae\Рабочий стол\quiz-2432440_960_72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77665">
            <a:off x="4549634" y="2850399"/>
            <a:ext cx="3861048" cy="3645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5436096" y="4697761"/>
            <a:ext cx="3466728" cy="2160239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C</a:t>
            </a:r>
            <a:r>
              <a:rPr lang="ru-RU" dirty="0" smtClean="0"/>
              <a:t>) Развитие стратегии поискового чтения, развитие логических операций анализа и синтеза информации.</a:t>
            </a:r>
          </a:p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 r="7430"/>
          <a:stretch>
            <a:fillRect/>
          </a:stretch>
        </p:blipFill>
        <p:spPr bwMode="auto">
          <a:xfrm>
            <a:off x="0" y="188640"/>
            <a:ext cx="5078439" cy="25649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941168"/>
            <a:ext cx="5089622" cy="15918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Содержимое 6"/>
          <p:cNvSpPr txBox="1">
            <a:spLocks/>
          </p:cNvSpPr>
          <p:nvPr/>
        </p:nvSpPr>
        <p:spPr>
          <a:xfrm>
            <a:off x="5508104" y="2132856"/>
            <a:ext cx="3394720" cy="2304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800" dirty="0" smtClean="0"/>
              <a:t>B)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Развитие умения работать с инструкцией, планировать путь достижения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цели.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print"/>
          <a:srcRect t="3152" r="7076" b="70577"/>
          <a:stretch>
            <a:fillRect/>
          </a:stretch>
        </p:blipFill>
        <p:spPr bwMode="auto">
          <a:xfrm>
            <a:off x="179512" y="2852936"/>
            <a:ext cx="4815913" cy="1872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Содержимое 6"/>
          <p:cNvSpPr txBox="1">
            <a:spLocks/>
          </p:cNvSpPr>
          <p:nvPr/>
        </p:nvSpPr>
        <p:spPr>
          <a:xfrm>
            <a:off x="5508104" y="404664"/>
            <a:ext cx="3312368" cy="172819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800" noProof="0" dirty="0" smtClean="0"/>
              <a:t>A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Развитие логической операции классификации.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5436096" y="4697761"/>
            <a:ext cx="3466728" cy="2160239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C</a:t>
            </a:r>
            <a:r>
              <a:rPr lang="ru-RU" dirty="0" smtClean="0"/>
              <a:t>) Развитие стратегии поискового чтения, развитие логических операций анализа и синтеза информации.</a:t>
            </a:r>
          </a:p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 r="7430"/>
          <a:stretch>
            <a:fillRect/>
          </a:stretch>
        </p:blipFill>
        <p:spPr bwMode="auto">
          <a:xfrm>
            <a:off x="0" y="188640"/>
            <a:ext cx="5078439" cy="25649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941168"/>
            <a:ext cx="5089622" cy="15918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Содержимое 6"/>
          <p:cNvSpPr txBox="1">
            <a:spLocks/>
          </p:cNvSpPr>
          <p:nvPr/>
        </p:nvSpPr>
        <p:spPr>
          <a:xfrm>
            <a:off x="5508104" y="2132856"/>
            <a:ext cx="3394720" cy="2304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800" dirty="0" smtClean="0"/>
              <a:t>B)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Развитие умения работать с инструкцией, планировать путь достижения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цели.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print"/>
          <a:srcRect t="3152" r="7076" b="70577"/>
          <a:stretch>
            <a:fillRect/>
          </a:stretch>
        </p:blipFill>
        <p:spPr bwMode="auto">
          <a:xfrm>
            <a:off x="179512" y="2852936"/>
            <a:ext cx="4815913" cy="1872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Содержимое 6"/>
          <p:cNvSpPr txBox="1">
            <a:spLocks/>
          </p:cNvSpPr>
          <p:nvPr/>
        </p:nvSpPr>
        <p:spPr>
          <a:xfrm>
            <a:off x="5508104" y="404664"/>
            <a:ext cx="3312368" cy="172819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800" noProof="0" dirty="0" smtClean="0"/>
              <a:t>A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Развитие логической операции классификации.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4932040" y="2132856"/>
            <a:ext cx="648072" cy="266429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4716016" y="908720"/>
            <a:ext cx="1008112" cy="280831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4932040" y="2636912"/>
            <a:ext cx="792088" cy="266429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76056" y="2492896"/>
            <a:ext cx="4067944" cy="1828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B)</a:t>
            </a:r>
            <a:r>
              <a:rPr lang="ru-RU" dirty="0" smtClean="0"/>
              <a:t> Развитие логических операций анализа и синтеза, установление причинно-следственных связей.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05400" y="404664"/>
            <a:ext cx="4038600" cy="1972816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A) </a:t>
            </a:r>
            <a:r>
              <a:rPr lang="ru-RU" dirty="0" smtClean="0"/>
              <a:t>Развитие умения работать с инструкцией, выполнять действия по плану. Формирование рефлексии.</a:t>
            </a: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8621" t="10263" r="12902" b="72616"/>
          <a:stretch>
            <a:fillRect/>
          </a:stretch>
        </p:blipFill>
        <p:spPr bwMode="auto">
          <a:xfrm>
            <a:off x="0" y="620688"/>
            <a:ext cx="4560507" cy="13681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r="3875" b="85700"/>
          <a:stretch>
            <a:fillRect/>
          </a:stretch>
        </p:blipFill>
        <p:spPr bwMode="auto">
          <a:xfrm>
            <a:off x="0" y="2708920"/>
            <a:ext cx="5112568" cy="9807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221088"/>
            <a:ext cx="4600575" cy="15430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Содержимое 2"/>
          <p:cNvSpPr txBox="1">
            <a:spLocks/>
          </p:cNvSpPr>
          <p:nvPr/>
        </p:nvSpPr>
        <p:spPr>
          <a:xfrm>
            <a:off x="4860032" y="4581128"/>
            <a:ext cx="4038600" cy="1612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800" noProof="0" dirty="0" smtClean="0"/>
              <a:t>C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Развитие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логической операции сравнения.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Наш план на сегодня – это найти ответы на три вопроса: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564904"/>
            <a:ext cx="8229600" cy="38492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1) Что шире?</a:t>
            </a:r>
          </a:p>
          <a:p>
            <a:pPr>
              <a:buNone/>
            </a:pPr>
            <a:r>
              <a:rPr lang="ru-RU" sz="4000" dirty="0" smtClean="0"/>
              <a:t>2) В чем разница?</a:t>
            </a:r>
          </a:p>
          <a:p>
            <a:pPr>
              <a:buNone/>
            </a:pPr>
            <a:r>
              <a:rPr lang="ru-RU" sz="4000" dirty="0" smtClean="0"/>
              <a:t>3) Как определить?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76056" y="2492896"/>
            <a:ext cx="4067944" cy="1828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B)</a:t>
            </a:r>
            <a:r>
              <a:rPr lang="ru-RU" dirty="0" smtClean="0"/>
              <a:t> Развитие логических операций анализа и синтеза, установление причинно-следственных связей.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05400" y="404664"/>
            <a:ext cx="4038600" cy="1972816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A) </a:t>
            </a:r>
            <a:r>
              <a:rPr lang="ru-RU" dirty="0" smtClean="0"/>
              <a:t>Развитие умения работать с инструкцией, выполнять действия по плану. Формирование рефлексии.</a:t>
            </a: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8621" t="10263" r="12902" b="72616"/>
          <a:stretch>
            <a:fillRect/>
          </a:stretch>
        </p:blipFill>
        <p:spPr bwMode="auto">
          <a:xfrm>
            <a:off x="0" y="620688"/>
            <a:ext cx="4560507" cy="13681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r="3875" b="85700"/>
          <a:stretch>
            <a:fillRect/>
          </a:stretch>
        </p:blipFill>
        <p:spPr bwMode="auto">
          <a:xfrm>
            <a:off x="0" y="2708920"/>
            <a:ext cx="5112568" cy="9807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221088"/>
            <a:ext cx="4600575" cy="15430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Содержимое 2"/>
          <p:cNvSpPr txBox="1">
            <a:spLocks/>
          </p:cNvSpPr>
          <p:nvPr/>
        </p:nvSpPr>
        <p:spPr>
          <a:xfrm>
            <a:off x="4860032" y="4581128"/>
            <a:ext cx="4038600" cy="1612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800" noProof="0" dirty="0" smtClean="0"/>
              <a:t>C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Развитие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логической операции сравнения.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4572000" y="1340768"/>
            <a:ext cx="792088" cy="129614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932040" y="3645024"/>
            <a:ext cx="360040" cy="108012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4572000" y="764704"/>
            <a:ext cx="864096" cy="388843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4581128"/>
            <a:ext cx="2448272" cy="2016224"/>
          </a:xfrm>
        </p:spPr>
        <p:txBody>
          <a:bodyPr>
            <a:normAutofit fontScale="77500" lnSpcReduction="20000"/>
          </a:bodyPr>
          <a:lstStyle/>
          <a:p>
            <a:r>
              <a:rPr lang="en-US" sz="3000" dirty="0" smtClean="0"/>
              <a:t>A)</a:t>
            </a:r>
            <a:r>
              <a:rPr lang="ru-RU" sz="3000" dirty="0" smtClean="0"/>
              <a:t> Развитие логической операции сравнения.</a:t>
            </a:r>
            <a:r>
              <a:rPr lang="en-US" sz="3000" dirty="0" smtClean="0"/>
              <a:t> </a:t>
            </a:r>
            <a:endParaRPr lang="ru-RU" sz="3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915816" y="4581128"/>
            <a:ext cx="2736304" cy="1689051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B)</a:t>
            </a:r>
            <a:r>
              <a:rPr lang="ru-RU" dirty="0" smtClean="0"/>
              <a:t> Развитие умения самостоятельно планировать пути достижения цели.</a:t>
            </a: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924944"/>
            <a:ext cx="7182798" cy="10081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l="5548" t="47518" r="10668" b="43109"/>
          <a:stretch>
            <a:fillRect/>
          </a:stretch>
        </p:blipFill>
        <p:spPr>
          <a:xfrm>
            <a:off x="2411760" y="260648"/>
            <a:ext cx="6552728" cy="10081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Содержимое 3"/>
          <p:cNvSpPr txBox="1">
            <a:spLocks/>
          </p:cNvSpPr>
          <p:nvPr/>
        </p:nvSpPr>
        <p:spPr>
          <a:xfrm>
            <a:off x="5868144" y="4581128"/>
            <a:ext cx="3131840" cy="2132856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800" dirty="0" smtClean="0"/>
              <a:t>C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Развитие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умения </a:t>
            </a:r>
            <a:r>
              <a:rPr lang="ru-RU" sz="2800" dirty="0" smtClean="0"/>
              <a:t>устанавливать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аналогии, проводить причинно-следственные связи.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print"/>
          <a:srcRect l="7011" t="3380" b="86434"/>
          <a:stretch/>
        </p:blipFill>
        <p:spPr>
          <a:xfrm>
            <a:off x="107504" y="1484784"/>
            <a:ext cx="7156595" cy="1080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4581128"/>
            <a:ext cx="2448272" cy="2016224"/>
          </a:xfrm>
        </p:spPr>
        <p:txBody>
          <a:bodyPr>
            <a:normAutofit fontScale="77500" lnSpcReduction="20000"/>
          </a:bodyPr>
          <a:lstStyle/>
          <a:p>
            <a:r>
              <a:rPr lang="en-US" sz="3000" dirty="0" smtClean="0"/>
              <a:t>A)</a:t>
            </a:r>
            <a:r>
              <a:rPr lang="ru-RU" sz="3000" dirty="0" smtClean="0"/>
              <a:t> Развитие логической операции сравнения.</a:t>
            </a:r>
            <a:r>
              <a:rPr lang="en-US" sz="3000" dirty="0" smtClean="0"/>
              <a:t> </a:t>
            </a:r>
            <a:endParaRPr lang="ru-RU" sz="3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915816" y="4581128"/>
            <a:ext cx="2736304" cy="1689051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B)</a:t>
            </a:r>
            <a:r>
              <a:rPr lang="ru-RU" dirty="0" smtClean="0"/>
              <a:t> Развитие умения самостоятельно планировать пути достижения цели.</a:t>
            </a: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924944"/>
            <a:ext cx="7182798" cy="10081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l="5548" t="47518" r="10668" b="43109"/>
          <a:stretch>
            <a:fillRect/>
          </a:stretch>
        </p:blipFill>
        <p:spPr>
          <a:xfrm>
            <a:off x="2411760" y="260648"/>
            <a:ext cx="6552728" cy="10081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Содержимое 3"/>
          <p:cNvSpPr txBox="1">
            <a:spLocks/>
          </p:cNvSpPr>
          <p:nvPr/>
        </p:nvSpPr>
        <p:spPr>
          <a:xfrm>
            <a:off x="5868144" y="4581128"/>
            <a:ext cx="3131840" cy="2132856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800" dirty="0" smtClean="0"/>
              <a:t>C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Развитие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умения </a:t>
            </a:r>
            <a:r>
              <a:rPr lang="ru-RU" sz="2800" dirty="0" smtClean="0"/>
              <a:t>устанавливать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аналогии, проводить причинно-следственные связи.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print"/>
          <a:srcRect l="7011" t="3380" b="86434"/>
          <a:stretch/>
        </p:blipFill>
        <p:spPr>
          <a:xfrm>
            <a:off x="107504" y="1484784"/>
            <a:ext cx="7156595" cy="1080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3" name="Прямая со стрелкой 12"/>
          <p:cNvCxnSpPr/>
          <p:nvPr/>
        </p:nvCxnSpPr>
        <p:spPr>
          <a:xfrm flipV="1">
            <a:off x="4211960" y="3717032"/>
            <a:ext cx="0" cy="7920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683568" y="1988840"/>
            <a:ext cx="0" cy="266429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8316416" y="1196752"/>
            <a:ext cx="72008" cy="345638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Попробуем провести мониторинг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 l="16037" t="20160" r="15699" b="7601"/>
          <a:stretch>
            <a:fillRect/>
          </a:stretch>
        </p:blipFill>
        <p:spPr bwMode="auto">
          <a:xfrm>
            <a:off x="0" y="810234"/>
            <a:ext cx="9144000" cy="604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bae\Рабочий стол\Metabag 5_p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92696"/>
            <a:ext cx="4449219" cy="6165304"/>
          </a:xfrm>
          <a:prstGeom prst="rect">
            <a:avLst/>
          </a:prstGeom>
          <a:noFill/>
        </p:spPr>
      </p:pic>
      <p:pic>
        <p:nvPicPr>
          <p:cNvPr id="1027" name="Picture 3" descr="C:\Documents and Settings\bae\Рабочий стол\Metabag 5_p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508270"/>
            <a:ext cx="4788023" cy="63497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bae\Рабочий стол\Metabag 5_p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548680"/>
            <a:ext cx="4468890" cy="6309320"/>
          </a:xfrm>
          <a:prstGeom prst="rect">
            <a:avLst/>
          </a:prstGeom>
          <a:noFill/>
        </p:spPr>
      </p:pic>
      <p:pic>
        <p:nvPicPr>
          <p:cNvPr id="3075" name="Picture 3" descr="C:\Documents and Settings\bae\Рабочий стол\Metabag 5_p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390500"/>
            <a:ext cx="4716017" cy="646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Недостатки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/>
          <a:lstStyle/>
          <a:p>
            <a:r>
              <a:rPr lang="en-US" dirty="0" smtClean="0"/>
              <a:t>Task 1</a:t>
            </a:r>
          </a:p>
          <a:p>
            <a:r>
              <a:rPr lang="ru-RU" dirty="0" smtClean="0"/>
              <a:t>Маленькое количество слов</a:t>
            </a:r>
          </a:p>
          <a:p>
            <a:endParaRPr lang="ru-RU" dirty="0" smtClean="0"/>
          </a:p>
          <a:p>
            <a:r>
              <a:rPr lang="en-US" dirty="0" smtClean="0"/>
              <a:t>Task 2</a:t>
            </a:r>
          </a:p>
          <a:p>
            <a:r>
              <a:rPr lang="ru-RU" dirty="0" smtClean="0"/>
              <a:t>Выделение цветом полного предложения, содержащего ответ, а не только самого ответа.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Documents and Settings\bae\Рабочий стол\Metabag 5_p5.jpg"/>
          <p:cNvPicPr>
            <a:picLocks noChangeAspect="1" noChangeArrowheads="1"/>
          </p:cNvPicPr>
          <p:nvPr/>
        </p:nvPicPr>
        <p:blipFill>
          <a:blip r:embed="rId2" cstate="print"/>
          <a:srcRect t="4762"/>
          <a:stretch>
            <a:fillRect/>
          </a:stretch>
        </p:blipFill>
        <p:spPr bwMode="auto">
          <a:xfrm>
            <a:off x="2051720" y="0"/>
            <a:ext cx="494721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538736" cy="1143000"/>
          </a:xfrm>
        </p:spPr>
        <p:txBody>
          <a:bodyPr/>
          <a:lstStyle/>
          <a:p>
            <a:r>
              <a:rPr lang="ru-RU" dirty="0" smtClean="0"/>
              <a:t>Недостатки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72816"/>
            <a:ext cx="3600400" cy="4525963"/>
          </a:xfrm>
        </p:spPr>
        <p:txBody>
          <a:bodyPr/>
          <a:lstStyle/>
          <a:p>
            <a:r>
              <a:rPr lang="en-US" dirty="0" smtClean="0"/>
              <a:t>Task </a:t>
            </a:r>
            <a:r>
              <a:rPr lang="ru-RU" dirty="0" smtClean="0"/>
              <a:t>3</a:t>
            </a:r>
          </a:p>
          <a:p>
            <a:r>
              <a:rPr lang="ru-RU" dirty="0" smtClean="0"/>
              <a:t>Ответ, не соответствующий содержанию текста</a:t>
            </a:r>
            <a:endParaRPr lang="en-US" dirty="0" smtClean="0"/>
          </a:p>
          <a:p>
            <a:r>
              <a:rPr lang="ru-RU" dirty="0" smtClean="0"/>
              <a:t>Неполные ответы (по сути, а не грамматически)</a:t>
            </a:r>
          </a:p>
        </p:txBody>
      </p:sp>
      <p:pic>
        <p:nvPicPr>
          <p:cNvPr id="4" name="Picture 2" descr="C:\Documents and Settings\bae\Рабочий стол\Metabag 5_p5.jpg"/>
          <p:cNvPicPr>
            <a:picLocks noChangeAspect="1" noChangeArrowheads="1"/>
          </p:cNvPicPr>
          <p:nvPr/>
        </p:nvPicPr>
        <p:blipFill>
          <a:blip r:embed="rId2" cstate="print"/>
          <a:srcRect t="4762"/>
          <a:stretch>
            <a:fillRect/>
          </a:stretch>
        </p:blipFill>
        <p:spPr bwMode="auto">
          <a:xfrm>
            <a:off x="4196781" y="0"/>
            <a:ext cx="4947219" cy="6858000"/>
          </a:xfrm>
          <a:prstGeom prst="rect">
            <a:avLst/>
          </a:prstGeom>
          <a:noFill/>
        </p:spPr>
      </p:pic>
      <p:cxnSp>
        <p:nvCxnSpPr>
          <p:cNvPr id="6" name="Прямая со стрелкой 5"/>
          <p:cNvCxnSpPr/>
          <p:nvPr/>
        </p:nvCxnSpPr>
        <p:spPr>
          <a:xfrm flipV="1">
            <a:off x="2699792" y="2708920"/>
            <a:ext cx="4752528" cy="129614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3923928" y="4221088"/>
            <a:ext cx="1872208" cy="50405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3923928" y="4797152"/>
            <a:ext cx="1512168" cy="43204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bae\Рабочий стол\Metabag 5_p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0"/>
            <a:ext cx="500680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Какое понятие ШИРЕ?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/>
          <a:lstStyle/>
          <a:p>
            <a:pPr algn="ctr">
              <a:buNone/>
            </a:pPr>
            <a:r>
              <a:rPr lang="ru-RU" sz="4400" b="1" dirty="0" smtClean="0"/>
              <a:t>УУД</a:t>
            </a:r>
          </a:p>
          <a:p>
            <a:pPr algn="ctr">
              <a:buNone/>
            </a:pPr>
            <a:r>
              <a:rPr lang="ru-RU" i="1" dirty="0" smtClean="0"/>
              <a:t>или </a:t>
            </a:r>
          </a:p>
          <a:p>
            <a:pPr algn="ctr">
              <a:buNone/>
            </a:pPr>
            <a:r>
              <a:rPr lang="ru-RU" sz="4000" b="1" dirty="0" smtClean="0"/>
              <a:t>Метапредметные результаты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bae\Рабочий стол\Metabag 5_p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5" y="0"/>
            <a:ext cx="5006809" cy="6858000"/>
          </a:xfrm>
          <a:prstGeom prst="rect">
            <a:avLst/>
          </a:prstGeom>
          <a:noFill/>
        </p:spPr>
      </p:pic>
      <p:pic>
        <p:nvPicPr>
          <p:cNvPr id="5123" name="Picture 3" descr="C:\Documents and Settings\bae\Рабочий стол\Metabag 5_p7.jpg"/>
          <p:cNvPicPr>
            <a:picLocks noChangeAspect="1" noChangeArrowheads="1"/>
          </p:cNvPicPr>
          <p:nvPr/>
        </p:nvPicPr>
        <p:blipFill>
          <a:blip r:embed="rId3" cstate="print"/>
          <a:srcRect r="76302" b="51765"/>
          <a:stretch>
            <a:fillRect/>
          </a:stretch>
        </p:blipFill>
        <p:spPr bwMode="auto">
          <a:xfrm>
            <a:off x="5940152" y="0"/>
            <a:ext cx="1080120" cy="3134239"/>
          </a:xfrm>
          <a:prstGeom prst="rect">
            <a:avLst/>
          </a:prstGeom>
          <a:noFill/>
        </p:spPr>
      </p:pic>
      <p:sp>
        <p:nvSpPr>
          <p:cNvPr id="6" name="Овал 5"/>
          <p:cNvSpPr/>
          <p:nvPr/>
        </p:nvSpPr>
        <p:spPr>
          <a:xfrm>
            <a:off x="2051720" y="2996952"/>
            <a:ext cx="1368152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724128" y="2780928"/>
            <a:ext cx="1368152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2" descr="C:\Documents and Settings\bae\Рабочий стол\Metabag 5_p5.jpg"/>
          <p:cNvPicPr>
            <a:picLocks noChangeAspect="1" noChangeArrowheads="1"/>
          </p:cNvPicPr>
          <p:nvPr/>
        </p:nvPicPr>
        <p:blipFill>
          <a:blip r:embed="rId4" cstate="print"/>
          <a:srcRect t="83935"/>
          <a:stretch>
            <a:fillRect/>
          </a:stretch>
        </p:blipFill>
        <p:spPr bwMode="auto">
          <a:xfrm>
            <a:off x="0" y="3356992"/>
            <a:ext cx="8930156" cy="2088232"/>
          </a:xfrm>
          <a:prstGeom prst="rect">
            <a:avLst/>
          </a:prstGeom>
          <a:noFill/>
        </p:spPr>
      </p:pic>
      <p:sp>
        <p:nvSpPr>
          <p:cNvPr id="9" name="Полилиния 8"/>
          <p:cNvSpPr/>
          <p:nvPr/>
        </p:nvSpPr>
        <p:spPr>
          <a:xfrm>
            <a:off x="5312229" y="4401457"/>
            <a:ext cx="3204028" cy="816429"/>
          </a:xfrm>
          <a:custGeom>
            <a:avLst/>
            <a:gdLst>
              <a:gd name="connsiteX0" fmla="*/ 2024742 w 3204028"/>
              <a:gd name="connsiteY0" fmla="*/ 159657 h 816429"/>
              <a:gd name="connsiteX1" fmla="*/ 2068285 w 3204028"/>
              <a:gd name="connsiteY1" fmla="*/ 39914 h 816429"/>
              <a:gd name="connsiteX2" fmla="*/ 2318657 w 3204028"/>
              <a:gd name="connsiteY2" fmla="*/ 7257 h 816429"/>
              <a:gd name="connsiteX3" fmla="*/ 2982685 w 3204028"/>
              <a:gd name="connsiteY3" fmla="*/ 61686 h 816429"/>
              <a:gd name="connsiteX4" fmla="*/ 3102428 w 3204028"/>
              <a:gd name="connsiteY4" fmla="*/ 377372 h 816429"/>
              <a:gd name="connsiteX5" fmla="*/ 2373085 w 3204028"/>
              <a:gd name="connsiteY5" fmla="*/ 627743 h 816429"/>
              <a:gd name="connsiteX6" fmla="*/ 1153885 w 3204028"/>
              <a:gd name="connsiteY6" fmla="*/ 551543 h 816429"/>
              <a:gd name="connsiteX7" fmla="*/ 838200 w 3204028"/>
              <a:gd name="connsiteY7" fmla="*/ 769257 h 816429"/>
              <a:gd name="connsiteX8" fmla="*/ 500742 w 3204028"/>
              <a:gd name="connsiteY8" fmla="*/ 791029 h 816429"/>
              <a:gd name="connsiteX9" fmla="*/ 87085 w 3204028"/>
              <a:gd name="connsiteY9" fmla="*/ 736600 h 816429"/>
              <a:gd name="connsiteX10" fmla="*/ 65314 w 3204028"/>
              <a:gd name="connsiteY10" fmla="*/ 312057 h 816429"/>
              <a:gd name="connsiteX11" fmla="*/ 478971 w 3204028"/>
              <a:gd name="connsiteY11" fmla="*/ 268514 h 816429"/>
              <a:gd name="connsiteX12" fmla="*/ 892628 w 3204028"/>
              <a:gd name="connsiteY12" fmla="*/ 268514 h 816429"/>
              <a:gd name="connsiteX13" fmla="*/ 1121228 w 3204028"/>
              <a:gd name="connsiteY13" fmla="*/ 257629 h 816429"/>
              <a:gd name="connsiteX14" fmla="*/ 1469571 w 3204028"/>
              <a:gd name="connsiteY14" fmla="*/ 290286 h 816429"/>
              <a:gd name="connsiteX15" fmla="*/ 1915885 w 3204028"/>
              <a:gd name="connsiteY15" fmla="*/ 246743 h 816429"/>
              <a:gd name="connsiteX16" fmla="*/ 2024742 w 3204028"/>
              <a:gd name="connsiteY16" fmla="*/ 159657 h 816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204028" h="816429">
                <a:moveTo>
                  <a:pt x="2024742" y="159657"/>
                </a:moveTo>
                <a:cubicBezTo>
                  <a:pt x="2050142" y="125186"/>
                  <a:pt x="2019299" y="65314"/>
                  <a:pt x="2068285" y="39914"/>
                </a:cubicBezTo>
                <a:cubicBezTo>
                  <a:pt x="2117271" y="14514"/>
                  <a:pt x="2166257" y="3628"/>
                  <a:pt x="2318657" y="7257"/>
                </a:cubicBezTo>
                <a:cubicBezTo>
                  <a:pt x="2471057" y="10886"/>
                  <a:pt x="2852056" y="0"/>
                  <a:pt x="2982685" y="61686"/>
                </a:cubicBezTo>
                <a:cubicBezTo>
                  <a:pt x="3113314" y="123372"/>
                  <a:pt x="3204028" y="283029"/>
                  <a:pt x="3102428" y="377372"/>
                </a:cubicBezTo>
                <a:cubicBezTo>
                  <a:pt x="3000828" y="471715"/>
                  <a:pt x="2697842" y="598715"/>
                  <a:pt x="2373085" y="627743"/>
                </a:cubicBezTo>
                <a:cubicBezTo>
                  <a:pt x="2048328" y="656771"/>
                  <a:pt x="1409699" y="527957"/>
                  <a:pt x="1153885" y="551543"/>
                </a:cubicBezTo>
                <a:cubicBezTo>
                  <a:pt x="898071" y="575129"/>
                  <a:pt x="947057" y="729343"/>
                  <a:pt x="838200" y="769257"/>
                </a:cubicBezTo>
                <a:cubicBezTo>
                  <a:pt x="729343" y="809171"/>
                  <a:pt x="625928" y="796472"/>
                  <a:pt x="500742" y="791029"/>
                </a:cubicBezTo>
                <a:cubicBezTo>
                  <a:pt x="375556" y="785586"/>
                  <a:pt x="159656" y="816429"/>
                  <a:pt x="87085" y="736600"/>
                </a:cubicBezTo>
                <a:cubicBezTo>
                  <a:pt x="14514" y="656771"/>
                  <a:pt x="0" y="390071"/>
                  <a:pt x="65314" y="312057"/>
                </a:cubicBezTo>
                <a:cubicBezTo>
                  <a:pt x="130628" y="234043"/>
                  <a:pt x="341085" y="275771"/>
                  <a:pt x="478971" y="268514"/>
                </a:cubicBezTo>
                <a:cubicBezTo>
                  <a:pt x="616857" y="261257"/>
                  <a:pt x="785585" y="270328"/>
                  <a:pt x="892628" y="268514"/>
                </a:cubicBezTo>
                <a:cubicBezTo>
                  <a:pt x="999671" y="266700"/>
                  <a:pt x="1025071" y="254000"/>
                  <a:pt x="1121228" y="257629"/>
                </a:cubicBezTo>
                <a:cubicBezTo>
                  <a:pt x="1217385" y="261258"/>
                  <a:pt x="1337128" y="292100"/>
                  <a:pt x="1469571" y="290286"/>
                </a:cubicBezTo>
                <a:cubicBezTo>
                  <a:pt x="1602014" y="288472"/>
                  <a:pt x="1821542" y="273957"/>
                  <a:pt x="1915885" y="246743"/>
                </a:cubicBezTo>
                <a:cubicBezTo>
                  <a:pt x="2010228" y="219529"/>
                  <a:pt x="1999342" y="194128"/>
                  <a:pt x="2024742" y="159657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6516216" y="3068960"/>
            <a:ext cx="432048" cy="151216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Documents and Settings\bae\Рабочий стол\Metabag 5_p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332656"/>
            <a:ext cx="4577133" cy="6525344"/>
          </a:xfrm>
          <a:prstGeom prst="rect">
            <a:avLst/>
          </a:prstGeom>
          <a:noFill/>
        </p:spPr>
      </p:pic>
      <p:pic>
        <p:nvPicPr>
          <p:cNvPr id="6147" name="Picture 3" descr="C:\Documents and Settings\bae\Рабочий стол\Metabag 5_p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01447" y="305272"/>
            <a:ext cx="4742553" cy="6552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Documents and Settings\bae\Рабочий стол\Metabag 5_p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332656"/>
            <a:ext cx="4577133" cy="6525344"/>
          </a:xfrm>
          <a:prstGeom prst="rect">
            <a:avLst/>
          </a:prstGeom>
          <a:noFill/>
        </p:spPr>
      </p:pic>
      <p:pic>
        <p:nvPicPr>
          <p:cNvPr id="6147" name="Picture 3" descr="C:\Documents and Settings\bae\Рабочий стол\Metabag 5_p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01447" y="305272"/>
            <a:ext cx="4742553" cy="6552728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1259632" y="4581128"/>
            <a:ext cx="3024336" cy="108012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 стрелкой 6"/>
          <p:cNvCxnSpPr/>
          <p:nvPr/>
        </p:nvCxnSpPr>
        <p:spPr>
          <a:xfrm flipV="1">
            <a:off x="4283968" y="4581128"/>
            <a:ext cx="504056" cy="21602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Овал 8"/>
          <p:cNvSpPr/>
          <p:nvPr/>
        </p:nvSpPr>
        <p:spPr>
          <a:xfrm>
            <a:off x="4716016" y="4149080"/>
            <a:ext cx="3960440" cy="129614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???</a:t>
            </a:r>
            <a:r>
              <a:rPr lang="ru-RU" dirty="0" smtClean="0"/>
              <a:t>,</a:t>
            </a:r>
            <a:endParaRPr lang="ru-RU" dirty="0"/>
          </a:p>
        </p:txBody>
      </p:sp>
      <p:sp>
        <p:nvSpPr>
          <p:cNvPr id="13" name="Полилиния 12"/>
          <p:cNvSpPr/>
          <p:nvPr/>
        </p:nvSpPr>
        <p:spPr>
          <a:xfrm>
            <a:off x="996043" y="573314"/>
            <a:ext cx="3523342" cy="406400"/>
          </a:xfrm>
          <a:custGeom>
            <a:avLst/>
            <a:gdLst>
              <a:gd name="connsiteX0" fmla="*/ 277586 w 3523342"/>
              <a:gd name="connsiteY0" fmla="*/ 58057 h 406400"/>
              <a:gd name="connsiteX1" fmla="*/ 38100 w 3523342"/>
              <a:gd name="connsiteY1" fmla="*/ 36286 h 406400"/>
              <a:gd name="connsiteX2" fmla="*/ 48986 w 3523342"/>
              <a:gd name="connsiteY2" fmla="*/ 275772 h 406400"/>
              <a:gd name="connsiteX3" fmla="*/ 146957 w 3523342"/>
              <a:gd name="connsiteY3" fmla="*/ 373743 h 406400"/>
              <a:gd name="connsiteX4" fmla="*/ 571500 w 3523342"/>
              <a:gd name="connsiteY4" fmla="*/ 373743 h 406400"/>
              <a:gd name="connsiteX5" fmla="*/ 1475014 w 3523342"/>
              <a:gd name="connsiteY5" fmla="*/ 395515 h 406400"/>
              <a:gd name="connsiteX6" fmla="*/ 1768928 w 3523342"/>
              <a:gd name="connsiteY6" fmla="*/ 384629 h 406400"/>
              <a:gd name="connsiteX7" fmla="*/ 1747157 w 3523342"/>
              <a:gd name="connsiteY7" fmla="*/ 264886 h 406400"/>
              <a:gd name="connsiteX8" fmla="*/ 2171700 w 3523342"/>
              <a:gd name="connsiteY8" fmla="*/ 243115 h 406400"/>
              <a:gd name="connsiteX9" fmla="*/ 2639786 w 3523342"/>
              <a:gd name="connsiteY9" fmla="*/ 264886 h 406400"/>
              <a:gd name="connsiteX10" fmla="*/ 3118757 w 3523342"/>
              <a:gd name="connsiteY10" fmla="*/ 264886 h 406400"/>
              <a:gd name="connsiteX11" fmla="*/ 3445328 w 3523342"/>
              <a:gd name="connsiteY11" fmla="*/ 232229 h 406400"/>
              <a:gd name="connsiteX12" fmla="*/ 3380014 w 3523342"/>
              <a:gd name="connsiteY12" fmla="*/ 47172 h 406400"/>
              <a:gd name="connsiteX13" fmla="*/ 2585357 w 3523342"/>
              <a:gd name="connsiteY13" fmla="*/ 68943 h 406400"/>
              <a:gd name="connsiteX14" fmla="*/ 277586 w 3523342"/>
              <a:gd name="connsiteY14" fmla="*/ 58057 h 40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523342" h="406400">
                <a:moveTo>
                  <a:pt x="277586" y="58057"/>
                </a:moveTo>
                <a:cubicBezTo>
                  <a:pt x="176893" y="29028"/>
                  <a:pt x="76200" y="0"/>
                  <a:pt x="38100" y="36286"/>
                </a:cubicBezTo>
                <a:cubicBezTo>
                  <a:pt x="0" y="72572"/>
                  <a:pt x="30843" y="219529"/>
                  <a:pt x="48986" y="275772"/>
                </a:cubicBezTo>
                <a:cubicBezTo>
                  <a:pt x="67129" y="332015"/>
                  <a:pt x="59871" y="357415"/>
                  <a:pt x="146957" y="373743"/>
                </a:cubicBezTo>
                <a:cubicBezTo>
                  <a:pt x="234043" y="390072"/>
                  <a:pt x="571500" y="373743"/>
                  <a:pt x="571500" y="373743"/>
                </a:cubicBezTo>
                <a:lnTo>
                  <a:pt x="1475014" y="395515"/>
                </a:lnTo>
                <a:cubicBezTo>
                  <a:pt x="1674585" y="397329"/>
                  <a:pt x="1723571" y="406400"/>
                  <a:pt x="1768928" y="384629"/>
                </a:cubicBezTo>
                <a:cubicBezTo>
                  <a:pt x="1814285" y="362858"/>
                  <a:pt x="1680028" y="288472"/>
                  <a:pt x="1747157" y="264886"/>
                </a:cubicBezTo>
                <a:cubicBezTo>
                  <a:pt x="1814286" y="241300"/>
                  <a:pt x="2022929" y="243115"/>
                  <a:pt x="2171700" y="243115"/>
                </a:cubicBezTo>
                <a:cubicBezTo>
                  <a:pt x="2320471" y="243115"/>
                  <a:pt x="2481943" y="261258"/>
                  <a:pt x="2639786" y="264886"/>
                </a:cubicBezTo>
                <a:cubicBezTo>
                  <a:pt x="2797629" y="268514"/>
                  <a:pt x="2984500" y="270329"/>
                  <a:pt x="3118757" y="264886"/>
                </a:cubicBezTo>
                <a:cubicBezTo>
                  <a:pt x="3253014" y="259443"/>
                  <a:pt x="3401785" y="268515"/>
                  <a:pt x="3445328" y="232229"/>
                </a:cubicBezTo>
                <a:cubicBezTo>
                  <a:pt x="3488871" y="195943"/>
                  <a:pt x="3523342" y="74386"/>
                  <a:pt x="3380014" y="47172"/>
                </a:cubicBezTo>
                <a:cubicBezTo>
                  <a:pt x="3236686" y="19958"/>
                  <a:pt x="2585357" y="68943"/>
                  <a:pt x="2585357" y="68943"/>
                </a:cubicBezTo>
                <a:lnTo>
                  <a:pt x="277586" y="58057"/>
                </a:ln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 l="16028" t="21000" r="15134" b="8441"/>
          <a:stretch>
            <a:fillRect/>
          </a:stretch>
        </p:blipFill>
        <p:spPr bwMode="auto">
          <a:xfrm>
            <a:off x="0" y="836712"/>
            <a:ext cx="9104621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работать с данными?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70912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Полученные данные мониторинга интерпретируют.</a:t>
            </a:r>
          </a:p>
          <a:p>
            <a:r>
              <a:rPr lang="ru-RU" dirty="0" smtClean="0"/>
              <a:t>Например, если у учащегося не получаются задания, направленные на смысловое чтение, на работу с определением главной и второстепенной информации, то нужно обращать внимание именно на этот вид работы с этим обучающимся, давать чаще задания связанные с данными УУД (работать с текстом, искать по тексту </a:t>
            </a:r>
            <a:r>
              <a:rPr lang="ru-RU" dirty="0" err="1" smtClean="0"/>
              <a:t>инф-ю</a:t>
            </a:r>
            <a:r>
              <a:rPr lang="ru-RU" dirty="0" smtClean="0"/>
              <a:t>, учить маркировке и пр.).</a:t>
            </a:r>
          </a:p>
          <a:p>
            <a:r>
              <a:rPr lang="ru-RU" dirty="0" smtClean="0"/>
              <a:t>Полученные данные демонстрируют динамику развития УУД у обучающихся, позволяют выделить сложные моменты, найти общее (допустим, если вся группа не справляется уже вторую четверть с заданием на мозговой штурм – значит обучающиеся не понимают суть задания, им недостаточно хорошо объяснили).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Давайте мы попробуем себя на месте ученика.</a:t>
            </a:r>
          </a:p>
          <a:p>
            <a:r>
              <a:rPr lang="ru-RU" sz="4400" dirty="0" smtClean="0"/>
              <a:t>Наша задача – решить </a:t>
            </a:r>
            <a:r>
              <a:rPr lang="ru-RU" sz="4400" dirty="0" smtClean="0"/>
              <a:t>метапредметное </a:t>
            </a:r>
            <a:r>
              <a:rPr lang="ru-RU" sz="4400" dirty="0" smtClean="0"/>
              <a:t>задание</a:t>
            </a:r>
            <a:r>
              <a:rPr lang="ru-RU" sz="4400" dirty="0" smtClean="0"/>
              <a:t>!</a:t>
            </a:r>
            <a:endParaRPr lang="en-US" sz="4400" dirty="0" smtClean="0"/>
          </a:p>
          <a:p>
            <a:r>
              <a:rPr lang="ru-RU" sz="4400" dirty="0" smtClean="0"/>
              <a:t>Ответ на задание можно написать в чате.</a:t>
            </a:r>
          </a:p>
          <a:p>
            <a:endParaRPr lang="ru-RU" sz="4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 t="3801" b="2751"/>
          <a:stretch>
            <a:fillRect/>
          </a:stretch>
        </p:blipFill>
        <p:spPr bwMode="auto">
          <a:xfrm>
            <a:off x="1976941" y="0"/>
            <a:ext cx="533644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 t="3801" b="2751"/>
          <a:stretch>
            <a:fillRect/>
          </a:stretch>
        </p:blipFill>
        <p:spPr bwMode="auto">
          <a:xfrm>
            <a:off x="1907704" y="0"/>
            <a:ext cx="5328592" cy="6847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27784" y="4509120"/>
            <a:ext cx="4320480" cy="2016224"/>
          </a:xfrm>
        </p:spPr>
        <p:txBody>
          <a:bodyPr>
            <a:noAutofit/>
          </a:bodyPr>
          <a:lstStyle/>
          <a:p>
            <a:pPr marL="288000" indent="0">
              <a:spcBef>
                <a:spcPts val="0"/>
              </a:spcBef>
              <a:buNone/>
            </a:pPr>
            <a:r>
              <a:rPr lang="en-US" sz="1800" dirty="0" smtClean="0"/>
              <a:t>All around Christmas </a:t>
            </a:r>
          </a:p>
          <a:p>
            <a:pPr marL="288000" indent="0">
              <a:spcBef>
                <a:spcPts val="0"/>
              </a:spcBef>
              <a:buNone/>
            </a:pPr>
            <a:r>
              <a:rPr lang="en-US" sz="1800" dirty="0" smtClean="0"/>
              <a:t>tree</a:t>
            </a:r>
          </a:p>
          <a:p>
            <a:pPr marL="288000" indent="0">
              <a:spcBef>
                <a:spcPts val="0"/>
              </a:spcBef>
              <a:buNone/>
            </a:pPr>
            <a:r>
              <a:rPr lang="en-US" sz="1800" dirty="0" smtClean="0"/>
              <a:t>Mummy, daddy, brother, me.</a:t>
            </a:r>
          </a:p>
          <a:p>
            <a:pPr marL="288000" indent="0">
              <a:spcBef>
                <a:spcPts val="0"/>
              </a:spcBef>
              <a:buNone/>
            </a:pPr>
            <a:r>
              <a:rPr lang="en-US" sz="1800" dirty="0" smtClean="0"/>
              <a:t>Presents, songs and </a:t>
            </a:r>
          </a:p>
          <a:p>
            <a:pPr marL="288000" indent="0">
              <a:spcBef>
                <a:spcPts val="0"/>
              </a:spcBef>
              <a:buNone/>
            </a:pPr>
            <a:r>
              <a:rPr lang="en-US" sz="1800" dirty="0" smtClean="0"/>
              <a:t>decorations, </a:t>
            </a:r>
          </a:p>
          <a:p>
            <a:pPr marL="288000" indent="0">
              <a:spcBef>
                <a:spcPts val="0"/>
              </a:spcBef>
              <a:buNone/>
            </a:pPr>
            <a:r>
              <a:rPr lang="en-US" sz="1800" dirty="0" smtClean="0"/>
              <a:t>Christmas is for all </a:t>
            </a:r>
          </a:p>
          <a:p>
            <a:pPr marL="288000" indent="0">
              <a:spcBef>
                <a:spcPts val="0"/>
              </a:spcBef>
              <a:buNone/>
            </a:pPr>
            <a:r>
              <a:rPr lang="en-US" sz="1800" dirty="0" smtClean="0"/>
              <a:t>the nations.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 r="48425" b="54149"/>
          <a:stretch>
            <a:fillRect/>
          </a:stretch>
        </p:blipFill>
        <p:spPr bwMode="auto">
          <a:xfrm>
            <a:off x="0" y="332656"/>
            <a:ext cx="9144000" cy="5584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 4"/>
          <p:cNvSpPr/>
          <p:nvPr/>
        </p:nvSpPr>
        <p:spPr>
          <a:xfrm>
            <a:off x="2555776" y="1628800"/>
            <a:ext cx="504056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716016" y="1916832"/>
            <a:ext cx="504056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508104" y="1556792"/>
            <a:ext cx="936104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092280" y="1916832"/>
            <a:ext cx="792088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627784" y="1916832"/>
            <a:ext cx="1008112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 стрелкой 10"/>
          <p:cNvCxnSpPr>
            <a:stCxn id="9" idx="6"/>
          </p:cNvCxnSpPr>
          <p:nvPr/>
        </p:nvCxnSpPr>
        <p:spPr>
          <a:xfrm>
            <a:off x="3635896" y="2096852"/>
            <a:ext cx="288032" cy="1188132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3995936" y="2132856"/>
            <a:ext cx="720080" cy="115212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7" idx="2"/>
          </p:cNvCxnSpPr>
          <p:nvPr/>
        </p:nvCxnSpPr>
        <p:spPr>
          <a:xfrm flipH="1">
            <a:off x="5004048" y="1772816"/>
            <a:ext cx="504056" cy="1512168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8" idx="3"/>
          </p:cNvCxnSpPr>
          <p:nvPr/>
        </p:nvCxnSpPr>
        <p:spPr>
          <a:xfrm flipH="1">
            <a:off x="5148064" y="2285608"/>
            <a:ext cx="2060215" cy="99937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09120"/>
            <a:ext cx="8229600" cy="161704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/>
              <a:t>Остались вопросы?</a:t>
            </a:r>
            <a:endParaRPr lang="ru-RU" sz="4000" dirty="0" smtClean="0">
              <a:hlinkClick r:id="rId2"/>
            </a:endParaRPr>
          </a:p>
          <a:p>
            <a:pPr algn="ctr">
              <a:buNone/>
            </a:pPr>
            <a:r>
              <a:rPr lang="en-US" sz="4000" dirty="0" smtClean="0">
                <a:hlinkClick r:id="rId2"/>
              </a:rPr>
              <a:t>alyonaek@titul.ru</a:t>
            </a:r>
            <a:r>
              <a:rPr lang="en-US" sz="4000" dirty="0" smtClean="0"/>
              <a:t> </a:t>
            </a:r>
            <a:endParaRPr lang="ru-RU" sz="4000" dirty="0"/>
          </a:p>
        </p:txBody>
      </p:sp>
      <p:pic>
        <p:nvPicPr>
          <p:cNvPr id="31746" name="Picture 2" descr="C:\Documents and Settings\bae\Рабочий стол\thank-you-1428147_960_72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-387424"/>
            <a:ext cx="5112568" cy="52964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Какое понятие ШИРЕ?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/>
          <a:lstStyle/>
          <a:p>
            <a:pPr algn="ctr">
              <a:buNone/>
            </a:pPr>
            <a:r>
              <a:rPr lang="ru-RU" sz="4400" b="1" dirty="0" smtClean="0"/>
              <a:t>УУД</a:t>
            </a:r>
          </a:p>
          <a:p>
            <a:pPr algn="ctr">
              <a:buNone/>
            </a:pPr>
            <a:r>
              <a:rPr lang="ru-RU" i="1" dirty="0" smtClean="0"/>
              <a:t>или </a:t>
            </a:r>
          </a:p>
          <a:p>
            <a:pPr algn="ctr">
              <a:buNone/>
            </a:pPr>
            <a:r>
              <a:rPr lang="ru-RU" sz="4000" b="1" dirty="0" smtClean="0"/>
              <a:t>Метапредметные результаты</a:t>
            </a:r>
            <a:endParaRPr lang="ru-RU" sz="4000" b="1" dirty="0"/>
          </a:p>
        </p:txBody>
      </p:sp>
      <p:sp>
        <p:nvSpPr>
          <p:cNvPr id="4" name="Овал 3"/>
          <p:cNvSpPr/>
          <p:nvPr/>
        </p:nvSpPr>
        <p:spPr>
          <a:xfrm>
            <a:off x="899592" y="3645024"/>
            <a:ext cx="7272808" cy="129614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712968" cy="6264696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ru-RU" dirty="0" smtClean="0"/>
              <a:t>Сайт издательства «Титул»</a:t>
            </a:r>
          </a:p>
          <a:p>
            <a:pPr marL="0" indent="0" algn="ctr">
              <a:buNone/>
            </a:pPr>
            <a:r>
              <a:rPr lang="en-US" dirty="0" smtClean="0">
                <a:hlinkClick r:id="rId2"/>
              </a:rPr>
              <a:t>www.titul.ru</a:t>
            </a:r>
            <a:r>
              <a:rPr lang="en-US" dirty="0" smtClean="0"/>
              <a:t> </a:t>
            </a:r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Интернет-магазин издательства «Титул» </a:t>
            </a:r>
          </a:p>
          <a:p>
            <a:pPr marL="0" indent="0" algn="ctr">
              <a:buNone/>
            </a:pPr>
            <a:r>
              <a:rPr lang="en-US" dirty="0" smtClean="0">
                <a:hlinkClick r:id="rId3"/>
              </a:rPr>
              <a:t>https://www.englishteachers.ru/shop</a:t>
            </a:r>
            <a:r>
              <a:rPr lang="en-US" dirty="0" smtClean="0"/>
              <a:t> </a:t>
            </a:r>
          </a:p>
          <a:p>
            <a:pPr marL="0" indent="0" algn="ctr">
              <a:buNone/>
            </a:pPr>
            <a:endParaRPr lang="ru-RU" altLang="ru-RU" u="sng" dirty="0" smtClean="0"/>
          </a:p>
          <a:p>
            <a:pPr marL="0" indent="0" algn="ctr">
              <a:buNone/>
            </a:pPr>
            <a:r>
              <a:rPr lang="ru-RU" altLang="ru-RU" b="1" u="sng" dirty="0" smtClean="0"/>
              <a:t>«ТИТУЛ» в социальных сетях</a:t>
            </a:r>
          </a:p>
          <a:p>
            <a:pPr marL="0" indent="0" algn="ctr">
              <a:buNone/>
            </a:pPr>
            <a:r>
              <a:rPr lang="ru-RU" altLang="ru-RU" dirty="0" err="1" smtClean="0"/>
              <a:t>ВКонтакте</a:t>
            </a:r>
            <a:r>
              <a:rPr lang="ru-RU" altLang="ru-RU" dirty="0" smtClean="0"/>
              <a:t> - </a:t>
            </a:r>
            <a:r>
              <a:rPr lang="en-US" altLang="ru-RU" dirty="0" smtClean="0">
                <a:hlinkClick r:id="rId4"/>
              </a:rPr>
              <a:t>http://vk.com/titulpublishers</a:t>
            </a:r>
            <a:r>
              <a:rPr lang="ru-RU" altLang="ru-RU" dirty="0" smtClean="0"/>
              <a:t> </a:t>
            </a:r>
          </a:p>
          <a:p>
            <a:pPr marL="0" indent="0" algn="ctr">
              <a:buNone/>
            </a:pPr>
            <a:r>
              <a:rPr lang="en-US" altLang="ru-RU" dirty="0" err="1" smtClean="0"/>
              <a:t>Facebook</a:t>
            </a:r>
            <a:r>
              <a:rPr lang="en-US" altLang="ru-RU" dirty="0" smtClean="0"/>
              <a:t> - </a:t>
            </a:r>
            <a:r>
              <a:rPr lang="en-US" altLang="ru-RU" dirty="0" smtClean="0">
                <a:hlinkClick r:id="rId5"/>
              </a:rPr>
              <a:t>https://www.facebook.com/titulpublishers</a:t>
            </a:r>
            <a:endParaRPr lang="ru-RU" altLang="ru-RU" dirty="0" smtClean="0"/>
          </a:p>
          <a:p>
            <a:pPr marL="0" indent="0" algn="ctr">
              <a:buNone/>
            </a:pPr>
            <a:r>
              <a:rPr lang="en-US" altLang="ru-RU" dirty="0" err="1" smtClean="0"/>
              <a:t>Instagram</a:t>
            </a:r>
            <a:r>
              <a:rPr lang="en-US" altLang="ru-RU" dirty="0" smtClean="0"/>
              <a:t> - </a:t>
            </a:r>
            <a:r>
              <a:rPr lang="en-US" altLang="ru-RU" dirty="0" smtClean="0">
                <a:solidFill>
                  <a:srgbClr val="0033CC"/>
                </a:solidFill>
              </a:rPr>
              <a:t>@titulpublishers</a:t>
            </a:r>
          </a:p>
          <a:p>
            <a:pPr marL="0" indent="0" algn="ctr">
              <a:buNone/>
            </a:pPr>
            <a:endParaRPr lang="ru-RU" altLang="ru-RU" dirty="0" smtClean="0">
              <a:solidFill>
                <a:srgbClr val="0033CC"/>
              </a:solidFill>
            </a:endParaRPr>
          </a:p>
          <a:p>
            <a:pPr marL="0" indent="0" algn="ctr">
              <a:buNone/>
            </a:pPr>
            <a:r>
              <a:rPr lang="en-US" sz="3800" b="1" dirty="0" smtClean="0">
                <a:solidFill>
                  <a:srgbClr val="0033CC"/>
                </a:solidFill>
              </a:rPr>
              <a:t>#</a:t>
            </a:r>
            <a:r>
              <a:rPr lang="ru-RU" sz="3800" dirty="0" err="1" smtClean="0">
                <a:solidFill>
                  <a:srgbClr val="0033CC"/>
                </a:solidFill>
              </a:rPr>
              <a:t>издательствотитул</a:t>
            </a:r>
            <a:r>
              <a:rPr lang="ru-RU" sz="3800" dirty="0" smtClean="0">
                <a:solidFill>
                  <a:srgbClr val="0033CC"/>
                </a:solidFill>
              </a:rPr>
              <a:t> </a:t>
            </a:r>
            <a:r>
              <a:rPr lang="en-US" sz="3800" dirty="0" smtClean="0">
                <a:solidFill>
                  <a:srgbClr val="0033CC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en-US" sz="3800" b="1" dirty="0" smtClean="0">
                <a:solidFill>
                  <a:srgbClr val="0033CC"/>
                </a:solidFill>
              </a:rPr>
              <a:t>#</a:t>
            </a:r>
            <a:r>
              <a:rPr lang="en-US" sz="3800" dirty="0" smtClean="0">
                <a:solidFill>
                  <a:srgbClr val="0033CC"/>
                </a:solidFill>
              </a:rPr>
              <a:t>titulpublishers </a:t>
            </a:r>
            <a:endParaRPr lang="ru-RU" sz="3800" dirty="0"/>
          </a:p>
        </p:txBody>
      </p:sp>
      <p:grpSp>
        <p:nvGrpSpPr>
          <p:cNvPr id="2" name="Группа 8"/>
          <p:cNvGrpSpPr/>
          <p:nvPr/>
        </p:nvGrpSpPr>
        <p:grpSpPr>
          <a:xfrm>
            <a:off x="467544" y="3501009"/>
            <a:ext cx="2161848" cy="1152128"/>
            <a:chOff x="467544" y="3429000"/>
            <a:chExt cx="2161848" cy="1152128"/>
          </a:xfrm>
        </p:grpSpPr>
        <p:pic>
          <p:nvPicPr>
            <p:cNvPr id="4098" name="Picture 2" descr="Картинки по запросу instagram free logo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267744" y="4221088"/>
              <a:ext cx="361648" cy="360040"/>
            </a:xfrm>
            <a:prstGeom prst="rect">
              <a:avLst/>
            </a:prstGeom>
            <a:noFill/>
          </p:spPr>
        </p:pic>
        <p:pic>
          <p:nvPicPr>
            <p:cNvPr id="4106" name="Picture 10" descr="Картинки по запросу vk logo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331640" y="3429000"/>
              <a:ext cx="360040" cy="360040"/>
            </a:xfrm>
            <a:prstGeom prst="rect">
              <a:avLst/>
            </a:prstGeom>
            <a:noFill/>
          </p:spPr>
        </p:pic>
        <p:pic>
          <p:nvPicPr>
            <p:cNvPr id="4108" name="Picture 12" descr="Картинки по запросу facebook logo"/>
            <p:cNvPicPr>
              <a:picLocks noChangeAspect="1" noChangeArrowheads="1"/>
            </p:cNvPicPr>
            <p:nvPr/>
          </p:nvPicPr>
          <p:blipFill>
            <a:blip r:embed="rId8" cstate="print"/>
            <a:srcRect l="21396" r="21548"/>
            <a:stretch>
              <a:fillRect/>
            </a:stretch>
          </p:blipFill>
          <p:spPr bwMode="auto">
            <a:xfrm>
              <a:off x="467544" y="3789040"/>
              <a:ext cx="360040" cy="357188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xmlns="" val="16470658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>
                <a:hlinkClick r:id="rId2"/>
              </a:rPr>
              <a:t>https://</a:t>
            </a:r>
            <a:r>
              <a:rPr lang="en-US" sz="2800" dirty="0" smtClean="0">
                <a:hlinkClick r:id="rId2"/>
              </a:rPr>
              <a:t>www.englishteachers.ru/shop/category/66</a:t>
            </a:r>
            <a:r>
              <a:rPr lang="en-US" sz="2800" dirty="0" smtClean="0"/>
              <a:t> </a:t>
            </a:r>
            <a:endParaRPr lang="ru-RU" sz="2800" dirty="0"/>
          </a:p>
        </p:txBody>
      </p:sp>
      <p:pic>
        <p:nvPicPr>
          <p:cNvPr id="5" name="Содержимое 4" descr="03_07_18_1 (1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556792"/>
            <a:ext cx="9144000" cy="4572000"/>
          </a:xfrm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hlinkClick r:id="rId2"/>
              </a:rPr>
              <a:t>https://</a:t>
            </a:r>
            <a:r>
              <a:rPr lang="en-US" sz="3200" dirty="0" smtClean="0">
                <a:hlinkClick r:id="rId2"/>
              </a:rPr>
              <a:t>www.englishteachers.ru/shop/category/discount-items</a:t>
            </a:r>
            <a:r>
              <a:rPr lang="en-US" sz="3200" dirty="0" smtClean="0"/>
              <a:t> </a:t>
            </a:r>
            <a:endParaRPr lang="ru-RU" sz="3200" dirty="0"/>
          </a:p>
        </p:txBody>
      </p:sp>
      <p:pic>
        <p:nvPicPr>
          <p:cNvPr id="4" name="Содержимое 3" descr="30-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700808"/>
            <a:ext cx="9144000" cy="4572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39750" y="188913"/>
            <a:ext cx="8229600" cy="1325562"/>
          </a:xfrm>
        </p:spPr>
        <p:txBody>
          <a:bodyPr/>
          <a:lstStyle/>
          <a:p>
            <a:pPr eaLnBrk="1" hangingPunct="1"/>
            <a:r>
              <a:rPr lang="ru-RU" sz="4000" b="1" smtClean="0"/>
              <a:t>Метапредметные результаты ФГОС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288" y="1844675"/>
            <a:ext cx="8424862" cy="5013325"/>
          </a:xfrm>
        </p:spPr>
        <p:txBody>
          <a:bodyPr rtlCol="0">
            <a:normAutofit fontScale="77500" lnSpcReduction="20000"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dirty="0" smtClean="0">
                <a:latin typeface="Century Gothic" pitchFamily="34" charset="0"/>
              </a:rPr>
              <a:t>Это освоенные учащимися </a:t>
            </a:r>
            <a:r>
              <a:rPr lang="ru-RU" sz="4000" u="sng" dirty="0" smtClean="0">
                <a:latin typeface="Century Gothic" pitchFamily="34" charset="0"/>
              </a:rPr>
              <a:t>универсальные учебные действия</a:t>
            </a:r>
            <a:r>
              <a:rPr lang="ru-RU" sz="4000" dirty="0" smtClean="0">
                <a:latin typeface="Century Gothic" pitchFamily="34" charset="0"/>
              </a:rPr>
              <a:t> </a:t>
            </a:r>
            <a:r>
              <a:rPr lang="ru-RU" i="1" dirty="0" smtClean="0">
                <a:latin typeface="Century Gothic" pitchFamily="34" charset="0"/>
              </a:rPr>
              <a:t>(познавательные, регулятивные и коммуникативные),</a:t>
            </a:r>
            <a:r>
              <a:rPr lang="ru-RU" i="1" dirty="0" smtClean="0">
                <a:solidFill>
                  <a:srgbClr val="FF0000"/>
                </a:solidFill>
                <a:latin typeface="Century Gothic" pitchFamily="34" charset="0"/>
              </a:rPr>
              <a:t> </a:t>
            </a:r>
            <a:r>
              <a:rPr lang="ru-RU" sz="4000" dirty="0" smtClean="0">
                <a:latin typeface="Century Gothic" pitchFamily="34" charset="0"/>
              </a:rPr>
              <a:t>обеспечивающие владение ключевыми компетенциями, составляющими </a:t>
            </a:r>
            <a:r>
              <a:rPr lang="ru-RU" sz="4000" u="sng" dirty="0" smtClean="0">
                <a:latin typeface="Century Gothic" pitchFamily="34" charset="0"/>
              </a:rPr>
              <a:t>основу умения учиться, и межпредметными понятиями</a:t>
            </a:r>
            <a:r>
              <a:rPr lang="ru-RU" sz="4000" dirty="0" smtClean="0">
                <a:latin typeface="Century Gothic" pitchFamily="34" charset="0"/>
              </a:rPr>
              <a:t> </a:t>
            </a:r>
            <a:r>
              <a:rPr lang="ru-RU" i="1" dirty="0" smtClean="0">
                <a:latin typeface="Century Gothic" pitchFamily="34" charset="0"/>
              </a:rPr>
              <a:t>(читательская компетенция, проектная деятельность, умение работать с информацией).</a:t>
            </a:r>
            <a:r>
              <a:rPr lang="ru-RU" sz="4000" i="1" dirty="0" smtClean="0">
                <a:latin typeface="Century Gothic" pitchFamily="34" charset="0"/>
              </a:rPr>
              <a:t>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4000" i="1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4000" b="1" dirty="0" smtClean="0">
              <a:solidFill>
                <a:srgbClr val="18AC50"/>
              </a:solidFill>
              <a:latin typeface="Century Gothic" pitchFamily="34" charset="0"/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dirty="0" smtClean="0">
                <a:solidFill>
                  <a:srgbClr val="18AC50"/>
                </a:solidFill>
                <a:latin typeface="Century Gothic" pitchFamily="34" charset="0"/>
              </a:rPr>
              <a:t>ФГОС</a:t>
            </a:r>
            <a:r>
              <a:rPr lang="ru-RU" sz="4000" b="1" dirty="0" smtClean="0">
                <a:latin typeface="Century Gothic" pitchFamily="34" charset="0"/>
              </a:rPr>
              <a:t> 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611188" y="1557338"/>
            <a:ext cx="7993062" cy="0"/>
          </a:xfrm>
          <a:prstGeom prst="line">
            <a:avLst/>
          </a:prstGeom>
          <a:ln w="50800" cmpd="thickThin">
            <a:solidFill>
              <a:srgbClr val="18AC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611188" y="5732463"/>
            <a:ext cx="7993062" cy="0"/>
          </a:xfrm>
          <a:prstGeom prst="line">
            <a:avLst/>
          </a:prstGeom>
          <a:ln w="50800" cmpd="thinThick">
            <a:solidFill>
              <a:srgbClr val="18AC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363" name="Picture 3" descr="C:\Documents and Settings\bae\Рабочий стол\Cquote2_sh2.svg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83568" y="1556792"/>
            <a:ext cx="864096" cy="576064"/>
          </a:xfrm>
          <a:prstGeom prst="rect">
            <a:avLst/>
          </a:prstGeom>
          <a:noFill/>
        </p:spPr>
      </p:pic>
      <p:pic>
        <p:nvPicPr>
          <p:cNvPr id="14" name="Picture 3" descr="C:\Documents and Settings\bae\Рабочий стол\Cquote2_sh2.svg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740352" y="5085184"/>
            <a:ext cx="864096" cy="5760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76672"/>
            <a:ext cx="2818656" cy="1143000"/>
          </a:xfrm>
        </p:spPr>
        <p:txBody>
          <a:bodyPr/>
          <a:lstStyle/>
          <a:p>
            <a:r>
              <a:rPr lang="ru-RU" dirty="0" smtClean="0"/>
              <a:t>УУД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873627"/>
            <a:ext cx="8229600" cy="4525963"/>
          </a:xfrm>
        </p:spPr>
        <p:txBody>
          <a:bodyPr/>
          <a:lstStyle/>
          <a:p>
            <a:r>
              <a:rPr lang="ru-RU" dirty="0" smtClean="0"/>
              <a:t>Познавательные</a:t>
            </a:r>
          </a:p>
          <a:p>
            <a:r>
              <a:rPr lang="ru-RU" dirty="0" smtClean="0"/>
              <a:t>Коммуникативные</a:t>
            </a:r>
          </a:p>
          <a:p>
            <a:r>
              <a:rPr lang="ru-RU" dirty="0" smtClean="0"/>
              <a:t>Регулятивные</a:t>
            </a:r>
          </a:p>
          <a:p>
            <a:endParaRPr lang="ru-RU" dirty="0" smtClean="0"/>
          </a:p>
          <a:p>
            <a:r>
              <a:rPr lang="ru-RU" dirty="0" smtClean="0"/>
              <a:t>Личностные</a:t>
            </a:r>
            <a:endParaRPr lang="ru-RU" dirty="0"/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4427984" y="1960037"/>
            <a:ext cx="504056" cy="2160240"/>
          </a:xfrm>
          <a:prstGeom prst="rightBrace">
            <a:avLst>
              <a:gd name="adj1" fmla="val 27440"/>
              <a:gd name="adj2" fmla="val 48413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5039544" y="2219266"/>
            <a:ext cx="4104456" cy="4266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Метапредметные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результаты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4000" b="1" smtClean="0"/>
              <a:t>«меж-» и «мета-»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50825" y="981075"/>
            <a:ext cx="8534400" cy="2819400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smtClean="0"/>
              <a:t>«меж-» = «между» </a:t>
            </a:r>
            <a:r>
              <a:rPr lang="ru-RU" sz="2000" smtClean="0"/>
              <a:t>(С.И. Ожегов, толковый словарь)</a:t>
            </a:r>
          </a:p>
          <a:p>
            <a:pPr marL="0" indent="0" eaLnBrk="1" hangingPunct="1">
              <a:buFont typeface="Wingdings" pitchFamily="2" charset="2"/>
              <a:buNone/>
            </a:pPr>
            <a:endParaRPr lang="ru-RU" sz="2000" smtClean="0"/>
          </a:p>
          <a:p>
            <a:pPr marL="0" indent="0" eaLnBrk="1" hangingPunct="1">
              <a:buFont typeface="Wingdings" pitchFamily="2" charset="2"/>
              <a:buNone/>
            </a:pPr>
            <a:r>
              <a:rPr lang="ru-RU" smtClean="0"/>
              <a:t>«межпредметный» = «между + предметный» - т.е., находящийся между дисциплинами, в тесной связи с ними.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1849438" y="1582738"/>
            <a:ext cx="304800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бъект 4"/>
          <p:cNvSpPr txBox="1">
            <a:spLocks/>
          </p:cNvSpPr>
          <p:nvPr/>
        </p:nvSpPr>
        <p:spPr bwMode="auto">
          <a:xfrm>
            <a:off x="250825" y="3860800"/>
            <a:ext cx="8750300" cy="28194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  <a:defRPr/>
            </a:pPr>
            <a:r>
              <a:rPr lang="ru-RU" kern="0" dirty="0" smtClean="0">
                <a:effectLst/>
              </a:rPr>
              <a:t>«мета-» = «за, после, вне» </a:t>
            </a:r>
            <a:r>
              <a:rPr lang="ru-RU" sz="2400" kern="0" dirty="0" smtClean="0">
                <a:effectLst/>
              </a:rPr>
              <a:t>(от греч. </a:t>
            </a:r>
            <a:r>
              <a:rPr lang="en-US" sz="2400" kern="0" dirty="0" smtClean="0">
                <a:effectLst/>
              </a:rPr>
              <a:t>Meta – </a:t>
            </a:r>
            <a:endParaRPr lang="ru-RU" sz="2400" kern="0" dirty="0" smtClean="0">
              <a:effectLst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2400" kern="0" dirty="0" smtClean="0">
                <a:effectLst/>
              </a:rPr>
              <a:t>                                                                               после, через)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kern="0" dirty="0" smtClean="0">
                <a:effectLst/>
              </a:rPr>
              <a:t>«метапредметный» - находящийся за, после, вне предмета.</a:t>
            </a:r>
            <a:endParaRPr lang="ru-RU" sz="2400" kern="0" dirty="0" smtClean="0">
              <a:effectLst/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2033588" y="4587875"/>
            <a:ext cx="304800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7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000" b="1" smtClean="0"/>
              <a:t>Перечень основных метапредметных умений, достигаемых средствами предмета «Иностранный язык»</a:t>
            </a:r>
          </a:p>
        </p:txBody>
      </p:sp>
      <p:sp>
        <p:nvSpPr>
          <p:cNvPr id="29874" name="Rectangle 178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8305800" cy="4683125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1) Смысловое чтение.</a:t>
            </a:r>
          </a:p>
          <a:p>
            <a:pPr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2) Поисковое чтение.</a:t>
            </a:r>
            <a:endParaRPr lang="ru-RU" sz="2000" dirty="0" smtClean="0"/>
          </a:p>
          <a:p>
            <a:pPr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3) Основные логические операции: </a:t>
            </a:r>
          </a:p>
          <a:p>
            <a:pPr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сравнение</a:t>
            </a:r>
          </a:p>
          <a:p>
            <a:pPr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анализ </a:t>
            </a:r>
          </a:p>
          <a:p>
            <a:pPr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классификация</a:t>
            </a:r>
          </a:p>
          <a:p>
            <a:pPr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синтез. </a:t>
            </a:r>
          </a:p>
          <a:p>
            <a:pPr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4) Заполнение анкет, таблиц, выполнение схем, а также работа с ними.</a:t>
            </a:r>
          </a:p>
          <a:p>
            <a:pPr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5) Принятие и сохранение целей и задач учебной деятельности (работа с инструкцией 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т.д.).</a:t>
            </a:r>
          </a:p>
          <a:p>
            <a:pPr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6) Достижение взаимопонимания в процессе устного общения.</a:t>
            </a:r>
          </a:p>
          <a:p>
            <a:pPr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7) Работа в группах сотрудничества, в том числе выполнение проектных работ.</a:t>
            </a:r>
          </a:p>
          <a:p>
            <a:pPr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8) Оценочная деятельность: самонаблюдение, самооценка и взаимооценка, самокоррекция.</a:t>
            </a:r>
            <a:endParaRPr lang="ru-RU" sz="2000" dirty="0" smtClean="0"/>
          </a:p>
          <a:p>
            <a:pPr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9) Познавательная и личностная рефлексия. </a:t>
            </a:r>
          </a:p>
          <a:p>
            <a:pPr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10) Выполнение заданий с использованием средств ИКТ, в том числе ресурсов сети Интернет.</a:t>
            </a:r>
            <a:endParaRPr lang="ru-RU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920</Words>
  <Application>Microsoft Office PowerPoint</Application>
  <PresentationFormat>Экран (4:3)</PresentationFormat>
  <Paragraphs>135</Paragraphs>
  <Slides>52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52</vt:i4>
      </vt:variant>
    </vt:vector>
  </HeadingPairs>
  <TitlesOfParts>
    <vt:vector size="53" baseType="lpstr">
      <vt:lpstr>Тема Office</vt:lpstr>
      <vt:lpstr>«Определяем достижение метапредметных результатов»</vt:lpstr>
      <vt:lpstr>Слайд 2</vt:lpstr>
      <vt:lpstr>Наш план на сегодня – это найти ответы на три вопроса:</vt:lpstr>
      <vt:lpstr>Какое понятие ШИРЕ?</vt:lpstr>
      <vt:lpstr>Какое понятие ШИРЕ?</vt:lpstr>
      <vt:lpstr>Метапредметные результаты ФГОС</vt:lpstr>
      <vt:lpstr>УУД</vt:lpstr>
      <vt:lpstr>«меж-» и «мета-»</vt:lpstr>
      <vt:lpstr>Перечень основных метапредметных умений, достигаемых средствами предмета «Иностранный язык»</vt:lpstr>
      <vt:lpstr>Слайд 10</vt:lpstr>
      <vt:lpstr>Слайд 11</vt:lpstr>
      <vt:lpstr>Слайд 12</vt:lpstr>
      <vt:lpstr>Слайд 13</vt:lpstr>
      <vt:lpstr>Слайд 14</vt:lpstr>
      <vt:lpstr>Анализ, синтез, классификация, сравнение</vt:lpstr>
      <vt:lpstr>Слайд 16</vt:lpstr>
      <vt:lpstr>Слайд 17</vt:lpstr>
      <vt:lpstr>Слайд 18</vt:lpstr>
      <vt:lpstr>Слайд 19</vt:lpstr>
      <vt:lpstr>Слайд 20</vt:lpstr>
      <vt:lpstr>Самопроверка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Попробуем провести мониторинг</vt:lpstr>
      <vt:lpstr>Слайд 34</vt:lpstr>
      <vt:lpstr>Слайд 35</vt:lpstr>
      <vt:lpstr>Недостатки</vt:lpstr>
      <vt:lpstr>Слайд 37</vt:lpstr>
      <vt:lpstr>Недостатки</vt:lpstr>
      <vt:lpstr>Слайд 39</vt:lpstr>
      <vt:lpstr>Слайд 40</vt:lpstr>
      <vt:lpstr>Слайд 41</vt:lpstr>
      <vt:lpstr>Слайд 42</vt:lpstr>
      <vt:lpstr>Слайд 43</vt:lpstr>
      <vt:lpstr>Как работать с данными?</vt:lpstr>
      <vt:lpstr>Слайд 45</vt:lpstr>
      <vt:lpstr>Слайд 46</vt:lpstr>
      <vt:lpstr>Слайд 47</vt:lpstr>
      <vt:lpstr>Слайд 48</vt:lpstr>
      <vt:lpstr>Слайд 49</vt:lpstr>
      <vt:lpstr>Слайд 50</vt:lpstr>
      <vt:lpstr>https://www.englishteachers.ru/shop/category/66 </vt:lpstr>
      <vt:lpstr>https://www.englishteachers.ru/shop/category/discount-items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bae</cp:lastModifiedBy>
  <cp:revision>62</cp:revision>
  <dcterms:modified xsi:type="dcterms:W3CDTF">2018-07-05T13:17:26Z</dcterms:modified>
</cp:coreProperties>
</file>