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276" r:id="rId2"/>
    <p:sldId id="309" r:id="rId3"/>
    <p:sldId id="311" r:id="rId4"/>
    <p:sldId id="277" r:id="rId5"/>
    <p:sldId id="350" r:id="rId6"/>
    <p:sldId id="324" r:id="rId7"/>
    <p:sldId id="332" r:id="rId8"/>
    <p:sldId id="325" r:id="rId9"/>
    <p:sldId id="326" r:id="rId10"/>
    <p:sldId id="327" r:id="rId11"/>
    <p:sldId id="322" r:id="rId12"/>
    <p:sldId id="329" r:id="rId13"/>
    <p:sldId id="338" r:id="rId14"/>
    <p:sldId id="339" r:id="rId15"/>
    <p:sldId id="330" r:id="rId16"/>
    <p:sldId id="351" r:id="rId17"/>
    <p:sldId id="328" r:id="rId18"/>
    <p:sldId id="333" r:id="rId19"/>
    <p:sldId id="342" r:id="rId20"/>
    <p:sldId id="346" r:id="rId21"/>
    <p:sldId id="341" r:id="rId22"/>
    <p:sldId id="334" r:id="rId23"/>
    <p:sldId id="340" r:id="rId24"/>
    <p:sldId id="348" r:id="rId25"/>
    <p:sldId id="349" r:id="rId26"/>
    <p:sldId id="336" r:id="rId27"/>
    <p:sldId id="352" r:id="rId28"/>
    <p:sldId id="344" r:id="rId29"/>
    <p:sldId id="345" r:id="rId30"/>
    <p:sldId id="353" r:id="rId31"/>
    <p:sldId id="354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8CB77C6B-06BF-B84F-87C8-9FCCA248065D}">
          <p14:sldIdLst>
            <p14:sldId id="276"/>
            <p14:sldId id="309"/>
            <p14:sldId id="311"/>
            <p14:sldId id="277"/>
            <p14:sldId id="350"/>
            <p14:sldId id="324"/>
            <p14:sldId id="332"/>
            <p14:sldId id="325"/>
            <p14:sldId id="326"/>
            <p14:sldId id="327"/>
            <p14:sldId id="322"/>
            <p14:sldId id="329"/>
            <p14:sldId id="338"/>
            <p14:sldId id="339"/>
            <p14:sldId id="330"/>
            <p14:sldId id="351"/>
            <p14:sldId id="328"/>
            <p14:sldId id="333"/>
            <p14:sldId id="342"/>
            <p14:sldId id="346"/>
            <p14:sldId id="341"/>
            <p14:sldId id="334"/>
            <p14:sldId id="340"/>
            <p14:sldId id="348"/>
            <p14:sldId id="349"/>
            <p14:sldId id="336"/>
            <p14:sldId id="352"/>
            <p14:sldId id="344"/>
            <p14:sldId id="345"/>
            <p14:sldId id="353"/>
            <p14:sldId id="35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89296"/>
    <a:srgbClr val="71B7BB"/>
    <a:srgbClr val="2CC0C4"/>
    <a:srgbClr val="D4ECBA"/>
    <a:srgbClr val="E6DED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8" autoAdjust="0"/>
    <p:restoredTop sz="94726" autoAdjust="0"/>
  </p:normalViewPr>
  <p:slideViewPr>
    <p:cSldViewPr snapToGrid="0" snapToObjects="1">
      <p:cViewPr varScale="1">
        <p:scale>
          <a:sx n="116" d="100"/>
          <a:sy n="116" d="100"/>
        </p:scale>
        <p:origin x="-120" y="-29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DFED5-773F-DA44-BAAE-4C06B4D14792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5CDDC-F56B-0548-8463-D00997E6BC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271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1AE387-B5AC-4F60-AFCD-935BFD610515}" type="slidenum">
              <a:rPr lang="ru-RU" altLang="ru-RU"/>
              <a:pPr/>
              <a:t>31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73468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16.03.2018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47825" y="365126"/>
            <a:ext cx="10972800" cy="1143000"/>
          </a:xfrm>
          <a:prstGeom prst="rect">
            <a:avLst/>
          </a:prstGeom>
          <a:effectLst/>
        </p:spPr>
        <p:txBody>
          <a:bodyPr/>
          <a:lstStyle>
            <a:lvl1pPr>
              <a:defRPr kumimoji="0" lang="ru-RU" sz="3600" kern="1200" cap="all" baseline="0" dirty="0" smtClean="0"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1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97675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5C7C29-1F75-3749-9778-0E90C09842F8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96851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-457200" y="916781"/>
            <a:ext cx="12649200" cy="0"/>
          </a:xfrm>
          <a:prstGeom prst="line">
            <a:avLst/>
          </a:prstGeom>
          <a:noFill/>
          <a:ln w="38100" cap="flat" cmpd="sng" algn="ctr">
            <a:gradFill flip="none" rotWithShape="1">
              <a:gsLst>
                <a:gs pos="1500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grpSp>
        <p:nvGrpSpPr>
          <p:cNvPr id="22" name="Группа 21"/>
          <p:cNvGrpSpPr/>
          <p:nvPr userDrawn="1"/>
        </p:nvGrpSpPr>
        <p:grpSpPr>
          <a:xfrm>
            <a:off x="1" y="0"/>
            <a:ext cx="1247774" cy="1209678"/>
            <a:chOff x="1" y="0"/>
            <a:chExt cx="1247774" cy="1209678"/>
          </a:xfrm>
        </p:grpSpPr>
        <p:sp>
          <p:nvSpPr>
            <p:cNvPr id="18" name="Прямоугольный треугольник 17"/>
            <p:cNvSpPr/>
            <p:nvPr userDrawn="1"/>
          </p:nvSpPr>
          <p:spPr>
            <a:xfrm rot="5400000">
              <a:off x="19049" y="-19048"/>
              <a:ext cx="1209678" cy="1247774"/>
            </a:xfrm>
            <a:prstGeom prst="rtTriangle">
              <a:avLst/>
            </a:prstGeom>
            <a:solidFill>
              <a:srgbClr val="71B7B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ый треугольник 20"/>
            <p:cNvSpPr/>
            <p:nvPr userDrawn="1"/>
          </p:nvSpPr>
          <p:spPr>
            <a:xfrm rot="5400000">
              <a:off x="294220" y="275694"/>
              <a:ext cx="840310" cy="866774"/>
            </a:xfrm>
            <a:prstGeom prst="rtTriangle">
              <a:avLst/>
            </a:prstGeom>
            <a:solidFill>
              <a:srgbClr val="48929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 userDrawn="1"/>
        </p:nvGrpSpPr>
        <p:grpSpPr>
          <a:xfrm rot="10800000">
            <a:off x="10944226" y="5648322"/>
            <a:ext cx="1247774" cy="1209678"/>
            <a:chOff x="1" y="0"/>
            <a:chExt cx="1247774" cy="1209678"/>
          </a:xfrm>
        </p:grpSpPr>
        <p:sp>
          <p:nvSpPr>
            <p:cNvPr id="35" name="Прямоугольный треугольник 34"/>
            <p:cNvSpPr/>
            <p:nvPr userDrawn="1"/>
          </p:nvSpPr>
          <p:spPr>
            <a:xfrm rot="5400000">
              <a:off x="19049" y="-19048"/>
              <a:ext cx="1209678" cy="1247774"/>
            </a:xfrm>
            <a:prstGeom prst="rtTriangle">
              <a:avLst/>
            </a:prstGeom>
            <a:solidFill>
              <a:srgbClr val="71B7B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ый треугольник 35"/>
            <p:cNvSpPr/>
            <p:nvPr userDrawn="1"/>
          </p:nvSpPr>
          <p:spPr>
            <a:xfrm rot="5400000">
              <a:off x="294220" y="275694"/>
              <a:ext cx="840310" cy="866774"/>
            </a:xfrm>
            <a:prstGeom prst="rtTriangle">
              <a:avLst/>
            </a:prstGeom>
            <a:solidFill>
              <a:srgbClr val="48929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rgbClr val="7030A0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11" Type="http://schemas.openxmlformats.org/officeDocument/2006/relationships/image" Target="../media/image43.jpeg"/><Relationship Id="rId5" Type="http://schemas.openxmlformats.org/officeDocument/2006/relationships/image" Target="../media/image38.jpeg"/><Relationship Id="rId10" Type="http://schemas.openxmlformats.org/officeDocument/2006/relationships/image" Target="../media/image42.jpeg"/><Relationship Id="rId4" Type="http://schemas.openxmlformats.org/officeDocument/2006/relationships/image" Target="../media/image37.jpeg"/><Relationship Id="rId9" Type="http://schemas.openxmlformats.org/officeDocument/2006/relationships/image" Target="../media/image4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981075"/>
            <a:ext cx="11490325" cy="5619750"/>
          </a:xfrm>
          <a:prstGeom prst="rect">
            <a:avLst/>
          </a:prstGeom>
          <a:effectLst/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Особенности</a:t>
            </a:r>
            <a:r>
              <a:rPr kumimoji="0" lang="ru-RU" sz="32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ru-RU" sz="48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обучения  </a:t>
            </a:r>
            <a:r>
              <a:rPr kumimoji="0" lang="en-US" sz="48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английскому</a:t>
            </a:r>
            <a:r>
              <a:rPr kumimoji="0" lang="ru-RU" sz="32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8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языку  </a:t>
            </a:r>
            <a:r>
              <a:rPr kumimoji="0" lang="en-US" sz="48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русскоязычных</a:t>
            </a:r>
            <a:r>
              <a:rPr kumimoji="0" lang="ru-RU" sz="32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ru-RU" sz="4800" b="1" i="0" u="none" strike="noStrike" kern="1200" cap="all" spc="5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учащихся</a:t>
            </a:r>
            <a:r>
              <a:rPr kumimoji="0" lang="en-US" sz="4000" b="1" i="0" u="none" strike="noStrike" kern="1200" cap="all" spc="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000" b="1" i="0" u="none" strike="noStrike" kern="1200" cap="all" spc="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000" b="1" i="0" u="none" strike="noStrike" kern="1200" cap="all" spc="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000" b="1" i="0" u="none" strike="noStrike" kern="1200" cap="all" spc="0" normalizeH="0" baseline="0" noProof="0" smtClean="0">
                <a:ln>
                  <a:noFill/>
                </a:ln>
                <a:solidFill>
                  <a:srgbClr val="489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1" u="none" strike="noStrike" kern="1200" cap="none" spc="100" normalizeH="0" baseline="0" noProof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Марианна Юрьевна Кауфман</a:t>
            </a:r>
            <a:br>
              <a:rPr kumimoji="0" lang="ru-RU" sz="4000" b="0" i="1" u="none" strike="noStrike" kern="1200" cap="none" spc="100" normalizeH="0" baseline="0" noProof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1" u="none" strike="noStrike" kern="1200" cap="none" spc="100" normalizeH="0" baseline="0" noProof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автор курса «</a:t>
            </a:r>
            <a:r>
              <a:rPr kumimoji="0" lang="en-US" sz="4000" b="0" i="1" u="none" strike="noStrike" kern="1200" cap="none" spc="100" normalizeH="0" baseline="0" noProof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Happy English.ru</a:t>
            </a:r>
            <a:r>
              <a:rPr kumimoji="0" lang="ru-RU" sz="4000" b="0" i="1" u="none" strike="noStrike" kern="1200" cap="none" spc="100" normalizeH="0" baseline="0" noProof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»</a:t>
            </a:r>
            <a:r>
              <a:rPr kumimoji="0" lang="en-US" sz="4000" b="0" i="1" u="none" strike="noStrike" kern="1200" cap="none" spc="100" normalizeH="0" baseline="0" noProof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000" b="0" i="1" u="none" strike="noStrike" kern="1200" cap="none" spc="100" normalizeH="0" baseline="0" noProof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000" b="0" i="1" u="none" strike="noStrike" kern="1200" cap="none" spc="100" normalizeH="0" baseline="0" noProof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Master of Arts in Sociolinguistics</a:t>
            </a:r>
            <a:endParaRPr kumimoji="0" lang="ru-RU" sz="4000" b="0" i="1" u="none" strike="noStrike" kern="1200" cap="all" spc="100" normalizeH="0" baseline="0" noProof="0" dirty="0">
              <a:ln>
                <a:noFill/>
              </a:ln>
              <a:solidFill>
                <a:srgbClr val="7030A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5063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77796"/>
            <a:ext cx="11582400" cy="671639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2800" b="1" spc="100" dirty="0">
                <a:solidFill>
                  <a:srgbClr val="489296"/>
                </a:solidFill>
              </a:rPr>
              <a:t>Как </a:t>
            </a:r>
            <a:r>
              <a:rPr lang="ru-RU" sz="2800" b="1" spc="100" dirty="0" smtClean="0">
                <a:solidFill>
                  <a:srgbClr val="489296"/>
                </a:solidFill>
              </a:rPr>
              <a:t> использовать  пособие</a:t>
            </a:r>
            <a:endParaRPr lang="ru-RU" sz="2800" b="1" spc="100" dirty="0">
              <a:solidFill>
                <a:srgbClr val="48929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999" y="1448474"/>
            <a:ext cx="8956291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alt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начале обучения последовательно параллельно </a:t>
            </a:r>
            <a:r>
              <a:rPr lang="ru-RU" alt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alt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alt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 любым </a:t>
            </a:r>
            <a:r>
              <a:rPr lang="ru-RU" alt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учебником  в течение15 минут урока.</a:t>
            </a: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процессе подготовки к обучению английскому языку </a:t>
            </a:r>
            <a:r>
              <a:rPr lang="ru-RU" alt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alt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alt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alt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 классе.</a:t>
            </a: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3-4 классе выборочная работа в зависимости от </a:t>
            </a:r>
            <a:r>
              <a:rPr lang="ru-RU" alt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индивидуальных </a:t>
            </a:r>
            <a:r>
              <a:rPr lang="ru-RU" alt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потребностей ученика или класса.</a:t>
            </a: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Для </a:t>
            </a:r>
            <a:r>
              <a:rPr lang="ru-RU" alt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самостоятельного использования дома </a:t>
            </a:r>
            <a:r>
              <a:rPr lang="ru-RU" alt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роди-</a:t>
            </a:r>
            <a:r>
              <a:rPr lang="ru-RU" alt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телями</a:t>
            </a:r>
            <a:endParaRPr lang="ru-RU" altLang="ru-RU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занятий с репетитором</a:t>
            </a: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Кружки, внеурочная деятельность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45323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5763" y="1149435"/>
            <a:ext cx="953941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Основной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единицей морфологического уровня является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наименьшая структурная единица </a:t>
            </a:r>
            <a:r>
              <a:rPr lang="ru-RU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морфема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,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имеющая двусторонний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характер.</a:t>
            </a:r>
            <a:endParaRPr lang="en-US" dirty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 indent="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Морфема -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  это устойчивая последовательность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фонем, составляющих ее материальную сторону, содержание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морфемы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,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или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ее семантика, обычно складывается из определенного набора минимальных смысловых элементов,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называемых семами.</a:t>
            </a:r>
          </a:p>
          <a:p>
            <a:pPr indent="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 Этот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уровень рассматривает структуру слова, формы словоизменения, способы выражения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грамматических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значений,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а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также отнесение слов к определенной части речи. 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 indent="252000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Морфемы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бывают двух родов: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непроизводная о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c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нова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, содержащая значение слова;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аффиксальные морфемы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, несущие служебные функции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.</a:t>
            </a:r>
          </a:p>
          <a:p>
            <a:pPr indent="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Аффиксальные морфемы также бывают двух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родов:</a:t>
            </a:r>
          </a:p>
          <a:p>
            <a:pPr marL="252000" indent="-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1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) морфемы словоизменительные, выражающие отношения между словами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</a:b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в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словосочетании или предложении;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падежные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морфемы в русском языке 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,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,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морфема прошедшего времени -(</a:t>
            </a:r>
            <a:r>
              <a:rPr lang="ru-RU" dirty="0" err="1">
                <a:solidFill>
                  <a:srgbClr val="000000"/>
                </a:solidFill>
                <a:ea typeface="Times New Roman" charset="0"/>
                <a:cs typeface="Times New Roman" charset="0"/>
              </a:rPr>
              <a:t>e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)</a:t>
            </a:r>
            <a:r>
              <a:rPr lang="ru-RU" dirty="0" err="1">
                <a:solidFill>
                  <a:srgbClr val="000000"/>
                </a:solidFill>
                <a:ea typeface="Times New Roman" charset="0"/>
                <a:cs typeface="Times New Roman" charset="0"/>
              </a:rPr>
              <a:t>d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 или морфема сравнительной сте­пени -</a:t>
            </a:r>
            <a:r>
              <a:rPr lang="ru-RU" dirty="0" err="1">
                <a:solidFill>
                  <a:srgbClr val="000000"/>
                </a:solidFill>
                <a:ea typeface="Times New Roman" charset="0"/>
                <a:cs typeface="Times New Roman" charset="0"/>
              </a:rPr>
              <a:t>ег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 в английском языке; </a:t>
            </a:r>
            <a:endParaRPr lang="ru-RU" dirty="0" smtClean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 marL="252000" indent="-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2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) морфемы словообразовательные (де­ривационные), используемые или для образования нового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слова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friend-ship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,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или же для видоизменения значения слова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вода </a:t>
            </a:r>
            <a:r>
              <a:rPr lang="mr-IN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–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 вод-</a:t>
            </a:r>
            <a:r>
              <a:rPr lang="ru-RU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ичк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-а</a:t>
            </a:r>
            <a:endParaRPr lang="ru-RU" dirty="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477796"/>
            <a:ext cx="11582400" cy="671639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spc="100" normalizeH="0" baseline="0" noProof="0" dirty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МОРФОЛОГИЧЕСКИЙ УРОВЕНЬ</a:t>
            </a:r>
            <a:endParaRPr kumimoji="0" lang="ru-RU" sz="2800" b="1" i="0" u="none" strike="noStrike" kern="1200" spc="100" normalizeH="0" baseline="0" noProof="0" dirty="0">
              <a:ln>
                <a:noFill/>
              </a:ln>
              <a:solidFill>
                <a:srgbClr val="489296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0745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9768" y="1293341"/>
            <a:ext cx="7587929" cy="4144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00" algn="just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dirty="0" smtClean="0">
                <a:ea typeface="Calibri" charset="0"/>
                <a:cs typeface="Times New Roman" charset="0"/>
              </a:rPr>
              <a:t>Имя существительное. </a:t>
            </a:r>
          </a:p>
          <a:p>
            <a:pPr indent="252000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dirty="0" smtClean="0">
                <a:ea typeface="Times New Roman" charset="0"/>
                <a:cs typeface="Times New Roman" charset="0"/>
              </a:rPr>
              <a:t>Несовпадение категории падежа и средств его выражения в английском и русском языках; </a:t>
            </a:r>
          </a:p>
          <a:p>
            <a:pPr indent="252000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dirty="0" smtClean="0">
                <a:ea typeface="Times New Roman" charset="0"/>
                <a:cs typeface="Times New Roman" charset="0"/>
              </a:rPr>
              <a:t>Неполное совпадение категории числа </a:t>
            </a:r>
            <a:r>
              <a:rPr lang="ru-RU" sz="2000" dirty="0">
                <a:ea typeface="Times New Roman" charset="0"/>
                <a:cs typeface="Times New Roman" charset="0"/>
              </a:rPr>
              <a:t>в английском и русском </a:t>
            </a:r>
            <a:r>
              <a:rPr lang="ru-RU" sz="2000" dirty="0" smtClean="0">
                <a:ea typeface="Times New Roman" charset="0"/>
                <a:cs typeface="Times New Roman" charset="0"/>
              </a:rPr>
              <a:t>языках.</a:t>
            </a:r>
            <a:endParaRPr lang="en-US" sz="2000" dirty="0" smtClean="0">
              <a:ea typeface="Times New Roman" charset="0"/>
              <a:cs typeface="Times New Roman" charset="0"/>
            </a:endParaRPr>
          </a:p>
          <a:p>
            <a:pPr indent="252000">
              <a:spcBef>
                <a:spcPts val="600"/>
              </a:spcBef>
              <a:spcAft>
                <a:spcPts val="0"/>
              </a:spcAft>
            </a:pPr>
            <a:r>
              <a:rPr lang="ru-RU" sz="2000" dirty="0" smtClean="0">
                <a:ea typeface="Times New Roman" charset="0"/>
                <a:cs typeface="Times New Roman" charset="0"/>
              </a:rPr>
              <a:t>Несовпадения </a:t>
            </a:r>
            <a:r>
              <a:rPr lang="ru-RU" sz="2000" dirty="0">
                <a:ea typeface="Times New Roman" charset="0"/>
                <a:cs typeface="Times New Roman" charset="0"/>
              </a:rPr>
              <a:t>в распределении русских и английских имен существительных по группам </a:t>
            </a:r>
            <a:r>
              <a:rPr lang="en-US" sz="2000" dirty="0" err="1">
                <a:ea typeface="Times New Roman" charset="0"/>
                <a:cs typeface="Times New Roman" charset="0"/>
              </a:rPr>
              <a:t>Pluralia</a:t>
            </a:r>
            <a:r>
              <a:rPr lang="en-US" sz="2000" dirty="0">
                <a:ea typeface="Times New Roman" charset="0"/>
                <a:cs typeface="Times New Roman" charset="0"/>
              </a:rPr>
              <a:t> </a:t>
            </a:r>
            <a:r>
              <a:rPr lang="en-US" sz="2000" dirty="0" err="1">
                <a:ea typeface="Times New Roman" charset="0"/>
                <a:cs typeface="Times New Roman" charset="0"/>
              </a:rPr>
              <a:t>Tantum</a:t>
            </a:r>
            <a:r>
              <a:rPr lang="ru-RU" sz="2000" dirty="0">
                <a:ea typeface="Times New Roman" charset="0"/>
                <a:cs typeface="Times New Roman" charset="0"/>
              </a:rPr>
              <a:t> и </a:t>
            </a:r>
            <a:r>
              <a:rPr lang="en-US" sz="2000" dirty="0" err="1">
                <a:ea typeface="Times New Roman" charset="0"/>
                <a:cs typeface="Times New Roman" charset="0"/>
              </a:rPr>
              <a:t>Singularia</a:t>
            </a:r>
            <a:r>
              <a:rPr lang="en-US" sz="2000" dirty="0">
                <a:ea typeface="Times New Roman" charset="0"/>
                <a:cs typeface="Times New Roman" charset="0"/>
              </a:rPr>
              <a:t> </a:t>
            </a:r>
            <a:r>
              <a:rPr lang="en-US" sz="2000" dirty="0" err="1">
                <a:ea typeface="Times New Roman" charset="0"/>
                <a:cs typeface="Times New Roman" charset="0"/>
              </a:rPr>
              <a:t>Tantum</a:t>
            </a:r>
            <a:r>
              <a:rPr lang="ru-RU" sz="2000" dirty="0">
                <a:ea typeface="Times New Roman" charset="0"/>
                <a:cs typeface="Times New Roman" charset="0"/>
              </a:rPr>
              <a:t>. </a:t>
            </a:r>
            <a:endParaRPr lang="en-US" sz="2000" dirty="0" smtClean="0">
              <a:ea typeface="Times New Roman" charset="0"/>
              <a:cs typeface="Times New Roman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</a:pPr>
            <a:r>
              <a:rPr lang="ru-RU" sz="2000" dirty="0" smtClean="0">
                <a:ea typeface="Times New Roman" charset="0"/>
                <a:cs typeface="Times New Roman" charset="0"/>
              </a:rPr>
              <a:t>Категория определенности/неопределенности, средства ее выражения, </a:t>
            </a:r>
            <a:r>
              <a:rPr lang="ru-RU" sz="2000" dirty="0" err="1">
                <a:ea typeface="Times New Roman" charset="0"/>
                <a:cs typeface="Times New Roman" charset="0"/>
              </a:rPr>
              <a:t>артиклевая</a:t>
            </a:r>
            <a:r>
              <a:rPr lang="ru-RU" sz="2000" dirty="0">
                <a:ea typeface="Times New Roman" charset="0"/>
                <a:cs typeface="Times New Roman" charset="0"/>
              </a:rPr>
              <a:t> детерминация. </a:t>
            </a:r>
            <a:endParaRPr lang="en-US" sz="2000" dirty="0" smtClean="0">
              <a:ea typeface="Times New Roman" charset="0"/>
              <a:cs typeface="Times New Roman" charset="0"/>
            </a:endParaRPr>
          </a:p>
          <a:p>
            <a:pPr indent="252000">
              <a:spcBef>
                <a:spcPts val="600"/>
              </a:spcBef>
              <a:spcAft>
                <a:spcPts val="0"/>
              </a:spcAft>
            </a:pPr>
            <a:r>
              <a:rPr lang="ru-RU" sz="2000" dirty="0" smtClean="0">
                <a:ea typeface="Calibri" charset="0"/>
                <a:cs typeface="Times New Roman" charset="0"/>
              </a:rPr>
              <a:t>Имя прилагательное. </a:t>
            </a:r>
            <a:r>
              <a:rPr lang="ru-RU" sz="2000" dirty="0">
                <a:ea typeface="Times New Roman" charset="0"/>
                <a:cs typeface="Times New Roman" charset="0"/>
              </a:rPr>
              <a:t>Категория степеней качества (сравнения). Синтетические и аналитические средства выражения данной категории в английском и русском языках. </a:t>
            </a:r>
            <a:endParaRPr lang="ru-RU" sz="2000" dirty="0" smtClean="0">
              <a:ea typeface="Times New Roman" charset="0"/>
              <a:cs typeface="Times New Roman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477796"/>
            <a:ext cx="11582400" cy="671639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spc="100" normalizeH="0" baseline="0" noProof="0" dirty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МОРФОЛОГИЧЕСКИЙ УРОВЕНЬ</a:t>
            </a:r>
            <a:r>
              <a:rPr lang="ru-RU" sz="2800" b="1" spc="100" noProof="0" dirty="0" smtClean="0"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: СОДЕРЖАНИЕ</a:t>
            </a:r>
            <a:endParaRPr kumimoji="0" lang="ru-RU" sz="2800" b="1" i="0" u="none" strike="noStrike" kern="1200" spc="100" normalizeH="0" baseline="0" noProof="0" dirty="0">
              <a:ln>
                <a:noFill/>
              </a:ln>
              <a:solidFill>
                <a:srgbClr val="489296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7707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75682" y="2645546"/>
            <a:ext cx="2472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2класс  1 </a:t>
            </a:r>
            <a:r>
              <a:rPr lang="ru-RU" dirty="0" err="1" smtClean="0"/>
              <a:t>частьстр</a:t>
            </a:r>
            <a:r>
              <a:rPr lang="ru-RU" dirty="0" smtClean="0"/>
              <a:t> 106</a:t>
            </a:r>
            <a:endParaRPr lang="ru-RU" dirty="0"/>
          </a:p>
        </p:txBody>
      </p:sp>
      <p:pic>
        <p:nvPicPr>
          <p:cNvPr id="15362" name="Picture 2" descr="V:\pubs_new\happy_english.ru\Webinar\2018\15.03\HEru2SB_p1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62558" y="-19995"/>
            <a:ext cx="4946112" cy="68779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V:\pubs_new\Oblogki wse\HappyEng.ru\2 class\HEru2SB1_cover25%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155" y="375594"/>
            <a:ext cx="1100074" cy="15106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48464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0058" y="328473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 класс</a:t>
            </a:r>
            <a:endParaRPr lang="ru-RU" dirty="0"/>
          </a:p>
        </p:txBody>
      </p:sp>
      <p:pic>
        <p:nvPicPr>
          <p:cNvPr id="14339" name="Picture 3" descr="V:\pubs_new\happy_english.ru\Webinar\2018\15.03\HEru8SB_p88.jpg"/>
          <p:cNvPicPr>
            <a:picLocks noChangeAspect="1" noChangeArrowheads="1"/>
          </p:cNvPicPr>
          <p:nvPr/>
        </p:nvPicPr>
        <p:blipFill>
          <a:blip r:embed="rId2"/>
          <a:srcRect r="50910"/>
          <a:stretch>
            <a:fillRect/>
          </a:stretch>
        </p:blipFill>
        <p:spPr bwMode="auto">
          <a:xfrm>
            <a:off x="6610665" y="15461"/>
            <a:ext cx="5062352" cy="684254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340" name="Picture 4" descr="V:\pubs_new\happy_english.ru\Webinar\2018\15.03\HEru8SB_p87.jpg"/>
          <p:cNvPicPr>
            <a:picLocks noChangeAspect="1" noChangeArrowheads="1"/>
          </p:cNvPicPr>
          <p:nvPr/>
        </p:nvPicPr>
        <p:blipFill>
          <a:blip r:embed="rId3"/>
          <a:srcRect l="50910"/>
          <a:stretch>
            <a:fillRect/>
          </a:stretch>
        </p:blipFill>
        <p:spPr bwMode="auto">
          <a:xfrm>
            <a:off x="1348980" y="15461"/>
            <a:ext cx="5062309" cy="684254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28" descr="Heru8S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961" y="405757"/>
            <a:ext cx="11953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07722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0000" y="1351005"/>
            <a:ext cx="752874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52000" algn="just">
              <a:spcAft>
                <a:spcPts val="0"/>
              </a:spcAft>
            </a:pPr>
            <a:r>
              <a:rPr lang="ru-RU" sz="2000" dirty="0" smtClean="0">
                <a:ea typeface="Times New Roman" charset="0"/>
                <a:cs typeface="Times New Roman" charset="0"/>
              </a:rPr>
              <a:t>Глагольная </a:t>
            </a:r>
            <a:r>
              <a:rPr lang="ru-RU" sz="2000" dirty="0">
                <a:ea typeface="Times New Roman" charset="0"/>
                <a:cs typeface="Times New Roman" charset="0"/>
              </a:rPr>
              <a:t>категория лица и числа (личные формы глагола) в русском и английском </a:t>
            </a:r>
            <a:r>
              <a:rPr lang="ru-RU" sz="2000" dirty="0" smtClean="0">
                <a:ea typeface="Times New Roman" charset="0"/>
                <a:cs typeface="Times New Roman" charset="0"/>
              </a:rPr>
              <a:t>языках.</a:t>
            </a:r>
            <a:endParaRPr lang="en-US" sz="2000" dirty="0" smtClean="0">
              <a:ea typeface="Times New Roman" charset="0"/>
              <a:cs typeface="Times New Roman" charset="0"/>
            </a:endParaRPr>
          </a:p>
          <a:p>
            <a:pPr indent="252000" algn="just">
              <a:spcAft>
                <a:spcPts val="0"/>
              </a:spcAft>
            </a:pPr>
            <a:r>
              <a:rPr lang="ru-RU" sz="2000" b="1" dirty="0" smtClean="0">
                <a:ea typeface="Calibri" charset="0"/>
                <a:cs typeface="Times New Roman" charset="0"/>
              </a:rPr>
              <a:t>Категория </a:t>
            </a:r>
            <a:r>
              <a:rPr lang="ru-RU" sz="2000" b="1" dirty="0">
                <a:ea typeface="Calibri" charset="0"/>
                <a:cs typeface="Times New Roman" charset="0"/>
              </a:rPr>
              <a:t>времени. </a:t>
            </a:r>
            <a:r>
              <a:rPr lang="ru-RU" sz="2000" dirty="0">
                <a:ea typeface="Times New Roman" charset="0"/>
                <a:cs typeface="Times New Roman" charset="0"/>
              </a:rPr>
              <a:t>Лексические и грамматические средства выражения категории времени. </a:t>
            </a:r>
            <a:r>
              <a:rPr lang="ru-RU" sz="2000" dirty="0" smtClean="0">
                <a:ea typeface="Calibri" charset="0"/>
                <a:cs typeface="Times New Roman" charset="0"/>
              </a:rPr>
              <a:t>С</a:t>
            </a:r>
            <a:r>
              <a:rPr lang="ru-RU" sz="2000" dirty="0" smtClean="0">
                <a:ea typeface="Times New Roman" charset="0"/>
                <a:cs typeface="Times New Roman" charset="0"/>
              </a:rPr>
              <a:t>оотношение </a:t>
            </a:r>
            <a:r>
              <a:rPr lang="ru-RU" sz="2000" dirty="0">
                <a:ea typeface="Times New Roman" charset="0"/>
                <a:cs typeface="Times New Roman" charset="0"/>
              </a:rPr>
              <a:t>английской и русской систем временных форм, используемых для выражения абсолютных временных </a:t>
            </a:r>
            <a:r>
              <a:rPr lang="ru-RU" sz="2000" dirty="0" smtClean="0">
                <a:ea typeface="Times New Roman" charset="0"/>
                <a:cs typeface="Times New Roman" charset="0"/>
              </a:rPr>
              <a:t>значений. Проблема </a:t>
            </a:r>
            <a:r>
              <a:rPr lang="ru-RU" sz="2000" dirty="0">
                <a:ea typeface="Times New Roman" charset="0"/>
                <a:cs typeface="Times New Roman" charset="0"/>
              </a:rPr>
              <a:t>толкования </a:t>
            </a:r>
            <a:r>
              <a:rPr lang="ru-RU" sz="2000" dirty="0" err="1">
                <a:ea typeface="Times New Roman" charset="0"/>
                <a:cs typeface="Times New Roman" charset="0"/>
              </a:rPr>
              <a:t>видо-временных</a:t>
            </a:r>
            <a:r>
              <a:rPr lang="ru-RU" sz="2000" dirty="0">
                <a:ea typeface="Times New Roman" charset="0"/>
                <a:cs typeface="Times New Roman" charset="0"/>
              </a:rPr>
              <a:t> форм глагола в английском </a:t>
            </a:r>
            <a:r>
              <a:rPr lang="ru-RU" sz="2000" dirty="0" smtClean="0">
                <a:ea typeface="Times New Roman" charset="0"/>
                <a:cs typeface="Times New Roman" charset="0"/>
              </a:rPr>
              <a:t>языке.</a:t>
            </a:r>
            <a:endParaRPr lang="en-US" sz="2000" dirty="0" smtClean="0">
              <a:ea typeface="Times New Roman" charset="0"/>
              <a:cs typeface="Times New Roman" charset="0"/>
            </a:endParaRPr>
          </a:p>
          <a:p>
            <a:pPr indent="252000" algn="just">
              <a:spcAft>
                <a:spcPts val="0"/>
              </a:spcAft>
            </a:pPr>
            <a:r>
              <a:rPr lang="ru-RU" sz="2000" b="1" dirty="0" smtClean="0">
                <a:ea typeface="Calibri" charset="0"/>
                <a:cs typeface="Times New Roman" charset="0"/>
              </a:rPr>
              <a:t>Категория </a:t>
            </a:r>
            <a:r>
              <a:rPr lang="ru-RU" sz="2000" b="1" dirty="0">
                <a:ea typeface="Calibri" charset="0"/>
                <a:cs typeface="Times New Roman" charset="0"/>
              </a:rPr>
              <a:t>залога. </a:t>
            </a:r>
            <a:r>
              <a:rPr lang="ru-RU" sz="2000" dirty="0">
                <a:ea typeface="Times New Roman" charset="0"/>
                <a:cs typeface="Times New Roman" charset="0"/>
              </a:rPr>
              <a:t>Функциональные различия в употреблении залоговых форм глаголов в английском и русском </a:t>
            </a:r>
            <a:r>
              <a:rPr lang="ru-RU" sz="2000" dirty="0" smtClean="0">
                <a:ea typeface="Times New Roman" charset="0"/>
                <a:cs typeface="Times New Roman" charset="0"/>
              </a:rPr>
              <a:t>языках.</a:t>
            </a:r>
          </a:p>
          <a:p>
            <a:pPr indent="252000" algn="just">
              <a:spcAft>
                <a:spcPts val="0"/>
              </a:spcAft>
            </a:pPr>
            <a:r>
              <a:rPr lang="ru-RU" sz="2000" b="1" dirty="0" smtClean="0">
                <a:ea typeface="Times New Roman" charset="0"/>
                <a:cs typeface="Times New Roman" charset="0"/>
              </a:rPr>
              <a:t>Категория модальности.</a:t>
            </a:r>
          </a:p>
          <a:p>
            <a:pPr indent="252000" algn="just">
              <a:spcAft>
                <a:spcPts val="0"/>
              </a:spcAft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60000" y="444843"/>
            <a:ext cx="20199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spc="100" dirty="0" smtClean="0">
                <a:solidFill>
                  <a:srgbClr val="489296"/>
                </a:solidFill>
                <a:ea typeface="Calibri" charset="0"/>
                <a:cs typeface="Times New Roman" charset="0"/>
              </a:rPr>
              <a:t>ГЛАГОЛ </a:t>
            </a:r>
          </a:p>
        </p:txBody>
      </p:sp>
    </p:spTree>
    <p:extLst>
      <p:ext uri="{BB962C8B-B14F-4D97-AF65-F5344CB8AC3E}">
        <p14:creationId xmlns="" xmlns:p14="http://schemas.microsoft.com/office/powerpoint/2010/main" val="1451518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24940" y="1535837"/>
            <a:ext cx="2728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 класс 2 часть </a:t>
            </a:r>
            <a:r>
              <a:rPr lang="ru-RU" dirty="0" err="1" smtClean="0"/>
              <a:t>стр</a:t>
            </a:r>
            <a:r>
              <a:rPr lang="ru-RU" dirty="0" smtClean="0"/>
              <a:t> 66-67</a:t>
            </a:r>
            <a:endParaRPr lang="ru-RU" dirty="0"/>
          </a:p>
        </p:txBody>
      </p:sp>
      <p:pic>
        <p:nvPicPr>
          <p:cNvPr id="1026" name="Picture 2" descr="V:\pubs_new\happy_english.ru\Webinar\2018\15.03\HEru2SB_p66-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0031" y="0"/>
            <a:ext cx="9863465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0" name="Picture 2" descr="V:\pubs_new\Oblogki wse\HappyEng.ru\2 class\HEru2SB2_cover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603" y="377610"/>
            <a:ext cx="1121159" cy="15477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687121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0351" y="1705232"/>
            <a:ext cx="7760045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800" i="1" dirty="0" smtClean="0">
                <a:ea typeface="Calibri" charset="0"/>
                <a:cs typeface="Times New Roman" charset="0"/>
              </a:rPr>
              <a:t>«Синтаксис </a:t>
            </a:r>
            <a:r>
              <a:rPr lang="ru-RU" sz="2800" i="1" dirty="0">
                <a:ea typeface="Calibri" charset="0"/>
                <a:cs typeface="Times New Roman" charset="0"/>
              </a:rPr>
              <a:t>языка представляет собой такой уровень языка, который имеет дело </a:t>
            </a:r>
            <a:r>
              <a:rPr lang="en-US" sz="2800" i="1" dirty="0" smtClean="0">
                <a:ea typeface="Calibri" charset="0"/>
                <a:cs typeface="Times New Roman" charset="0"/>
              </a:rPr>
              <a:t/>
            </a:r>
            <a:br>
              <a:rPr lang="en-US" sz="2800" i="1" dirty="0" smtClean="0">
                <a:ea typeface="Calibri" charset="0"/>
                <a:cs typeface="Times New Roman" charset="0"/>
              </a:rPr>
            </a:br>
            <a:r>
              <a:rPr lang="ru-RU" sz="2800" i="1" dirty="0" smtClean="0">
                <a:ea typeface="Calibri" charset="0"/>
                <a:cs typeface="Times New Roman" charset="0"/>
              </a:rPr>
              <a:t>с </a:t>
            </a:r>
            <a:r>
              <a:rPr lang="ru-RU" sz="2800" i="1" dirty="0">
                <a:ea typeface="Calibri" charset="0"/>
                <a:cs typeface="Times New Roman" charset="0"/>
              </a:rPr>
              <a:t>единицами более сложными, чем слово</a:t>
            </a:r>
            <a:r>
              <a:rPr lang="ru-RU" sz="2800" i="1" dirty="0" smtClean="0">
                <a:ea typeface="Calibri" charset="0"/>
                <a:cs typeface="Times New Roman" charset="0"/>
              </a:rPr>
              <a:t>»</a:t>
            </a:r>
            <a:endParaRPr lang="en-US" sz="2800" i="1" dirty="0" smtClean="0">
              <a:ea typeface="Calibri" charset="0"/>
              <a:cs typeface="Times New Roman" charset="0"/>
            </a:endParaRPr>
          </a:p>
          <a:p>
            <a:pPr algn="r"/>
            <a:r>
              <a:rPr lang="ru-RU" sz="2400" i="1" dirty="0" smtClean="0">
                <a:ea typeface="Calibri" charset="0"/>
                <a:cs typeface="Times New Roman" charset="0"/>
              </a:rPr>
              <a:t>В. Д. </a:t>
            </a:r>
            <a:r>
              <a:rPr lang="ru-RU" sz="2400" i="1" dirty="0" err="1" smtClean="0">
                <a:ea typeface="Calibri" charset="0"/>
                <a:cs typeface="Times New Roman" charset="0"/>
              </a:rPr>
              <a:t>Аракин</a:t>
            </a:r>
            <a:endParaRPr lang="ru-RU" sz="2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620351" y="456291"/>
            <a:ext cx="65296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spc="100" dirty="0" smtClean="0">
                <a:solidFill>
                  <a:srgbClr val="489296"/>
                </a:solidFill>
              </a:rPr>
              <a:t>СИНТАКСИЧЕСКИЙ УРОВЕНЬ</a:t>
            </a:r>
            <a:endParaRPr lang="ru-RU" sz="3200" b="1" spc="100" dirty="0">
              <a:solidFill>
                <a:srgbClr val="48929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7988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9620" y="1223380"/>
            <a:ext cx="811411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52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x-none" sz="2000" dirty="0"/>
              <a:t>П</a:t>
            </a:r>
            <a:r>
              <a:rPr lang="x-none" altLang="x-none" sz="2000" dirty="0" smtClean="0"/>
              <a:t>оряд</a:t>
            </a:r>
            <a:r>
              <a:rPr lang="ru-RU" altLang="x-none" sz="2000" dirty="0" err="1" smtClean="0"/>
              <a:t>ок</a:t>
            </a:r>
            <a:r>
              <a:rPr lang="x-none" altLang="x-none" sz="2000" dirty="0" smtClean="0"/>
              <a:t> </a:t>
            </a:r>
            <a:r>
              <a:rPr lang="x-none" altLang="x-none" sz="2000" dirty="0"/>
              <a:t>слов. Свободное и фиксированное словорасположение основных членов предложения в русском и английском </a:t>
            </a:r>
            <a:r>
              <a:rPr lang="x-none" altLang="x-none" sz="2000"/>
              <a:t>языках </a:t>
            </a:r>
            <a:r>
              <a:rPr lang="x-none" altLang="x-none" sz="2000" smtClean="0"/>
              <a:t>соответственно.</a:t>
            </a:r>
            <a:endParaRPr lang="en-US" altLang="x-none" sz="2000" dirty="0" smtClean="0"/>
          </a:p>
          <a:p>
            <a:pPr lvl="0" indent="252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2000" smtClean="0"/>
              <a:t>Коммуникативные </a:t>
            </a:r>
            <a:r>
              <a:rPr lang="x-none" altLang="x-none" sz="2000" dirty="0"/>
              <a:t>типы предложения: </a:t>
            </a:r>
            <a:r>
              <a:rPr lang="x-none" altLang="x-none" sz="2000" i="1" dirty="0"/>
              <a:t>повествовательное, вопросительное, отрицательное, восклицательное предложения.</a:t>
            </a:r>
            <a:endParaRPr lang="x-none" altLang="x-none" sz="2000" dirty="0"/>
          </a:p>
          <a:p>
            <a:pPr lvl="0" indent="252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2000" i="1" dirty="0" smtClean="0"/>
              <a:t>Члены </a:t>
            </a:r>
            <a:r>
              <a:rPr lang="x-none" altLang="x-none" sz="2000" i="1" dirty="0"/>
              <a:t>предложения: подлежащее, сказуемое, дополнение, определение, обстоятельство. </a:t>
            </a:r>
            <a:endParaRPr lang="x-none" altLang="x-none" sz="2000" dirty="0"/>
          </a:p>
          <a:p>
            <a:pPr lvl="0" indent="252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2000" i="1" dirty="0"/>
              <a:t>Простое предложение. </a:t>
            </a:r>
            <a:r>
              <a:rPr lang="x-none" altLang="x-none" sz="2000" dirty="0"/>
              <a:t>Предложения </a:t>
            </a:r>
            <a:r>
              <a:rPr lang="x-none" altLang="x-none" sz="2000" i="1" dirty="0"/>
              <a:t>односоставные и двусоставные</a:t>
            </a:r>
            <a:r>
              <a:rPr lang="x-none" altLang="x-none" sz="2000" i="1"/>
              <a:t>. </a:t>
            </a:r>
            <a:endParaRPr lang="en-US" altLang="x-none" sz="2000" i="1" dirty="0" smtClean="0"/>
          </a:p>
          <a:p>
            <a:pPr indent="252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x-none" sz="2000" dirty="0" smtClean="0"/>
              <a:t>Расхождения в </a:t>
            </a:r>
            <a:r>
              <a:rPr lang="x-none" altLang="x-none" sz="2000" smtClean="0"/>
              <a:t>строе английских и русских предложений. Значимость порядка слов, степень связности как способы компенсации недостаточности морфологических показателей связи в предложениях в английском языке.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059618" y="284661"/>
            <a:ext cx="9827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100" dirty="0" smtClean="0">
                <a:solidFill>
                  <a:srgbClr val="489296"/>
                </a:solidFill>
              </a:rPr>
              <a:t>СИНТАКСИЧЕСКИЙ УРОВЕНЬ: СОДЕРЖАНИЕ</a:t>
            </a:r>
            <a:endParaRPr lang="ru-RU" sz="3200" b="1" spc="100" dirty="0">
              <a:solidFill>
                <a:srgbClr val="48929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6985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64908" y="3195961"/>
            <a:ext cx="2401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 класс 1 часть </a:t>
            </a:r>
            <a:r>
              <a:rPr lang="ru-RU" dirty="0" err="1" smtClean="0"/>
              <a:t>стр</a:t>
            </a:r>
            <a:r>
              <a:rPr lang="ru-RU" dirty="0" smtClean="0"/>
              <a:t> 68</a:t>
            </a:r>
            <a:endParaRPr lang="ru-RU" dirty="0"/>
          </a:p>
        </p:txBody>
      </p:sp>
      <p:pic>
        <p:nvPicPr>
          <p:cNvPr id="12290" name="Picture 2" descr="V:\pubs_new\happy_english.ru\Webinar\2018\15.03\HEru2SB_p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0096" y="0"/>
            <a:ext cx="4931733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2" descr="V:\pubs_new\Oblogki wse\HappyEng.ru\2 class\HEru2SB2_cover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603" y="377610"/>
            <a:ext cx="1121159" cy="15477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457103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84172" y="1169773"/>
            <a:ext cx="8237839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“</a:t>
            </a:r>
            <a:r>
              <a:rPr lang="ru-RU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Для </a:t>
            </a:r>
            <a:r>
              <a:rPr lang="ru-RU" sz="22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педагогического процесса обучения иностранному языку </a:t>
            </a:r>
            <a:r>
              <a:rPr lang="ru-RU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основное </a:t>
            </a:r>
            <a:r>
              <a:rPr lang="ru-RU" sz="22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значение имеет выявление типологически важных </a:t>
            </a:r>
            <a:r>
              <a:rPr lang="ru-RU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структурных </a:t>
            </a:r>
            <a:r>
              <a:rPr lang="ru-RU" sz="22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отличий иностранного языка от родного языка учащихся, с </a:t>
            </a:r>
            <a:r>
              <a:rPr lang="ru-RU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которым </a:t>
            </a:r>
            <a:r>
              <a:rPr lang="ru-RU" sz="22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они постоянно сравнивают изучаемый иностранный язык и от которого они постоянно отталкиваются.</a:t>
            </a:r>
            <a:br>
              <a:rPr lang="ru-RU" sz="22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</a:br>
            <a:r>
              <a:rPr lang="ru-RU" sz="10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/>
            </a:r>
            <a:br>
              <a:rPr lang="ru-RU" sz="10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</a:br>
            <a:r>
              <a:rPr lang="ru-RU" sz="22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Как показывают многочисленные наблюдения и </a:t>
            </a:r>
            <a:r>
              <a:rPr lang="ru-RU" sz="22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эксперимен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-</a:t>
            </a:r>
            <a:r>
              <a:rPr lang="ru-RU" sz="22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тальные</a:t>
            </a:r>
            <a:r>
              <a:rPr lang="ru-RU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исследования, родной язык учащихся всегда обусловливает те трудности и те так называемые устойчивые ошибки, которые </a:t>
            </a:r>
            <a:r>
              <a:rPr lang="ru-RU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учащиеся </a:t>
            </a:r>
            <a:r>
              <a:rPr lang="ru-RU" sz="22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допускают 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/>
            </a:r>
            <a:b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</a:br>
            <a:r>
              <a:rPr lang="ru-RU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в </a:t>
            </a:r>
            <a:r>
              <a:rPr lang="ru-RU" sz="22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процессе обучения иностранному языку</a:t>
            </a:r>
            <a:r>
              <a:rPr lang="ru-RU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.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”</a:t>
            </a:r>
          </a:p>
          <a:p>
            <a:endParaRPr lang="en-US" sz="1000" i="1" dirty="0" smtClean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r>
              <a:rPr lang="ru-RU" sz="2000" i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В</a:t>
            </a:r>
            <a:r>
              <a:rPr lang="ru-RU" sz="2000" i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. Д. </a:t>
            </a:r>
            <a:r>
              <a:rPr lang="ru-RU" sz="2000" i="1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Аракин</a:t>
            </a:r>
            <a:r>
              <a:rPr lang="ru-RU" dirty="0">
                <a:solidFill>
                  <a:srgbClr val="000000"/>
                </a:solidFill>
                <a:latin typeface="Times" charset="0"/>
                <a:ea typeface="Times New Roman" charset="0"/>
                <a:cs typeface="Times New Roman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" charset="0"/>
                <a:ea typeface="Times New Roman" charset="0"/>
                <a:cs typeface="Times New Roman" charset="0"/>
              </a:rPr>
            </a:br>
            <a:r>
              <a:rPr lang="ru-RU" dirty="0">
                <a:solidFill>
                  <a:srgbClr val="000000"/>
                </a:solidFill>
                <a:latin typeface="Times" charset="0"/>
                <a:ea typeface="Times New Roman" charset="0"/>
                <a:cs typeface="Times New Roman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" charset="0"/>
                <a:ea typeface="Times New Roman" charset="0"/>
                <a:cs typeface="Times New Roman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7328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92606" y="3435658"/>
            <a:ext cx="1875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класс </a:t>
            </a:r>
            <a:r>
              <a:rPr lang="ru-RU" dirty="0" err="1" smtClean="0"/>
              <a:t>стр</a:t>
            </a:r>
            <a:r>
              <a:rPr lang="ru-RU" dirty="0" smtClean="0"/>
              <a:t> 162</a:t>
            </a:r>
            <a:endParaRPr lang="ru-RU" dirty="0"/>
          </a:p>
        </p:txBody>
      </p:sp>
      <p:pic>
        <p:nvPicPr>
          <p:cNvPr id="11266" name="Picture 2" descr="V:\pubs_new\happy_english.ru\Webinar\2018\15.03\HEru10SB_p1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9137" y="1"/>
            <a:ext cx="5167800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189" y="388252"/>
            <a:ext cx="113188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44131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9830" y="2281561"/>
            <a:ext cx="1885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 класс </a:t>
            </a:r>
            <a:r>
              <a:rPr lang="ru-RU" dirty="0" err="1" smtClean="0"/>
              <a:t>стр</a:t>
            </a:r>
            <a:r>
              <a:rPr lang="ru-RU" dirty="0" smtClean="0"/>
              <a:t> 294</a:t>
            </a:r>
            <a:endParaRPr lang="ru-RU" dirty="0"/>
          </a:p>
        </p:txBody>
      </p:sp>
      <p:pic>
        <p:nvPicPr>
          <p:cNvPr id="3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748" y="431933"/>
            <a:ext cx="1152525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V:\pubs_new\happy_english.ru\Webinar\2018\15.03\HEru11_p294.jpg"/>
          <p:cNvPicPr>
            <a:picLocks noChangeAspect="1" noChangeArrowheads="1"/>
          </p:cNvPicPr>
          <p:nvPr/>
        </p:nvPicPr>
        <p:blipFill>
          <a:blip r:embed="rId3"/>
          <a:srcRect r="50910"/>
          <a:stretch>
            <a:fillRect/>
          </a:stretch>
        </p:blipFill>
        <p:spPr bwMode="auto">
          <a:xfrm>
            <a:off x="3614093" y="1"/>
            <a:ext cx="5073790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584528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94460" y="186935"/>
            <a:ext cx="4957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489296"/>
                </a:solidFill>
              </a:rPr>
              <a:t>Создание положительной мотивации</a:t>
            </a:r>
            <a:endParaRPr lang="ru-RU" sz="2000" b="1" dirty="0">
              <a:solidFill>
                <a:srgbClr val="489296"/>
              </a:solidFill>
            </a:endParaRPr>
          </a:p>
        </p:txBody>
      </p:sp>
      <p:pic>
        <p:nvPicPr>
          <p:cNvPr id="9218" name="Picture 2" descr="V:\pubs_new\happy_english.ru\Webinar\2018\15.03\HEru8SB_p85.jpg"/>
          <p:cNvPicPr>
            <a:picLocks noChangeAspect="1" noChangeArrowheads="1"/>
          </p:cNvPicPr>
          <p:nvPr/>
        </p:nvPicPr>
        <p:blipFill>
          <a:blip r:embed="rId2"/>
          <a:srcRect l="50910"/>
          <a:stretch>
            <a:fillRect/>
          </a:stretch>
        </p:blipFill>
        <p:spPr bwMode="auto">
          <a:xfrm>
            <a:off x="3647658" y="587045"/>
            <a:ext cx="4639492" cy="62709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8" descr="Heru8S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199" y="422233"/>
            <a:ext cx="11953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58263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0563" y="2210540"/>
            <a:ext cx="1748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 класс </a:t>
            </a:r>
            <a:r>
              <a:rPr lang="ru-RU" dirty="0" err="1" smtClean="0"/>
              <a:t>стр</a:t>
            </a:r>
            <a:r>
              <a:rPr lang="ru-RU" dirty="0" smtClean="0"/>
              <a:t> 102</a:t>
            </a:r>
            <a:endParaRPr lang="ru-RU" dirty="0"/>
          </a:p>
        </p:txBody>
      </p:sp>
      <p:pic>
        <p:nvPicPr>
          <p:cNvPr id="8194" name="Picture 2" descr="V:\pubs_new\happy_english.ru\Webinar\2018\15.03\HEru8SB_p102.jpg"/>
          <p:cNvPicPr>
            <a:picLocks noChangeAspect="1" noChangeArrowheads="1"/>
          </p:cNvPicPr>
          <p:nvPr/>
        </p:nvPicPr>
        <p:blipFill>
          <a:blip r:embed="rId2"/>
          <a:srcRect r="51218"/>
          <a:stretch>
            <a:fillRect/>
          </a:stretch>
        </p:blipFill>
        <p:spPr bwMode="auto">
          <a:xfrm>
            <a:off x="3462681" y="1"/>
            <a:ext cx="5041968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28" descr="Heru8S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199" y="422233"/>
            <a:ext cx="11953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45516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6999" y="123956"/>
            <a:ext cx="4000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489296"/>
                </a:solidFill>
              </a:rPr>
              <a:t>Знакомство с историей языка</a:t>
            </a:r>
            <a:endParaRPr lang="ru-RU" sz="2000" b="1" dirty="0">
              <a:solidFill>
                <a:srgbClr val="48929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72179" y="2361460"/>
            <a:ext cx="325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 класс  1 часть </a:t>
            </a:r>
            <a:r>
              <a:rPr lang="ru-RU" dirty="0" err="1" smtClean="0"/>
              <a:t>стр</a:t>
            </a:r>
            <a:r>
              <a:rPr lang="ru-RU" dirty="0" smtClean="0"/>
              <a:t> 47, 48,  51</a:t>
            </a:r>
            <a:endParaRPr lang="ru-RU" dirty="0"/>
          </a:p>
        </p:txBody>
      </p:sp>
      <p:pic>
        <p:nvPicPr>
          <p:cNvPr id="5122" name="Picture 2" descr="V:\pubs_new\happy_english.ru\Webinar\2018\15.03\HEru3SB_p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6217" y="493288"/>
            <a:ext cx="4576999" cy="6364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24" name="Picture 4" descr="V:\pubs_new\happy_english.ru\Webinar\2018\15.03\HEru3SB_p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3304" y="493288"/>
            <a:ext cx="4576999" cy="6364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2" descr="V:\pubs_new\Oblogki wse\HappyEng.ru\3 class\HEru3WB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6277" y="371818"/>
            <a:ext cx="1180328" cy="16299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567291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6999" y="123956"/>
            <a:ext cx="4000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489296"/>
                </a:solidFill>
              </a:rPr>
              <a:t>Знакомство с историей языка</a:t>
            </a:r>
            <a:endParaRPr lang="ru-RU" sz="2000" b="1" dirty="0">
              <a:solidFill>
                <a:srgbClr val="489296"/>
              </a:solidFill>
            </a:endParaRPr>
          </a:p>
        </p:txBody>
      </p:sp>
      <p:pic>
        <p:nvPicPr>
          <p:cNvPr id="6" name="Picture 3" descr="V:\pubs_new\happy_english.ru\Webinar\2018\15.03\HEru3SB_p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0910" y="493288"/>
            <a:ext cx="4576999" cy="6364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46" name="Picture 2" descr="V:\pubs_new\Oblogki wse\HappyEng.ru\3 class\HEru3WB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752" y="371818"/>
            <a:ext cx="1302479" cy="179866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567291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90017" y="103551"/>
            <a:ext cx="5990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rgbClr val="489296"/>
                </a:solidFill>
              </a:rPr>
              <a:t>Учет культурных различий и норм общения</a:t>
            </a:r>
            <a:endParaRPr lang="ru-RU" sz="2200" b="1" dirty="0">
              <a:solidFill>
                <a:srgbClr val="489296"/>
              </a:solidFill>
            </a:endParaRPr>
          </a:p>
        </p:txBody>
      </p:sp>
      <p:pic>
        <p:nvPicPr>
          <p:cNvPr id="4098" name="Picture 2" descr="V:\pubs_new\happy_english.ru\Webinar\2018\15.03\HEru8SB_p96.jpg"/>
          <p:cNvPicPr>
            <a:picLocks noChangeAspect="1" noChangeArrowheads="1"/>
          </p:cNvPicPr>
          <p:nvPr/>
        </p:nvPicPr>
        <p:blipFill>
          <a:blip r:embed="rId2"/>
          <a:srcRect r="52144"/>
          <a:stretch>
            <a:fillRect/>
          </a:stretch>
        </p:blipFill>
        <p:spPr bwMode="auto">
          <a:xfrm>
            <a:off x="1721224" y="587045"/>
            <a:ext cx="4522822" cy="62709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9" name="Picture 3" descr="V:\pubs_new\happy_english.ru\Webinar\2018\15.03\HEru8SB_p1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6461" y="587045"/>
            <a:ext cx="4725436" cy="6270955"/>
          </a:xfrm>
          <a:prstGeom prst="rect">
            <a:avLst/>
          </a:prstGeom>
          <a:noFill/>
        </p:spPr>
      </p:pic>
      <p:pic>
        <p:nvPicPr>
          <p:cNvPr id="6" name="Picture 28" descr="Heru8S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4030" y="427174"/>
            <a:ext cx="11953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7651214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7511" y="3160450"/>
            <a:ext cx="2078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 класс </a:t>
            </a:r>
            <a:r>
              <a:rPr lang="ru-RU" dirty="0" err="1" smtClean="0"/>
              <a:t>стр</a:t>
            </a:r>
            <a:r>
              <a:rPr lang="ru-RU" dirty="0" smtClean="0"/>
              <a:t> 54-55</a:t>
            </a:r>
            <a:endParaRPr lang="ru-RU" dirty="0"/>
          </a:p>
        </p:txBody>
      </p:sp>
      <p:pic>
        <p:nvPicPr>
          <p:cNvPr id="7170" name="Picture 2" descr="V:\pubs_new\happy_english.ru\Webinar\2018\15.03\HEru11SB_p54-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9991" y="587045"/>
            <a:ext cx="9450873" cy="62709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748" y="431933"/>
            <a:ext cx="1152525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4368588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5279" y="186935"/>
            <a:ext cx="3913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489296"/>
                </a:solidFill>
              </a:rPr>
              <a:t>Развитие языковой догадки</a:t>
            </a:r>
            <a:endParaRPr lang="ru-RU" sz="2000" b="1" dirty="0">
              <a:solidFill>
                <a:srgbClr val="48929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4322" y="2441359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 класс </a:t>
            </a:r>
            <a:r>
              <a:rPr lang="ru-RU" dirty="0" err="1" smtClean="0"/>
              <a:t>стр</a:t>
            </a:r>
            <a:r>
              <a:rPr lang="ru-RU" dirty="0" smtClean="0"/>
              <a:t> 69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25946" y="2626025"/>
            <a:ext cx="1875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класс </a:t>
            </a:r>
            <a:r>
              <a:rPr lang="ru-RU" dirty="0" err="1" smtClean="0"/>
              <a:t>стр</a:t>
            </a:r>
            <a:r>
              <a:rPr lang="ru-RU" dirty="0" smtClean="0"/>
              <a:t> 109</a:t>
            </a:r>
            <a:endParaRPr lang="ru-RU" dirty="0"/>
          </a:p>
        </p:txBody>
      </p:sp>
      <p:pic>
        <p:nvPicPr>
          <p:cNvPr id="3074" name="Picture 2" descr="V:\pubs_new\happy_english.ru\Webinar\2018\15.03\HEru6SB_p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5515" y="587045"/>
            <a:ext cx="4725436" cy="62709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5" name="Picture 3" descr="V:\pubs_new\happy_english.ru\Webinar\2018\15.03\HEru10SB_p1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9583" y="587045"/>
            <a:ext cx="4725436" cy="62709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24" descr="Heru6S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0650" y="401422"/>
            <a:ext cx="11652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75021" y="401422"/>
            <a:ext cx="113188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39265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6099" y="114641"/>
            <a:ext cx="10785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489296"/>
                </a:solidFill>
              </a:rPr>
              <a:t>Работа над типичными ошибками, характерными для русскоязычных учащихся</a:t>
            </a:r>
            <a:endParaRPr lang="ru-RU" sz="2000" b="1" dirty="0">
              <a:solidFill>
                <a:srgbClr val="48929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0765" y="1997476"/>
            <a:ext cx="175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 класс </a:t>
            </a:r>
            <a:r>
              <a:rPr lang="ru-RU" dirty="0" err="1" smtClean="0"/>
              <a:t>стр</a:t>
            </a:r>
            <a:r>
              <a:rPr lang="ru-RU" dirty="0" smtClean="0"/>
              <a:t> 58</a:t>
            </a:r>
            <a:endParaRPr lang="ru-RU" dirty="0"/>
          </a:p>
        </p:txBody>
      </p:sp>
      <p:pic>
        <p:nvPicPr>
          <p:cNvPr id="2050" name="Picture 2" descr="V:\pubs_new\happy_english.ru\Webinar\2018\15.03\HEru11SB_p58.jpg"/>
          <p:cNvPicPr>
            <a:picLocks noChangeAspect="1" noChangeArrowheads="1"/>
          </p:cNvPicPr>
          <p:nvPr/>
        </p:nvPicPr>
        <p:blipFill>
          <a:blip r:embed="rId2"/>
          <a:srcRect r="49984"/>
          <a:stretch>
            <a:fillRect/>
          </a:stretch>
        </p:blipFill>
        <p:spPr bwMode="auto">
          <a:xfrm>
            <a:off x="3680791" y="587045"/>
            <a:ext cx="4726949" cy="62709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291" y="514751"/>
            <a:ext cx="113188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107731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67481" y="1227438"/>
            <a:ext cx="10091351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Основной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единицей этого уровня является </a:t>
            </a:r>
            <a:r>
              <a:rPr lang="ru-RU" b="1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фонема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. </a:t>
            </a:r>
            <a:endParaRPr lang="ru-RU" dirty="0" smtClean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 indent="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Фонема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представляет собой абстрактную языковую единицу, которая сочетает в себе все те общие признаки, свойственные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реальным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звукам — фонам, в которых она существует или реализуется. </a:t>
            </a:r>
            <a:endParaRPr lang="ru-RU" dirty="0" smtClean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 indent="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Фонема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как основная единица фонологического уровня языка выполняет две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функции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: </a:t>
            </a:r>
            <a:endParaRPr lang="ru-RU" dirty="0" smtClean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 marL="252000" indent="-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1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) </a:t>
            </a:r>
            <a:r>
              <a:rPr lang="ru-RU" i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конститутивную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,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состоящую в том, что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фонемы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представляют собой необходимый строительный материал для единиц морфологического и других уровней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;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 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 marL="252000" indent="-252000">
              <a:spcAft>
                <a:spcPts val="0"/>
              </a:spcAft>
            </a:pPr>
            <a:endParaRPr lang="ru-RU" sz="1000" dirty="0" smtClean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 marL="252000" indent="-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2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) </a:t>
            </a:r>
            <a:r>
              <a:rPr lang="ru-RU" i="1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дистинктивную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, иначе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называемую различительной, которая дает возможность отличать одни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морфемы и слова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от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других.</a:t>
            </a:r>
          </a:p>
          <a:p>
            <a:pPr indent="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Одна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и та же фонема в различных условиях может звучать по-разному. </a:t>
            </a:r>
            <a:b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</a:b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Фонемы в морфемах и словах комбинируются в слоги, которые можно рассматривать как естественную единицу сегментации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речевого потока.</a:t>
            </a:r>
          </a:p>
          <a:p>
            <a:pPr indent="2520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Наряду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с фонемами и их вариантами, которые получили название сегментных единиц по их способности употребляться в отдельных отрезках речевой цепи, к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фонологическому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уровню относятся </a:t>
            </a:r>
            <a:r>
              <a:rPr lang="ru-RU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сверх сегментные </a:t>
            </a:r>
            <a:r>
              <a:rPr lang="ru-RU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единицы, под которыми обычно понимаются ударение и интонация.</a:t>
            </a:r>
            <a:endParaRPr lang="ru-RU" dirty="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77796"/>
            <a:ext cx="11582400" cy="671639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spc="100" normalizeH="0" baseline="0" noProof="0" dirty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ФОНОЛОГИЧЕСКИЙ УРОВЕНЬ</a:t>
            </a:r>
            <a:endParaRPr kumimoji="0" lang="ru-RU" sz="3200" b="1" i="0" u="none" strike="noStrike" kern="1200" spc="100" normalizeH="0" baseline="0" noProof="0" dirty="0">
              <a:ln>
                <a:noFill/>
              </a:ln>
              <a:solidFill>
                <a:srgbClr val="489296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88597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2210" y="184665"/>
            <a:ext cx="113846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489296"/>
                </a:solidFill>
              </a:rPr>
              <a:t>Формирование умения рассказать</a:t>
            </a:r>
            <a:r>
              <a:rPr lang="en-US" b="1" dirty="0" smtClean="0">
                <a:solidFill>
                  <a:srgbClr val="489296"/>
                </a:solidFill>
              </a:rPr>
              <a:t> </a:t>
            </a:r>
            <a:r>
              <a:rPr lang="ru-RU" b="1" dirty="0" smtClean="0">
                <a:solidFill>
                  <a:srgbClr val="489296"/>
                </a:solidFill>
              </a:rPr>
              <a:t>о своей стране и достойно представить ее</a:t>
            </a:r>
            <a:endParaRPr lang="ru-RU" b="1" dirty="0">
              <a:solidFill>
                <a:srgbClr val="489296"/>
              </a:solidFill>
            </a:endParaRPr>
          </a:p>
        </p:txBody>
      </p:sp>
      <p:pic>
        <p:nvPicPr>
          <p:cNvPr id="3074" name="Picture 2" descr="V:\pubs_new\happy_english.ru\Webinar\2018\15.03\Heru4SB2_p66-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2210" y="595945"/>
            <a:ext cx="9006352" cy="62620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5" name="Picture 3" descr="V:\pubs_new\Oblogki wse\HappyEng.ru\4 class\HEru4SB2_FG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110" y="595945"/>
            <a:ext cx="1295788" cy="17888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411815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Z:\коллаж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7397" y="1108459"/>
            <a:ext cx="1732929" cy="2320541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Z:\коллаж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5880" y="2554299"/>
            <a:ext cx="1731170" cy="2320541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65253" y="231663"/>
            <a:ext cx="10446818" cy="776288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ctr">
              <a:defRPr/>
            </a:pPr>
            <a:r>
              <a:rPr lang="ru-RU" altLang="ru-RU" sz="3300" b="1" spc="100" dirty="0">
                <a:solidFill>
                  <a:srgbClr val="489296"/>
                </a:solidFill>
              </a:rPr>
              <a:t>Школа молодого учителя и </a:t>
            </a:r>
            <a:r>
              <a:rPr lang="ru-RU" altLang="ru-RU" sz="3300" b="1" spc="100" dirty="0" smtClean="0">
                <a:solidFill>
                  <a:srgbClr val="489296"/>
                </a:solidFill>
              </a:rPr>
              <a:t>серия «</a:t>
            </a:r>
            <a:r>
              <a:rPr lang="en-US" altLang="ru-RU" sz="3300" b="1" spc="100" dirty="0">
                <a:solidFill>
                  <a:srgbClr val="489296"/>
                </a:solidFill>
              </a:rPr>
              <a:t>How to…</a:t>
            </a:r>
            <a:r>
              <a:rPr lang="ru-RU" altLang="ru-RU" sz="3300" b="1" spc="100" dirty="0">
                <a:solidFill>
                  <a:srgbClr val="489296"/>
                </a:solidFill>
              </a:rPr>
              <a:t>»</a:t>
            </a:r>
            <a:r>
              <a:rPr lang="en-US" altLang="ru-RU" sz="3300" b="1" spc="100" dirty="0">
                <a:solidFill>
                  <a:srgbClr val="489296"/>
                </a:solidFill>
              </a:rPr>
              <a:t> </a:t>
            </a:r>
            <a:endParaRPr lang="ru-RU" altLang="ru-RU" sz="3300" b="1" spc="100" dirty="0">
              <a:solidFill>
                <a:srgbClr val="489296"/>
              </a:solidFill>
            </a:endParaRPr>
          </a:p>
        </p:txBody>
      </p:sp>
      <p:pic>
        <p:nvPicPr>
          <p:cNvPr id="30" name="Picture 4" descr="Z:\коллаж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95960" y="1115916"/>
            <a:ext cx="1732614" cy="2313084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Z:\коллаж\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5771" y="1115916"/>
            <a:ext cx="1830477" cy="2451199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Z:\коллаж\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91110" y="2555779"/>
            <a:ext cx="1755482" cy="231308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Z:\коллаж\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71947" y="4132647"/>
            <a:ext cx="1736134" cy="2328916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Z:\коллаж\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77318" y="2554299"/>
            <a:ext cx="1836069" cy="245865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1" descr="Z:\коллаж\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36625" y="3994534"/>
            <a:ext cx="1836069" cy="245865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 descr="Z:\коллаж\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85628" y="4132647"/>
            <a:ext cx="1766356" cy="232054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653075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399" y="1145059"/>
            <a:ext cx="1102222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52000"/>
            <a:r>
              <a:rPr lang="en-US" sz="1700" b="1" dirty="0"/>
              <a:t>Alphabet</a:t>
            </a:r>
            <a:r>
              <a:rPr lang="en-US" sz="1700" dirty="0"/>
              <a:t>: Russian </a:t>
            </a:r>
            <a:r>
              <a:rPr lang="en-US" sz="1700" dirty="0" smtClean="0"/>
              <a:t>uses the </a:t>
            </a:r>
            <a:r>
              <a:rPr lang="en-US" sz="1700" dirty="0"/>
              <a:t>Cyrillic alphabet, </a:t>
            </a:r>
            <a:r>
              <a:rPr lang="en-US" sz="1700" dirty="0" smtClean="0"/>
              <a:t>some </a:t>
            </a:r>
            <a:r>
              <a:rPr lang="en-US" sz="1700" dirty="0"/>
              <a:t>of whose letters are similar to letters in the Latin alphabet used by English</a:t>
            </a:r>
            <a:r>
              <a:rPr lang="en-US" sz="1700" dirty="0" smtClean="0"/>
              <a:t>.</a:t>
            </a:r>
            <a:endParaRPr lang="ru-RU" sz="1700" dirty="0" smtClean="0"/>
          </a:p>
          <a:p>
            <a:pPr indent="252000"/>
            <a:r>
              <a:rPr lang="en-US" sz="1700" dirty="0" smtClean="0"/>
              <a:t>Rules of reading are very confusing for Russian students.</a:t>
            </a:r>
            <a:endParaRPr lang="ru-RU" sz="1700" dirty="0" smtClean="0"/>
          </a:p>
          <a:p>
            <a:pPr indent="252000"/>
            <a:r>
              <a:rPr lang="en-US" sz="1700" dirty="0" smtClean="0"/>
              <a:t>Russian </a:t>
            </a:r>
            <a:r>
              <a:rPr lang="en-US" sz="1700" dirty="0"/>
              <a:t>learners of English </a:t>
            </a:r>
            <a:r>
              <a:rPr lang="en-US" sz="1700" dirty="0" smtClean="0"/>
              <a:t>experience </a:t>
            </a:r>
            <a:r>
              <a:rPr lang="en-US" sz="1700" dirty="0"/>
              <a:t>initial problems </a:t>
            </a:r>
            <a:r>
              <a:rPr lang="en-US" sz="1700" dirty="0" smtClean="0"/>
              <a:t>writing and reading in </a:t>
            </a:r>
            <a:r>
              <a:rPr lang="en-US" sz="1700" dirty="0"/>
              <a:t>English. </a:t>
            </a:r>
            <a:endParaRPr lang="ru-RU" sz="1700" dirty="0" smtClean="0"/>
          </a:p>
          <a:p>
            <a:pPr indent="252000"/>
            <a:r>
              <a:rPr lang="en-US" sz="1700" b="1" dirty="0" smtClean="0"/>
              <a:t>Phonology</a:t>
            </a:r>
            <a:r>
              <a:rPr lang="en-US" sz="1700" dirty="0"/>
              <a:t>: </a:t>
            </a:r>
            <a:r>
              <a:rPr lang="en-US" sz="1700" dirty="0" smtClean="0"/>
              <a:t>Russian </a:t>
            </a:r>
            <a:r>
              <a:rPr lang="en-US" sz="1700" dirty="0"/>
              <a:t>consists of 5 vowel sounds, with no </a:t>
            </a:r>
            <a:r>
              <a:rPr lang="en-US" sz="1700" dirty="0" smtClean="0"/>
              <a:t>differentiation </a:t>
            </a:r>
            <a:r>
              <a:rPr lang="en-US" sz="1700" dirty="0"/>
              <a:t>between short and long vowels. </a:t>
            </a:r>
            <a:endParaRPr lang="ru-RU" sz="1700" dirty="0" smtClean="0"/>
          </a:p>
          <a:p>
            <a:pPr indent="252000"/>
            <a:r>
              <a:rPr lang="en-US" sz="1700" dirty="0" smtClean="0"/>
              <a:t>English has </a:t>
            </a:r>
            <a:r>
              <a:rPr lang="en-US" sz="1700" dirty="0"/>
              <a:t>12 vowel sounds (5 long, 7 short), plus 8 diphthongs. </a:t>
            </a:r>
            <a:endParaRPr lang="ru-RU" sz="1700" dirty="0" smtClean="0"/>
          </a:p>
          <a:p>
            <a:pPr indent="252000"/>
            <a:r>
              <a:rPr lang="en-US" sz="1700" dirty="0"/>
              <a:t>Russian has a similar number of consonants to English, but their sounds do not fully overlap. </a:t>
            </a:r>
            <a:r>
              <a:rPr lang="ru-RU" sz="1700" dirty="0"/>
              <a:t/>
            </a:r>
            <a:br>
              <a:rPr lang="ru-RU" sz="1700" dirty="0"/>
            </a:br>
            <a:r>
              <a:rPr lang="en-US" sz="1700" dirty="0" smtClean="0"/>
              <a:t>	The </a:t>
            </a:r>
            <a:r>
              <a:rPr lang="en-US" sz="1700" dirty="0"/>
              <a:t>/</a:t>
            </a:r>
            <a:r>
              <a:rPr lang="ru-RU" sz="1700" dirty="0" err="1"/>
              <a:t>θ</a:t>
            </a:r>
            <a:r>
              <a:rPr lang="en-US" sz="1700" dirty="0"/>
              <a:t>/ and /</a:t>
            </a:r>
            <a:r>
              <a:rPr lang="en-US" sz="1700" dirty="0" err="1"/>
              <a:t>ð</a:t>
            </a:r>
            <a:r>
              <a:rPr lang="en-US" sz="1700" dirty="0"/>
              <a:t>/ sounds do not exist in Russian, so words such as </a:t>
            </a:r>
            <a:r>
              <a:rPr lang="en-US" sz="1700" i="1" dirty="0"/>
              <a:t>thin</a:t>
            </a:r>
            <a:r>
              <a:rPr lang="en-US" sz="1700" dirty="0"/>
              <a:t>, </a:t>
            </a:r>
            <a:r>
              <a:rPr lang="en-US" sz="1700" i="1" dirty="0"/>
              <a:t>then</a:t>
            </a:r>
            <a:r>
              <a:rPr lang="en-US" sz="1700" dirty="0"/>
              <a:t> and </a:t>
            </a:r>
            <a:r>
              <a:rPr lang="en-US" sz="1700" i="1" dirty="0"/>
              <a:t>clothes</a:t>
            </a:r>
            <a:r>
              <a:rPr lang="en-US" sz="1700" dirty="0"/>
              <a:t> are predictably difficult.</a:t>
            </a:r>
          </a:p>
          <a:p>
            <a:pPr indent="252000"/>
            <a:r>
              <a:rPr lang="en-US" sz="1700" dirty="0" smtClean="0"/>
              <a:t>	In </a:t>
            </a:r>
            <a:r>
              <a:rPr lang="en-US" sz="1700" dirty="0"/>
              <a:t>words beginning with /w/, such as </a:t>
            </a:r>
            <a:r>
              <a:rPr lang="en-US" sz="1700" i="1" dirty="0" smtClean="0"/>
              <a:t>were </a:t>
            </a:r>
            <a:r>
              <a:rPr lang="en-US" sz="1700" i="1" dirty="0"/>
              <a:t>/ </a:t>
            </a:r>
            <a:r>
              <a:rPr lang="en-US" sz="1700" i="1" dirty="0" smtClean="0"/>
              <a:t>with </a:t>
            </a:r>
            <a:r>
              <a:rPr lang="en-US" sz="1700" i="1" dirty="0"/>
              <a:t>/ </a:t>
            </a:r>
            <a:r>
              <a:rPr lang="en-US" sz="1700" i="1" dirty="0" smtClean="0"/>
              <a:t>walk</a:t>
            </a:r>
            <a:r>
              <a:rPr lang="en-US" sz="1700" dirty="0" smtClean="0"/>
              <a:t>. 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en-US" sz="1700" dirty="0" smtClean="0"/>
              <a:t>	Discrimination </a:t>
            </a:r>
            <a:r>
              <a:rPr lang="en-US" sz="1700" dirty="0"/>
              <a:t>between </a:t>
            </a:r>
            <a:r>
              <a:rPr lang="en-US" sz="1700" dirty="0" smtClean="0"/>
              <a:t>certain </a:t>
            </a:r>
            <a:r>
              <a:rPr lang="en-US" sz="1700" dirty="0"/>
              <a:t>sounds in </a:t>
            </a:r>
            <a:r>
              <a:rPr lang="en-US" sz="1700" i="1" dirty="0" smtClean="0"/>
              <a:t>bad </a:t>
            </a:r>
            <a:r>
              <a:rPr lang="en-US" sz="1700" i="1" dirty="0"/>
              <a:t>/ </a:t>
            </a:r>
            <a:r>
              <a:rPr lang="en-US" sz="1700" i="1" dirty="0" smtClean="0"/>
              <a:t>bed  god </a:t>
            </a:r>
            <a:r>
              <a:rPr lang="en-US" sz="1700" i="1" dirty="0"/>
              <a:t>/ </a:t>
            </a:r>
            <a:r>
              <a:rPr lang="en-US" sz="1700" i="1" dirty="0" smtClean="0"/>
              <a:t>got</a:t>
            </a:r>
            <a:r>
              <a:rPr lang="en-US" sz="1700" dirty="0" smtClean="0"/>
              <a:t>.</a:t>
            </a:r>
            <a:endParaRPr lang="ru-RU" sz="1700" dirty="0"/>
          </a:p>
          <a:p>
            <a:pPr indent="252000"/>
            <a:r>
              <a:rPr lang="en-US" sz="1700" dirty="0"/>
              <a:t>the /w/ and /v/ sounds are </a:t>
            </a:r>
            <a:r>
              <a:rPr lang="en-US" sz="1700" dirty="0" smtClean="0"/>
              <a:t>difficult,</a:t>
            </a:r>
            <a:r>
              <a:rPr lang="en-US" sz="1700" dirty="0"/>
              <a:t> </a:t>
            </a:r>
            <a:r>
              <a:rPr lang="en-US" sz="1700" i="1" dirty="0" smtClean="0"/>
              <a:t>wine</a:t>
            </a:r>
            <a:r>
              <a:rPr lang="en-US" sz="1700" dirty="0"/>
              <a:t> being pronounced </a:t>
            </a:r>
            <a:r>
              <a:rPr lang="en-US" sz="1700" i="1" dirty="0" smtClean="0"/>
              <a:t>vine</a:t>
            </a:r>
            <a:r>
              <a:rPr lang="en-US" sz="1700" dirty="0" smtClean="0"/>
              <a:t>, </a:t>
            </a:r>
          </a:p>
          <a:p>
            <a:pPr indent="252000"/>
            <a:r>
              <a:rPr lang="en-US" sz="1700" dirty="0"/>
              <a:t>t</a:t>
            </a:r>
            <a:r>
              <a:rPr lang="en-US" sz="1700" dirty="0" smtClean="0"/>
              <a:t>he</a:t>
            </a:r>
            <a:r>
              <a:rPr lang="en-US" sz="1700" dirty="0"/>
              <a:t> </a:t>
            </a:r>
            <a:r>
              <a:rPr lang="en-US" sz="1700" i="1" dirty="0"/>
              <a:t>ng</a:t>
            </a:r>
            <a:r>
              <a:rPr lang="en-US" sz="1700" dirty="0"/>
              <a:t> sound at the end of words like </a:t>
            </a:r>
            <a:r>
              <a:rPr lang="en-US" sz="1700" dirty="0" smtClean="0"/>
              <a:t>king</a:t>
            </a:r>
            <a:r>
              <a:rPr lang="en-US" sz="1700" dirty="0"/>
              <a:t> or </a:t>
            </a:r>
            <a:r>
              <a:rPr lang="en-US" sz="1700" i="1" dirty="0"/>
              <a:t>thinking</a:t>
            </a:r>
            <a:r>
              <a:rPr lang="en-US" sz="1700" dirty="0"/>
              <a:t> </a:t>
            </a:r>
            <a:r>
              <a:rPr lang="en-US" sz="1700" dirty="0" smtClean="0"/>
              <a:t>is often mispronounced. </a:t>
            </a:r>
          </a:p>
          <a:p>
            <a:pPr indent="252000"/>
            <a:r>
              <a:rPr lang="en-US" sz="1700" dirty="0" smtClean="0"/>
              <a:t>Russian </a:t>
            </a:r>
            <a:r>
              <a:rPr lang="en-US" sz="1700" dirty="0"/>
              <a:t>has variable stress patterns, as English. 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en-US" sz="1700" dirty="0" smtClean="0"/>
              <a:t>Russian </a:t>
            </a:r>
            <a:r>
              <a:rPr lang="en-US" sz="1700" dirty="0"/>
              <a:t>learners </a:t>
            </a:r>
            <a:r>
              <a:rPr lang="en-US" sz="1700" dirty="0" smtClean="0"/>
              <a:t>often stress the words that </a:t>
            </a:r>
            <a:r>
              <a:rPr lang="en-US" sz="1700" dirty="0"/>
              <a:t>English native </a:t>
            </a:r>
            <a:r>
              <a:rPr lang="en-US" sz="1700" dirty="0" smtClean="0"/>
              <a:t>speaker would  </a:t>
            </a:r>
            <a:r>
              <a:rPr lang="en-US" sz="1700" dirty="0"/>
              <a:t>swallow; </a:t>
            </a:r>
            <a:r>
              <a:rPr lang="en-US" sz="1700" dirty="0" smtClean="0"/>
              <a:t>for </a:t>
            </a:r>
            <a:r>
              <a:rPr lang="en-US" sz="1700" dirty="0"/>
              <a:t>example </a:t>
            </a:r>
            <a:r>
              <a:rPr lang="en-US" sz="1700" i="1" dirty="0"/>
              <a:t>as</a:t>
            </a:r>
            <a:r>
              <a:rPr lang="en-US" sz="1700" dirty="0"/>
              <a:t> and </a:t>
            </a:r>
            <a:r>
              <a:rPr lang="en-US" sz="1700" i="1" dirty="0" smtClean="0"/>
              <a:t>got</a:t>
            </a:r>
            <a:r>
              <a:rPr lang="en-US" sz="1700" dirty="0"/>
              <a:t> </a:t>
            </a:r>
            <a:r>
              <a:rPr lang="en-US" sz="1700" dirty="0" smtClean="0"/>
              <a:t>in:</a:t>
            </a:r>
            <a:r>
              <a:rPr lang="ru-RU" sz="1700" dirty="0"/>
              <a:t> 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en-US" sz="1700" dirty="0" smtClean="0"/>
              <a:t>She is as pretty as her. </a:t>
            </a:r>
            <a:r>
              <a:rPr lang="en-US" sz="1700" i="1" dirty="0" smtClean="0"/>
              <a:t>/ </a:t>
            </a:r>
            <a:r>
              <a:rPr lang="en-US" sz="1700" i="1" dirty="0"/>
              <a:t>She </a:t>
            </a:r>
            <a:r>
              <a:rPr lang="en-US" sz="1700" i="1" dirty="0" smtClean="0"/>
              <a:t>has got a new dress.</a:t>
            </a:r>
            <a:r>
              <a:rPr lang="en-US" sz="1700" dirty="0"/>
              <a:t> </a:t>
            </a:r>
            <a:endParaRPr lang="ru-RU" sz="1700" dirty="0" smtClean="0"/>
          </a:p>
          <a:p>
            <a:pPr indent="252000"/>
            <a:r>
              <a:rPr lang="en-US" sz="1700" dirty="0" smtClean="0"/>
              <a:t>Russian </a:t>
            </a:r>
            <a:r>
              <a:rPr lang="en-US" sz="1700" dirty="0"/>
              <a:t>learners may ask questions with falling instead of rising intonation, which does not sound </a:t>
            </a:r>
            <a:r>
              <a:rPr lang="en-US" sz="1700" dirty="0" smtClean="0"/>
              <a:t>polite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en-US" sz="1700" dirty="0" smtClean="0"/>
              <a:t> to </a:t>
            </a:r>
            <a:r>
              <a:rPr lang="en-US" sz="1700" dirty="0"/>
              <a:t>English native speakers</a:t>
            </a:r>
            <a:r>
              <a:rPr lang="en-US" sz="1700" dirty="0" smtClean="0"/>
              <a:t>.</a:t>
            </a:r>
            <a:r>
              <a:rPr lang="en-US" sz="1700" dirty="0"/>
              <a:t> Due to differences in the phonological systems, it is relatively difficult for </a:t>
            </a:r>
            <a:r>
              <a:rPr lang="en-US" sz="1700" dirty="0" smtClean="0"/>
              <a:t>Russians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en-US" sz="1700" dirty="0" smtClean="0"/>
              <a:t> </a:t>
            </a:r>
            <a:r>
              <a:rPr lang="en-US" sz="1700" dirty="0"/>
              <a:t>to acquire native-speaker-like standards of pronunciation and intonation. </a:t>
            </a:r>
            <a:endParaRPr lang="ru-RU" sz="1700" dirty="0"/>
          </a:p>
          <a:p>
            <a:endParaRPr lang="ru-RU" sz="17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477796"/>
            <a:ext cx="11582400" cy="671639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spc="100" dirty="0" smtClean="0"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ФОНОЛОГИЧЕСКИЙ</a:t>
            </a:r>
            <a:r>
              <a:rPr lang="en-US" sz="2800" b="1" spc="100" dirty="0" smtClean="0"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800" b="1" spc="100" dirty="0" smtClean="0"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1200" spc="100" normalizeH="0" baseline="0" noProof="0" dirty="0" smtClean="0">
                <a:ln>
                  <a:noFill/>
                </a:ln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УРОВЕНЬ</a:t>
            </a:r>
            <a:r>
              <a:rPr lang="ru-RU" sz="2800" b="1" spc="100" noProof="0" dirty="0" smtClean="0"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: </a:t>
            </a:r>
            <a:r>
              <a:rPr lang="en-US" sz="2800" b="1" spc="100" noProof="0" dirty="0" smtClean="0"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800" b="1" spc="100" noProof="0" dirty="0" smtClean="0"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СОДЕРЖАНИЕ</a:t>
            </a:r>
            <a:endParaRPr kumimoji="0" lang="ru-RU" sz="2800" b="1" i="0" u="none" strike="noStrike" kern="1200" spc="100" normalizeH="0" baseline="0" noProof="0" dirty="0">
              <a:ln>
                <a:noFill/>
              </a:ln>
              <a:solidFill>
                <a:srgbClr val="489296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2474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V:\pubs_new\happy_english.ru\Webinar\2018\15.03\ABC_p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6597" y="-19995"/>
            <a:ext cx="4946112" cy="68779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6" descr="Z:\коллаж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171" y="382368"/>
            <a:ext cx="1277417" cy="1713281"/>
          </a:xfrm>
          <a:prstGeom prst="rect">
            <a:avLst/>
          </a:prstGeom>
          <a:noFill/>
          <a:ln>
            <a:noFill/>
          </a:ln>
          <a:effectLst>
            <a:outerShdw blurRad="63500" dist="152400" dir="3000000" sx="94000" sy="94000" algn="tl" rotWithShape="0">
              <a:srgbClr val="333333">
                <a:alpha val="46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3512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:\pubs_new\happy_english.ru\Webinar\2018\JPG_Чтение с зад.глуб. понимания\ABC_142-143.jpg"/>
          <p:cNvPicPr>
            <a:picLocks noChangeAspect="1" noChangeArrowheads="1"/>
          </p:cNvPicPr>
          <p:nvPr/>
        </p:nvPicPr>
        <p:blipFill>
          <a:blip r:embed="rId2"/>
          <a:srcRect r="51204"/>
          <a:stretch>
            <a:fillRect/>
          </a:stretch>
        </p:blipFill>
        <p:spPr bwMode="auto">
          <a:xfrm>
            <a:off x="3429001" y="0"/>
            <a:ext cx="4827077" cy="68779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6" descr="Z:\коллаж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121" y="398842"/>
            <a:ext cx="1277417" cy="1713281"/>
          </a:xfrm>
          <a:prstGeom prst="rect">
            <a:avLst/>
          </a:prstGeom>
          <a:noFill/>
          <a:ln>
            <a:noFill/>
          </a:ln>
          <a:effectLst>
            <a:outerShdw blurRad="63500" dist="152400" dir="3000000" sx="94000" sy="94000" algn="tl" rotWithShape="0">
              <a:srgbClr val="333333">
                <a:alpha val="46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32771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63122" y="3790765"/>
            <a:ext cx="2989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 научиться читать </a:t>
            </a:r>
            <a:r>
              <a:rPr lang="ru-RU" dirty="0" err="1" smtClean="0"/>
              <a:t>стр</a:t>
            </a:r>
            <a:r>
              <a:rPr lang="ru-RU" dirty="0" smtClean="0"/>
              <a:t> 58</a:t>
            </a:r>
            <a:endParaRPr lang="ru-RU" dirty="0"/>
          </a:p>
        </p:txBody>
      </p:sp>
      <p:pic>
        <p:nvPicPr>
          <p:cNvPr id="17410" name="Picture 2" descr="V:\pubs_new\happy_english.ru\Webinar\2018\15.03\ABC_p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9865" y="-19995"/>
            <a:ext cx="4946112" cy="68779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6" descr="Z:\коллаж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409" y="374130"/>
            <a:ext cx="1277417" cy="1713281"/>
          </a:xfrm>
          <a:prstGeom prst="rect">
            <a:avLst/>
          </a:prstGeom>
          <a:noFill/>
          <a:ln>
            <a:noFill/>
          </a:ln>
          <a:effectLst>
            <a:outerShdw blurRad="63500" dist="152400" dir="3000000" sx="94000" sy="94000" algn="tl" rotWithShape="0">
              <a:srgbClr val="333333">
                <a:alpha val="46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25533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6" descr="Z:\коллаж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118" y="-29739"/>
            <a:ext cx="10426195" cy="688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595427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48417" y="342900"/>
            <a:ext cx="10285409" cy="10858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r">
              <a:defRPr/>
            </a:pPr>
            <a:r>
              <a:rPr lang="ru-RU" sz="2800" b="1" spc="100" dirty="0">
                <a:solidFill>
                  <a:srgbClr val="489296"/>
                </a:solidFill>
              </a:rPr>
              <a:t>Как научиться читать по-английски</a:t>
            </a:r>
            <a:br>
              <a:rPr lang="ru-RU" sz="2800" b="1" spc="100" dirty="0">
                <a:solidFill>
                  <a:srgbClr val="489296"/>
                </a:solidFill>
              </a:rPr>
            </a:br>
            <a:r>
              <a:rPr lang="en-US" sz="800" b="1" spc="100" dirty="0" smtClean="0">
                <a:solidFill>
                  <a:srgbClr val="489296"/>
                </a:solidFill>
              </a:rPr>
              <a:t/>
            </a:r>
            <a:br>
              <a:rPr lang="en-US" sz="800" b="1" spc="100" dirty="0" smtClean="0">
                <a:solidFill>
                  <a:srgbClr val="489296"/>
                </a:solidFill>
              </a:rPr>
            </a:br>
            <a:r>
              <a:rPr lang="ru-RU" sz="2800" b="1" cap="none" spc="100" dirty="0" smtClean="0">
                <a:solidFill>
                  <a:srgbClr val="489296"/>
                </a:solidFill>
              </a:rPr>
              <a:t>учебное пособие</a:t>
            </a:r>
            <a:endParaRPr lang="ru-RU" sz="2800" b="1" spc="100" dirty="0">
              <a:solidFill>
                <a:srgbClr val="489296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1620000" y="1889448"/>
            <a:ext cx="8970703" cy="496855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68000" indent="-468000">
              <a:buClr>
                <a:srgbClr val="489296"/>
              </a:buClr>
              <a:buSzPct val="100000"/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Пособие предназначено для обучения чтению младших школьников.</a:t>
            </a:r>
          </a:p>
          <a:p>
            <a:pPr marL="468000" indent="-468000">
              <a:buClr>
                <a:srgbClr val="489296"/>
              </a:buClr>
              <a:buSzPct val="100000"/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Система апробирована  в школах России  и  дает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впечатляющие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результаты </a:t>
            </a:r>
          </a:p>
          <a:p>
            <a:pPr marL="468000" indent="-468000">
              <a:buClr>
                <a:srgbClr val="489296"/>
              </a:buClr>
              <a:buSzPct val="100000"/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Уникальная авторская методика включает в себя</a:t>
            </a:r>
            <a:r>
              <a:rPr lang="en-US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68000" indent="-468000">
              <a:buClr>
                <a:srgbClr val="489296"/>
              </a:buClr>
              <a:buSzPct val="100000"/>
              <a:buFont typeface="Wingdings" pitchFamily="2" charset="2"/>
              <a:buChar char="Ø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Доступные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объяснения и систему упражнений,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обучающую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детей читать осмысленно и закладывающую основу автономии школьников</a:t>
            </a:r>
          </a:p>
          <a:p>
            <a:pPr marL="468000" indent="-468000">
              <a:buClr>
                <a:srgbClr val="489296"/>
              </a:buClr>
              <a:buSzPct val="100000"/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Страноведческие комментарии, в занимательной форме знакомящие  с бытом, реалиями, культурой, традициями Великобритании</a:t>
            </a:r>
          </a:p>
          <a:p>
            <a:pPr marL="468000" indent="-468000">
              <a:buClr>
                <a:srgbClr val="489296"/>
              </a:buClr>
              <a:buSzPct val="100000"/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Авторские стихи, песни, игры </a:t>
            </a:r>
          </a:p>
          <a:p>
            <a:pPr marL="468000" indent="-468000">
              <a:buClr>
                <a:srgbClr val="489296"/>
              </a:buClr>
              <a:buSzPct val="100000"/>
              <a:buFont typeface="Wingdings" pitchFamily="2" charset="2"/>
              <a:buChar char="Ø"/>
            </a:pPr>
            <a:r>
              <a:rPr lang="ru-RU" alt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Аудиоприложение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в исполнении профессиональных английских дикторов</a:t>
            </a:r>
          </a:p>
          <a:p>
            <a:endParaRPr lang="ru-RU" dirty="0"/>
          </a:p>
        </p:txBody>
      </p:sp>
      <p:pic>
        <p:nvPicPr>
          <p:cNvPr id="11268" name="Picture 16" descr="Z:\коллаж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4669" y="0"/>
            <a:ext cx="2585181" cy="1755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998420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27861</TotalTime>
  <Words>651</Words>
  <Application>Microsoft Office PowerPoint</Application>
  <PresentationFormat>Произвольный</PresentationFormat>
  <Paragraphs>91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Как научиться читать по-английски  учебное пособие</vt:lpstr>
      <vt:lpstr>Как  использовать  пособие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Школа молодого учителя и серия «How to…»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vns</cp:lastModifiedBy>
  <cp:revision>214</cp:revision>
  <dcterms:created xsi:type="dcterms:W3CDTF">2017-12-05T11:31:55Z</dcterms:created>
  <dcterms:modified xsi:type="dcterms:W3CDTF">2018-03-16T12:21:17Z</dcterms:modified>
</cp:coreProperties>
</file>